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0" r:id="rId4"/>
    <p:sldId id="266" r:id="rId5"/>
    <p:sldId id="280" r:id="rId6"/>
    <p:sldId id="268" r:id="rId7"/>
    <p:sldId id="276" r:id="rId8"/>
    <p:sldId id="278" r:id="rId9"/>
    <p:sldId id="279" r:id="rId10"/>
    <p:sldId id="264" r:id="rId11"/>
    <p:sldId id="275" r:id="rId12"/>
    <p:sldId id="295" r:id="rId13"/>
    <p:sldId id="296" r:id="rId14"/>
    <p:sldId id="293" r:id="rId15"/>
    <p:sldId id="294" r:id="rId16"/>
    <p:sldId id="292" r:id="rId17"/>
    <p:sldId id="285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A300"/>
    <a:srgbClr val="FFFFC5"/>
    <a:srgbClr val="FFFF99"/>
    <a:srgbClr val="0E0A42"/>
    <a:srgbClr val="110C54"/>
    <a:srgbClr val="140E5E"/>
    <a:srgbClr val="150F61"/>
    <a:srgbClr val="120D53"/>
    <a:srgbClr val="161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34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7ED4B-1F23-4051-A6CE-91631B0A6845}" type="doc">
      <dgm:prSet loTypeId="urn:microsoft.com/office/officeart/2005/8/layout/hList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ZA"/>
        </a:p>
      </dgm:t>
    </dgm:pt>
    <dgm:pt modelId="{BBD5362B-F956-471F-B5A1-ACC006B66A03}">
      <dgm:prSet phldrT="[Text]" custT="1"/>
      <dgm:spPr>
        <a:effectLst>
          <a:innerShdw blurRad="63500" dist="50800" dir="54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Z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11-03-15</a:t>
          </a:r>
          <a:endParaRPr lang="en-Z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5FD6B7-04DD-42A3-B9C4-23DE5B885AE7}" type="parTrans" cxnId="{BF9C5157-B587-4F04-9021-951786509D2C}">
      <dgm:prSet/>
      <dgm:spPr/>
      <dgm:t>
        <a:bodyPr/>
        <a:lstStyle/>
        <a:p>
          <a:endParaRPr lang="en-ZA"/>
        </a:p>
      </dgm:t>
    </dgm:pt>
    <dgm:pt modelId="{2FB502E9-59C0-4E22-BF1B-DECBDBFFB1EF}" type="sibTrans" cxnId="{BF9C5157-B587-4F04-9021-951786509D2C}">
      <dgm:prSet/>
      <dgm:spPr/>
      <dgm:t>
        <a:bodyPr/>
        <a:lstStyle/>
        <a:p>
          <a:endParaRPr lang="en-ZA"/>
        </a:p>
      </dgm:t>
    </dgm:pt>
    <dgm:pt modelId="{2292B81B-A696-4448-8C50-A5CFC92A37C1}">
      <dgm:prSet phldrT="[Text]" custT="1"/>
      <dgm:spPr>
        <a:effectLst>
          <a:innerShdw blurRad="63500" dist="50800" dir="54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ZA" sz="2000" b="1" i="1" dirty="0" smtClean="0"/>
            <a:t>2</a:t>
          </a:r>
          <a:r>
            <a:rPr lang="en-ZA" sz="2000" b="1" i="1" baseline="30000" dirty="0" smtClean="0"/>
            <a:t>nd</a:t>
          </a:r>
          <a:r>
            <a:rPr lang="en-ZA" sz="2000" b="1" i="1" dirty="0" smtClean="0"/>
            <a:t> Dust Indaba</a:t>
          </a:r>
          <a:endParaRPr lang="en-ZA" sz="2000" b="1" i="1" dirty="0"/>
        </a:p>
      </dgm:t>
    </dgm:pt>
    <dgm:pt modelId="{7DC211AB-9C29-4773-AB00-CD2350E93807}" type="parTrans" cxnId="{CEB03114-3EFB-4CDD-9426-CE729AAD2A78}">
      <dgm:prSet/>
      <dgm:spPr/>
      <dgm:t>
        <a:bodyPr/>
        <a:lstStyle/>
        <a:p>
          <a:endParaRPr lang="en-ZA"/>
        </a:p>
      </dgm:t>
    </dgm:pt>
    <dgm:pt modelId="{FD4C23B9-915D-431B-B401-3B94C4251BA5}" type="sibTrans" cxnId="{CEB03114-3EFB-4CDD-9426-CE729AAD2A78}">
      <dgm:prSet/>
      <dgm:spPr/>
      <dgm:t>
        <a:bodyPr/>
        <a:lstStyle/>
        <a:p>
          <a:endParaRPr lang="en-ZA"/>
        </a:p>
      </dgm:t>
    </dgm:pt>
    <dgm:pt modelId="{1DD43E5C-A6C6-440C-AC92-743FF1057FDD}">
      <dgm:prSet phldrT="[Text]" custT="1"/>
      <dgm:spPr>
        <a:effectLst>
          <a:innerShdw blurRad="63500" dist="50800" dir="54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Z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17-03-15</a:t>
          </a:r>
          <a:endParaRPr lang="en-Z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71B783-A333-4483-8AFF-440E44A961D9}" type="parTrans" cxnId="{0FF1DC2C-3703-495D-9E6D-EC7148EDD6CD}">
      <dgm:prSet/>
      <dgm:spPr/>
      <dgm:t>
        <a:bodyPr/>
        <a:lstStyle/>
        <a:p>
          <a:endParaRPr lang="en-ZA"/>
        </a:p>
      </dgm:t>
    </dgm:pt>
    <dgm:pt modelId="{D7DC6002-D7E0-4357-AA86-EF687EC579FF}" type="sibTrans" cxnId="{0FF1DC2C-3703-495D-9E6D-EC7148EDD6CD}">
      <dgm:prSet/>
      <dgm:spPr/>
      <dgm:t>
        <a:bodyPr/>
        <a:lstStyle/>
        <a:p>
          <a:endParaRPr lang="en-ZA"/>
        </a:p>
      </dgm:t>
    </dgm:pt>
    <dgm:pt modelId="{DEDDCEE7-15EB-49BD-81A6-FD6FAF005CB6}">
      <dgm:prSet phldrT="[Text]" custT="1"/>
      <dgm:spPr>
        <a:effectLst>
          <a:innerShdw blurRad="63500" dist="50800" dir="54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ZA" sz="2000" b="1" i="1" dirty="0" smtClean="0"/>
            <a:t>Terence u/g at </a:t>
          </a:r>
          <a:r>
            <a:rPr lang="en-ZA" sz="2000" b="1" i="1" dirty="0" err="1" smtClean="0"/>
            <a:t>Kopanang</a:t>
          </a:r>
          <a:endParaRPr lang="en-ZA" sz="2000" b="1" i="1" dirty="0"/>
        </a:p>
      </dgm:t>
    </dgm:pt>
    <dgm:pt modelId="{BB3BBA75-99F6-4E19-A63F-E22E18686DD2}" type="parTrans" cxnId="{AC36308A-CDE0-4DFF-B6E2-13D2C2D95329}">
      <dgm:prSet/>
      <dgm:spPr/>
      <dgm:t>
        <a:bodyPr/>
        <a:lstStyle/>
        <a:p>
          <a:endParaRPr lang="en-ZA"/>
        </a:p>
      </dgm:t>
    </dgm:pt>
    <dgm:pt modelId="{D126C261-3599-4D78-B80F-CA66193549AF}" type="sibTrans" cxnId="{AC36308A-CDE0-4DFF-B6E2-13D2C2D95329}">
      <dgm:prSet/>
      <dgm:spPr/>
      <dgm:t>
        <a:bodyPr/>
        <a:lstStyle/>
        <a:p>
          <a:endParaRPr lang="en-ZA"/>
        </a:p>
      </dgm:t>
    </dgm:pt>
    <dgm:pt modelId="{F88B6094-FC32-4075-8989-53FAB84F2260}">
      <dgm:prSet phldrT="[Text]" custT="1"/>
      <dgm:spPr>
        <a:effectLst>
          <a:innerShdw blurRad="63500" dist="50800" dir="54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Z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20-04-15</a:t>
          </a:r>
          <a:endParaRPr lang="en-Z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8DED87-1159-4972-8B17-B10C96910948}" type="parTrans" cxnId="{27487B69-8A9E-4CEE-B7A1-8FC3AEA93725}">
      <dgm:prSet/>
      <dgm:spPr/>
      <dgm:t>
        <a:bodyPr/>
        <a:lstStyle/>
        <a:p>
          <a:endParaRPr lang="en-ZA"/>
        </a:p>
      </dgm:t>
    </dgm:pt>
    <dgm:pt modelId="{2D7A0472-DCA6-47A6-BBAE-7F564FDBBB9F}" type="sibTrans" cxnId="{27487B69-8A9E-4CEE-B7A1-8FC3AEA93725}">
      <dgm:prSet/>
      <dgm:spPr/>
      <dgm:t>
        <a:bodyPr/>
        <a:lstStyle/>
        <a:p>
          <a:endParaRPr lang="en-ZA"/>
        </a:p>
      </dgm:t>
    </dgm:pt>
    <dgm:pt modelId="{B2D0EDCF-AD8E-4E56-979A-C5DF9AF24ABB}">
      <dgm:prSet phldrT="[Text]" custT="1"/>
      <dgm:spPr>
        <a:effectLst>
          <a:innerShdw blurRad="63500" dist="50800" dir="54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ZA" sz="2000" b="1" i="1" dirty="0" smtClean="0"/>
            <a:t>LP Launch </a:t>
          </a:r>
          <a:r>
            <a:rPr lang="en-ZA" sz="1100" b="0" i="1" dirty="0" smtClean="0"/>
            <a:t>(Continuous Real-time Monitoring of Airborne Pollutant Engineering Controls)</a:t>
          </a:r>
          <a:r>
            <a:rPr lang="en-ZA" sz="2000" b="1" i="1" dirty="0" smtClean="0"/>
            <a:t> </a:t>
          </a:r>
          <a:endParaRPr lang="en-ZA" sz="2000" b="1" i="1" dirty="0"/>
        </a:p>
      </dgm:t>
    </dgm:pt>
    <dgm:pt modelId="{CF50F911-131D-4423-9428-C2CB1648B4B6}" type="parTrans" cxnId="{352087B5-AE15-4E2B-8182-73469AEE603D}">
      <dgm:prSet/>
      <dgm:spPr/>
      <dgm:t>
        <a:bodyPr/>
        <a:lstStyle/>
        <a:p>
          <a:endParaRPr lang="en-ZA"/>
        </a:p>
      </dgm:t>
    </dgm:pt>
    <dgm:pt modelId="{B6E78FBB-A25E-42B7-9A34-C924E40C20E1}" type="sibTrans" cxnId="{352087B5-AE15-4E2B-8182-73469AEE603D}">
      <dgm:prSet/>
      <dgm:spPr/>
      <dgm:t>
        <a:bodyPr/>
        <a:lstStyle/>
        <a:p>
          <a:endParaRPr lang="en-ZA"/>
        </a:p>
      </dgm:t>
    </dgm:pt>
    <dgm:pt modelId="{1FDB4DB4-B465-46D6-9641-D8B4AA742BC0}" type="pres">
      <dgm:prSet presAssocID="{7BA7ED4B-1F23-4051-A6CE-91631B0A68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E33E1641-A231-4525-BC81-87D525B67791}" type="pres">
      <dgm:prSet presAssocID="{BBD5362B-F956-471F-B5A1-ACC006B66A03}" presName="composite" presStyleCnt="0"/>
      <dgm:spPr/>
    </dgm:pt>
    <dgm:pt modelId="{0D1B1E8A-10FA-4BF5-A7CB-A16F85186BF5}" type="pres">
      <dgm:prSet presAssocID="{BBD5362B-F956-471F-B5A1-ACC006B66A0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B89B054-8C36-4D84-8F90-0DD824FFAA58}" type="pres">
      <dgm:prSet presAssocID="{BBD5362B-F956-471F-B5A1-ACC006B66A0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AA05EBD-E5DD-482D-958F-9E13B113687E}" type="pres">
      <dgm:prSet presAssocID="{2FB502E9-59C0-4E22-BF1B-DECBDBFFB1EF}" presName="space" presStyleCnt="0"/>
      <dgm:spPr/>
    </dgm:pt>
    <dgm:pt modelId="{A4DBC8F1-407D-47E2-A3BF-AE92B25AA506}" type="pres">
      <dgm:prSet presAssocID="{1DD43E5C-A6C6-440C-AC92-743FF1057FDD}" presName="composite" presStyleCnt="0"/>
      <dgm:spPr/>
    </dgm:pt>
    <dgm:pt modelId="{668C491C-CF91-4F5B-8C69-5C56F8A306DB}" type="pres">
      <dgm:prSet presAssocID="{1DD43E5C-A6C6-440C-AC92-743FF1057FD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BAA4B0F-00DF-4627-AAB6-D36FCF119E02}" type="pres">
      <dgm:prSet presAssocID="{1DD43E5C-A6C6-440C-AC92-743FF1057FD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A516DCB-8EAE-4446-B2DD-E0FB54A2AA6E}" type="pres">
      <dgm:prSet presAssocID="{D7DC6002-D7E0-4357-AA86-EF687EC579FF}" presName="space" presStyleCnt="0"/>
      <dgm:spPr/>
    </dgm:pt>
    <dgm:pt modelId="{85FAB0AC-CAC8-4A92-8DD6-A67A33181590}" type="pres">
      <dgm:prSet presAssocID="{F88B6094-FC32-4075-8989-53FAB84F2260}" presName="composite" presStyleCnt="0"/>
      <dgm:spPr/>
    </dgm:pt>
    <dgm:pt modelId="{54595859-4B8E-48F0-8C9E-34DACE79A18B}" type="pres">
      <dgm:prSet presAssocID="{F88B6094-FC32-4075-8989-53FAB84F226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7831ABC-0E21-44A3-9641-196165159EF4}" type="pres">
      <dgm:prSet presAssocID="{F88B6094-FC32-4075-8989-53FAB84F226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E25A5DC3-B831-4F0E-820F-A9CB1D99D451}" type="presOf" srcId="{B2D0EDCF-AD8E-4E56-979A-C5DF9AF24ABB}" destId="{97831ABC-0E21-44A3-9641-196165159EF4}" srcOrd="0" destOrd="0" presId="urn:microsoft.com/office/officeart/2005/8/layout/hList1"/>
    <dgm:cxn modelId="{352087B5-AE15-4E2B-8182-73469AEE603D}" srcId="{F88B6094-FC32-4075-8989-53FAB84F2260}" destId="{B2D0EDCF-AD8E-4E56-979A-C5DF9AF24ABB}" srcOrd="0" destOrd="0" parTransId="{CF50F911-131D-4423-9428-C2CB1648B4B6}" sibTransId="{B6E78FBB-A25E-42B7-9A34-C924E40C20E1}"/>
    <dgm:cxn modelId="{5CEF4E7F-99FF-4761-9802-B2ED24934F3E}" type="presOf" srcId="{F88B6094-FC32-4075-8989-53FAB84F2260}" destId="{54595859-4B8E-48F0-8C9E-34DACE79A18B}" srcOrd="0" destOrd="0" presId="urn:microsoft.com/office/officeart/2005/8/layout/hList1"/>
    <dgm:cxn modelId="{84D3044A-864D-4A66-88F5-FB6B805F4624}" type="presOf" srcId="{2292B81B-A696-4448-8C50-A5CFC92A37C1}" destId="{8B89B054-8C36-4D84-8F90-0DD824FFAA58}" srcOrd="0" destOrd="0" presId="urn:microsoft.com/office/officeart/2005/8/layout/hList1"/>
    <dgm:cxn modelId="{AC36308A-CDE0-4DFF-B6E2-13D2C2D95329}" srcId="{1DD43E5C-A6C6-440C-AC92-743FF1057FDD}" destId="{DEDDCEE7-15EB-49BD-81A6-FD6FAF005CB6}" srcOrd="0" destOrd="0" parTransId="{BB3BBA75-99F6-4E19-A63F-E22E18686DD2}" sibTransId="{D126C261-3599-4D78-B80F-CA66193549AF}"/>
    <dgm:cxn modelId="{2CDDBA5C-20B5-453C-B9AF-B5126D69EED0}" type="presOf" srcId="{DEDDCEE7-15EB-49BD-81A6-FD6FAF005CB6}" destId="{2BAA4B0F-00DF-4627-AAB6-D36FCF119E02}" srcOrd="0" destOrd="0" presId="urn:microsoft.com/office/officeart/2005/8/layout/hList1"/>
    <dgm:cxn modelId="{5B36028F-1DCE-4658-9C07-F5DDA147F338}" type="presOf" srcId="{1DD43E5C-A6C6-440C-AC92-743FF1057FDD}" destId="{668C491C-CF91-4F5B-8C69-5C56F8A306DB}" srcOrd="0" destOrd="0" presId="urn:microsoft.com/office/officeart/2005/8/layout/hList1"/>
    <dgm:cxn modelId="{86F1EBEC-3097-4778-AC90-6627C49A07E3}" type="presOf" srcId="{7BA7ED4B-1F23-4051-A6CE-91631B0A6845}" destId="{1FDB4DB4-B465-46D6-9641-D8B4AA742BC0}" srcOrd="0" destOrd="0" presId="urn:microsoft.com/office/officeart/2005/8/layout/hList1"/>
    <dgm:cxn modelId="{0FF1DC2C-3703-495D-9E6D-EC7148EDD6CD}" srcId="{7BA7ED4B-1F23-4051-A6CE-91631B0A6845}" destId="{1DD43E5C-A6C6-440C-AC92-743FF1057FDD}" srcOrd="1" destOrd="0" parTransId="{B771B783-A333-4483-8AFF-440E44A961D9}" sibTransId="{D7DC6002-D7E0-4357-AA86-EF687EC579FF}"/>
    <dgm:cxn modelId="{27487B69-8A9E-4CEE-B7A1-8FC3AEA93725}" srcId="{7BA7ED4B-1F23-4051-A6CE-91631B0A6845}" destId="{F88B6094-FC32-4075-8989-53FAB84F2260}" srcOrd="2" destOrd="0" parTransId="{5F8DED87-1159-4972-8B17-B10C96910948}" sibTransId="{2D7A0472-DCA6-47A6-BBAE-7F564FDBBB9F}"/>
    <dgm:cxn modelId="{BF9C5157-B587-4F04-9021-951786509D2C}" srcId="{7BA7ED4B-1F23-4051-A6CE-91631B0A6845}" destId="{BBD5362B-F956-471F-B5A1-ACC006B66A03}" srcOrd="0" destOrd="0" parTransId="{1F5FD6B7-04DD-42A3-B9C4-23DE5B885AE7}" sibTransId="{2FB502E9-59C0-4E22-BF1B-DECBDBFFB1EF}"/>
    <dgm:cxn modelId="{C8D3DD97-A418-4AED-BF88-DDC5AE4E630E}" type="presOf" srcId="{BBD5362B-F956-471F-B5A1-ACC006B66A03}" destId="{0D1B1E8A-10FA-4BF5-A7CB-A16F85186BF5}" srcOrd="0" destOrd="0" presId="urn:microsoft.com/office/officeart/2005/8/layout/hList1"/>
    <dgm:cxn modelId="{CEB03114-3EFB-4CDD-9426-CE729AAD2A78}" srcId="{BBD5362B-F956-471F-B5A1-ACC006B66A03}" destId="{2292B81B-A696-4448-8C50-A5CFC92A37C1}" srcOrd="0" destOrd="0" parTransId="{7DC211AB-9C29-4773-AB00-CD2350E93807}" sibTransId="{FD4C23B9-915D-431B-B401-3B94C4251BA5}"/>
    <dgm:cxn modelId="{006C64D9-F679-47E5-BE05-E48931899DE5}" type="presParOf" srcId="{1FDB4DB4-B465-46D6-9641-D8B4AA742BC0}" destId="{E33E1641-A231-4525-BC81-87D525B67791}" srcOrd="0" destOrd="0" presId="urn:microsoft.com/office/officeart/2005/8/layout/hList1"/>
    <dgm:cxn modelId="{BF993372-7EBF-469A-8036-0B44C9648DA8}" type="presParOf" srcId="{E33E1641-A231-4525-BC81-87D525B67791}" destId="{0D1B1E8A-10FA-4BF5-A7CB-A16F85186BF5}" srcOrd="0" destOrd="0" presId="urn:microsoft.com/office/officeart/2005/8/layout/hList1"/>
    <dgm:cxn modelId="{3E14F4D3-E515-43C8-A14E-AB9575EDF1C1}" type="presParOf" srcId="{E33E1641-A231-4525-BC81-87D525B67791}" destId="{8B89B054-8C36-4D84-8F90-0DD824FFAA58}" srcOrd="1" destOrd="0" presId="urn:microsoft.com/office/officeart/2005/8/layout/hList1"/>
    <dgm:cxn modelId="{889A073D-E8F2-4D36-AAA6-24ABCC48C12E}" type="presParOf" srcId="{1FDB4DB4-B465-46D6-9641-D8B4AA742BC0}" destId="{FAA05EBD-E5DD-482D-958F-9E13B113687E}" srcOrd="1" destOrd="0" presId="urn:microsoft.com/office/officeart/2005/8/layout/hList1"/>
    <dgm:cxn modelId="{49F993E0-B339-4777-9F8E-1A3A1CF427D3}" type="presParOf" srcId="{1FDB4DB4-B465-46D6-9641-D8B4AA742BC0}" destId="{A4DBC8F1-407D-47E2-A3BF-AE92B25AA506}" srcOrd="2" destOrd="0" presId="urn:microsoft.com/office/officeart/2005/8/layout/hList1"/>
    <dgm:cxn modelId="{1E5C7843-CCFA-4A32-B255-6A64BE65ED3F}" type="presParOf" srcId="{A4DBC8F1-407D-47E2-A3BF-AE92B25AA506}" destId="{668C491C-CF91-4F5B-8C69-5C56F8A306DB}" srcOrd="0" destOrd="0" presId="urn:microsoft.com/office/officeart/2005/8/layout/hList1"/>
    <dgm:cxn modelId="{5456FA8D-62E6-4F2C-972A-59E11A0FBAE7}" type="presParOf" srcId="{A4DBC8F1-407D-47E2-A3BF-AE92B25AA506}" destId="{2BAA4B0F-00DF-4627-AAB6-D36FCF119E02}" srcOrd="1" destOrd="0" presId="urn:microsoft.com/office/officeart/2005/8/layout/hList1"/>
    <dgm:cxn modelId="{DB99AB6B-58DC-4854-A0C5-966D6C4C60EC}" type="presParOf" srcId="{1FDB4DB4-B465-46D6-9641-D8B4AA742BC0}" destId="{6A516DCB-8EAE-4446-B2DD-E0FB54A2AA6E}" srcOrd="3" destOrd="0" presId="urn:microsoft.com/office/officeart/2005/8/layout/hList1"/>
    <dgm:cxn modelId="{B3192781-C220-4DAD-AA08-19AA778BA272}" type="presParOf" srcId="{1FDB4DB4-B465-46D6-9641-D8B4AA742BC0}" destId="{85FAB0AC-CAC8-4A92-8DD6-A67A33181590}" srcOrd="4" destOrd="0" presId="urn:microsoft.com/office/officeart/2005/8/layout/hList1"/>
    <dgm:cxn modelId="{FB52000C-30FE-4F86-97CE-F2281F3FC4DB}" type="presParOf" srcId="{85FAB0AC-CAC8-4A92-8DD6-A67A33181590}" destId="{54595859-4B8E-48F0-8C9E-34DACE79A18B}" srcOrd="0" destOrd="0" presId="urn:microsoft.com/office/officeart/2005/8/layout/hList1"/>
    <dgm:cxn modelId="{827661BE-9CDF-41A7-9E46-CBF2358D718D}" type="presParOf" srcId="{85FAB0AC-CAC8-4A92-8DD6-A67A33181590}" destId="{97831ABC-0E21-44A3-9641-196165159E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B1E8A-10FA-4BF5-A7CB-A16F85186BF5}">
      <dsp:nvSpPr>
        <dsp:cNvPr id="0" name=""/>
        <dsp:cNvSpPr/>
      </dsp:nvSpPr>
      <dsp:spPr>
        <a:xfrm>
          <a:off x="2499" y="145406"/>
          <a:ext cx="2436548" cy="9746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5400000">
            <a:prstClr val="black">
              <a:alpha val="50000"/>
            </a:prstClr>
          </a:inn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11-03-15</a:t>
          </a:r>
          <a:endParaRPr lang="en-ZA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9" y="145406"/>
        <a:ext cx="2436548" cy="974619"/>
      </dsp:txXfrm>
    </dsp:sp>
    <dsp:sp modelId="{8B89B054-8C36-4D84-8F90-0DD824FFAA58}">
      <dsp:nvSpPr>
        <dsp:cNvPr id="0" name=""/>
        <dsp:cNvSpPr/>
      </dsp:nvSpPr>
      <dsp:spPr>
        <a:xfrm>
          <a:off x="2499" y="1120025"/>
          <a:ext cx="2436548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5400000">
            <a:prstClr val="black">
              <a:alpha val="50000"/>
            </a:prst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b="1" i="1" kern="1200" dirty="0" smtClean="0"/>
            <a:t>2</a:t>
          </a:r>
          <a:r>
            <a:rPr lang="en-ZA" sz="2000" b="1" i="1" kern="1200" baseline="30000" dirty="0" smtClean="0"/>
            <a:t>nd</a:t>
          </a:r>
          <a:r>
            <a:rPr lang="en-ZA" sz="2000" b="1" i="1" kern="1200" dirty="0" smtClean="0"/>
            <a:t> Dust Indaba</a:t>
          </a:r>
          <a:endParaRPr lang="en-ZA" sz="2000" b="1" i="1" kern="1200" dirty="0"/>
        </a:p>
      </dsp:txBody>
      <dsp:txXfrm>
        <a:off x="2499" y="1120025"/>
        <a:ext cx="2436548" cy="2854800"/>
      </dsp:txXfrm>
    </dsp:sp>
    <dsp:sp modelId="{668C491C-CF91-4F5B-8C69-5C56F8A306DB}">
      <dsp:nvSpPr>
        <dsp:cNvPr id="0" name=""/>
        <dsp:cNvSpPr/>
      </dsp:nvSpPr>
      <dsp:spPr>
        <a:xfrm>
          <a:off x="2780163" y="145406"/>
          <a:ext cx="2436548" cy="9746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5400000">
            <a:prstClr val="black">
              <a:alpha val="50000"/>
            </a:prstClr>
          </a:inn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17-03-15</a:t>
          </a:r>
          <a:endParaRPr lang="en-ZA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0163" y="145406"/>
        <a:ext cx="2436548" cy="974619"/>
      </dsp:txXfrm>
    </dsp:sp>
    <dsp:sp modelId="{2BAA4B0F-00DF-4627-AAB6-D36FCF119E02}">
      <dsp:nvSpPr>
        <dsp:cNvPr id="0" name=""/>
        <dsp:cNvSpPr/>
      </dsp:nvSpPr>
      <dsp:spPr>
        <a:xfrm>
          <a:off x="2780163" y="1120025"/>
          <a:ext cx="2436548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5400000">
            <a:prstClr val="black">
              <a:alpha val="50000"/>
            </a:prst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b="1" i="1" kern="1200" dirty="0" smtClean="0"/>
            <a:t>Terence u/g at </a:t>
          </a:r>
          <a:r>
            <a:rPr lang="en-ZA" sz="2000" b="1" i="1" kern="1200" dirty="0" err="1" smtClean="0"/>
            <a:t>Kopanang</a:t>
          </a:r>
          <a:endParaRPr lang="en-ZA" sz="2000" b="1" i="1" kern="1200" dirty="0"/>
        </a:p>
      </dsp:txBody>
      <dsp:txXfrm>
        <a:off x="2780163" y="1120025"/>
        <a:ext cx="2436548" cy="2854800"/>
      </dsp:txXfrm>
    </dsp:sp>
    <dsp:sp modelId="{54595859-4B8E-48F0-8C9E-34DACE79A18B}">
      <dsp:nvSpPr>
        <dsp:cNvPr id="0" name=""/>
        <dsp:cNvSpPr/>
      </dsp:nvSpPr>
      <dsp:spPr>
        <a:xfrm>
          <a:off x="5557828" y="145406"/>
          <a:ext cx="2436548" cy="9746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5400000">
            <a:prstClr val="black">
              <a:alpha val="50000"/>
            </a:prstClr>
          </a:inn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20-04-15</a:t>
          </a:r>
          <a:endParaRPr lang="en-ZA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57828" y="145406"/>
        <a:ext cx="2436548" cy="974619"/>
      </dsp:txXfrm>
    </dsp:sp>
    <dsp:sp modelId="{97831ABC-0E21-44A3-9641-196165159EF4}">
      <dsp:nvSpPr>
        <dsp:cNvPr id="0" name=""/>
        <dsp:cNvSpPr/>
      </dsp:nvSpPr>
      <dsp:spPr>
        <a:xfrm>
          <a:off x="5557828" y="1120025"/>
          <a:ext cx="2436548" cy="2854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5400000">
            <a:prstClr val="black">
              <a:alpha val="50000"/>
            </a:prst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b="1" i="1" kern="1200" dirty="0" smtClean="0"/>
            <a:t>LP Launch </a:t>
          </a:r>
          <a:r>
            <a:rPr lang="en-ZA" sz="1100" b="0" i="1" kern="1200" dirty="0" smtClean="0"/>
            <a:t>(Continuous Real-time Monitoring of Airborne Pollutant Engineering Controls)</a:t>
          </a:r>
          <a:r>
            <a:rPr lang="en-ZA" sz="2000" b="1" i="1" kern="1200" dirty="0" smtClean="0"/>
            <a:t> </a:t>
          </a:r>
          <a:endParaRPr lang="en-ZA" sz="2000" b="1" i="1" kern="1200" dirty="0"/>
        </a:p>
      </dsp:txBody>
      <dsp:txXfrm>
        <a:off x="5557828" y="1120025"/>
        <a:ext cx="2436548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103" y="1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2D7AD-DA14-4518-A45F-BCE4B38E8C70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59" y="4714480"/>
            <a:ext cx="5439358" cy="446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962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103" y="9428962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9A798-6B2B-40D6-8B85-5EBD56657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346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9A798-6B2B-40D6-8B85-5EBD566579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740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960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96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9A798-6B2B-40D6-8B85-5EBD566579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74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9A798-6B2B-40D6-8B85-5EBD566579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740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96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960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96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960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960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56AF9-12C6-4521-8B69-8AF7315278A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96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5AA6-0D00-4313-A42E-433812463DD9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5AA6-0D00-4313-A42E-433812463DD9}" type="datetimeFigureOut">
              <a:rPr lang="en-US" smtClean="0"/>
              <a:pPr/>
              <a:t>17-Feb-15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7A42-BFC2-4F15-8E0E-CFC308B85A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sh.co.za/" TargetMode="External"/><Relationship Id="rId3" Type="http://schemas.openxmlformats.org/officeDocument/2006/relationships/image" Target="../media/image10.png"/><Relationship Id="rId7" Type="http://schemas.openxmlformats.org/officeDocument/2006/relationships/hyperlink" Target="mailto:johan.c.vanrensburg@angloamerican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erriepienaar69@gmail.com" TargetMode="External"/><Relationship Id="rId5" Type="http://schemas.openxmlformats.org/officeDocument/2006/relationships/hyperlink" Target="mailto:ABanyini@chamberofmines.org.za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79912" y="1628800"/>
            <a:ext cx="5328592" cy="2232248"/>
          </a:xfrm>
        </p:spPr>
        <p:txBody>
          <a:bodyPr>
            <a:noAutofit/>
          </a:bodyPr>
          <a:lstStyle/>
          <a:p>
            <a:r>
              <a:rPr lang="en-Z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DUST TEAM</a:t>
            </a:r>
            <a:r>
              <a:rPr lang="en-ZA" sz="3600" b="1" dirty="0" smtClean="0">
                <a:solidFill>
                  <a:schemeClr val="bg1"/>
                </a:solidFill>
              </a:rPr>
              <a:t/>
            </a:r>
            <a:br>
              <a:rPr lang="en-ZA" sz="3600" b="1" dirty="0" smtClean="0">
                <a:solidFill>
                  <a:schemeClr val="bg1"/>
                </a:solidFill>
              </a:rPr>
            </a:br>
            <a:r>
              <a:rPr lang="en-ZA" sz="2800" dirty="0" smtClean="0">
                <a:solidFill>
                  <a:schemeClr val="bg1"/>
                </a:solidFill>
              </a:rPr>
              <a:t>u p  -  d a t e</a:t>
            </a:r>
            <a:br>
              <a:rPr lang="en-ZA" sz="2800" dirty="0" smtClean="0">
                <a:solidFill>
                  <a:schemeClr val="bg1"/>
                </a:solidFill>
              </a:rPr>
            </a:br>
            <a:r>
              <a:rPr lang="en-ZA" sz="1800" dirty="0" smtClean="0">
                <a:solidFill>
                  <a:schemeClr val="bg1"/>
                </a:solidFill>
              </a:rPr>
              <a:t>January 2015 to date</a:t>
            </a:r>
            <a:r>
              <a:rPr lang="en-ZA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987824" y="5013176"/>
            <a:ext cx="5976664" cy="1152128"/>
          </a:xfrm>
        </p:spPr>
        <p:txBody>
          <a:bodyPr/>
          <a:lstStyle/>
          <a:p>
            <a:pPr algn="r"/>
            <a:r>
              <a:rPr lang="en-ZA" sz="1400" i="1" dirty="0" smtClean="0">
                <a:solidFill>
                  <a:schemeClr val="bg1"/>
                </a:solidFill>
              </a:rPr>
              <a:t>by</a:t>
            </a:r>
          </a:p>
          <a:p>
            <a:pPr algn="r"/>
            <a:r>
              <a:rPr lang="en-ZA" sz="1600" dirty="0" err="1" smtClean="0">
                <a:solidFill>
                  <a:schemeClr val="bg1"/>
                </a:solidFill>
              </a:rPr>
              <a:t>Gerrie</a:t>
            </a:r>
            <a:r>
              <a:rPr lang="en-ZA" sz="1600" dirty="0" smtClean="0">
                <a:solidFill>
                  <a:schemeClr val="bg1"/>
                </a:solidFill>
              </a:rPr>
              <a:t> </a:t>
            </a:r>
            <a:r>
              <a:rPr lang="en-ZA" sz="1600" dirty="0" err="1" smtClean="0">
                <a:solidFill>
                  <a:schemeClr val="bg1"/>
                </a:solidFill>
              </a:rPr>
              <a:t>Pienaar</a:t>
            </a:r>
            <a:r>
              <a:rPr lang="en-ZA" sz="1600" dirty="0" smtClean="0">
                <a:solidFill>
                  <a:schemeClr val="bg1"/>
                </a:solidFill>
              </a:rPr>
              <a:t>, Johan van Rensburg and Dr </a:t>
            </a:r>
            <a:r>
              <a:rPr lang="en-ZA" sz="1600" dirty="0">
                <a:solidFill>
                  <a:schemeClr val="bg1"/>
                </a:solidFill>
              </a:rPr>
              <a:t>Audrey </a:t>
            </a:r>
            <a:r>
              <a:rPr lang="en-ZA" sz="1600" dirty="0" err="1">
                <a:solidFill>
                  <a:schemeClr val="bg1"/>
                </a:solidFill>
              </a:rPr>
              <a:t>Banyini</a:t>
            </a:r>
            <a:r>
              <a:rPr lang="en-ZA" sz="1400" dirty="0">
                <a:solidFill>
                  <a:schemeClr val="bg1"/>
                </a:solidFill>
              </a:rPr>
              <a:t> </a:t>
            </a:r>
            <a:endParaRPr lang="en-ZA" sz="1400" dirty="0" smtClean="0">
              <a:solidFill>
                <a:schemeClr val="bg1"/>
              </a:solidFill>
            </a:endParaRPr>
          </a:p>
          <a:p>
            <a:pPr algn="r"/>
            <a:r>
              <a:rPr lang="en-ZA" sz="1400" dirty="0" smtClean="0">
                <a:solidFill>
                  <a:schemeClr val="bg1">
                    <a:lumMod val="95000"/>
                  </a:schemeClr>
                </a:solidFill>
              </a:rPr>
              <a:t>18 February 2015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070646"/>
            <a:ext cx="9144000" cy="941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2" name="Group 1"/>
          <p:cNvGrpSpPr/>
          <p:nvPr/>
        </p:nvGrpSpPr>
        <p:grpSpPr>
          <a:xfrm>
            <a:off x="4431074" y="6178620"/>
            <a:ext cx="4677430" cy="692696"/>
            <a:chOff x="4431074" y="6178620"/>
            <a:chExt cx="4677430" cy="692696"/>
          </a:xfrm>
        </p:grpSpPr>
        <p:sp>
          <p:nvSpPr>
            <p:cNvPr id="15" name="TextBox 14"/>
            <p:cNvSpPr txBox="1"/>
            <p:nvPr/>
          </p:nvSpPr>
          <p:spPr>
            <a:xfrm>
              <a:off x="5173377" y="6306247"/>
              <a:ext cx="3215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ZA" sz="1200" b="1" u="sng" dirty="0" smtClean="0">
                  <a:latin typeface="Arial" pitchFamily="34" charset="0"/>
                  <a:cs typeface="Arial" pitchFamily="34" charset="0"/>
                </a:rPr>
                <a:t>CHAMBER OF MINES OF SOUTH AFRICA</a:t>
              </a:r>
            </a:p>
            <a:p>
              <a:pPr algn="ctr"/>
              <a:r>
                <a:rPr lang="en-ZA" sz="1200" i="1" dirty="0" smtClean="0">
                  <a:solidFill>
                    <a:srgbClr val="FF0000"/>
                  </a:solidFill>
                </a:rPr>
                <a:t>Putting South Africa First</a:t>
              </a:r>
              <a:endParaRPr lang="en-ZA" sz="1200" i="1" dirty="0">
                <a:solidFill>
                  <a:srgbClr val="FF0000"/>
                </a:solidFill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31074" y="6242200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 descr="http://www.pbmr.co.za/contenthtml/files/Image/aboutus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0855" y="6178620"/>
              <a:ext cx="797649" cy="692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83410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Progress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for 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Month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0591048"/>
              </p:ext>
            </p:extLst>
          </p:nvPr>
        </p:nvGraphicFramePr>
        <p:xfrm>
          <a:off x="457200" y="908720"/>
          <a:ext cx="8507290" cy="271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2664296"/>
                <a:gridCol w="2664297"/>
                <a:gridCol w="864096"/>
                <a:gridCol w="1872209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Lowlights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(Issues, Risks, Concerns)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Response - Remedial  Action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Due Date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Resp. Person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Poor attendance of Interest Group meeting held on 10-02-15</a:t>
                      </a: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Discussed at MOSHIAT-D for assistance</a:t>
                      </a: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12-02-15</a:t>
                      </a: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GP and MOSHIAT-D members</a:t>
                      </a:r>
                    </a:p>
                  </a:txBody>
                  <a:tcPr marL="36000" marR="36000" marT="36000" marB="36000" anchor="ctr" horzOverflow="overflow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MOSHIAT-D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membership inappropriate 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Send out request for nominees and alternates to serve on the MOSHIAT-D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Terms of Reference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ToR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 for MOSHIAT-D will be circulated again for info to the relevant stakeholders </a:t>
                      </a: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End Feb’15</a:t>
                      </a: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GP/AB</a:t>
                      </a:r>
                    </a:p>
                  </a:txBody>
                  <a:tcPr marL="36000" marR="36000" marT="36000" marB="36000" anchor="ctr" horzOverflow="overflow"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3593814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83410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Key lessons learnt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90955127"/>
              </p:ext>
            </p:extLst>
          </p:nvPr>
        </p:nvGraphicFramePr>
        <p:xfrm>
          <a:off x="457200" y="908720"/>
          <a:ext cx="8302852" cy="89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53"/>
                <a:gridCol w="7814199"/>
              </a:tblGrid>
              <a:tr h="46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Key lessons learnt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Importance of on-mine MOSH agent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974884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406" y="1387922"/>
            <a:ext cx="8385642" cy="381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Progress Report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Winch Covers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1523" y="5623562"/>
            <a:ext cx="1045963" cy="4767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1200" b="1" dirty="0" smtClean="0"/>
              <a:t>56.7</a:t>
            </a:r>
          </a:p>
          <a:p>
            <a:pPr algn="ctr"/>
            <a:r>
              <a:rPr lang="en-ZA" sz="1000" dirty="0" smtClean="0"/>
              <a:t>Previous month</a:t>
            </a:r>
            <a:endParaRPr lang="en-ZA" sz="1000" dirty="0"/>
          </a:p>
        </p:txBody>
      </p:sp>
      <p:sp>
        <p:nvSpPr>
          <p:cNvPr id="24" name="Up Arrow 23"/>
          <p:cNvSpPr/>
          <p:nvPr/>
        </p:nvSpPr>
        <p:spPr>
          <a:xfrm>
            <a:off x="3351632" y="5202147"/>
            <a:ext cx="214005" cy="43204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Oval 24"/>
          <p:cNvSpPr/>
          <p:nvPr/>
        </p:nvSpPr>
        <p:spPr>
          <a:xfrm>
            <a:off x="3274107" y="4917883"/>
            <a:ext cx="361789" cy="361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0800422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Adoption Tracker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Winch Covers 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7" y="955658"/>
            <a:ext cx="7029424" cy="5076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368832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1" y="1288830"/>
            <a:ext cx="8496944" cy="379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Progress Report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Multi-stage Filtration System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3331013" y="5121525"/>
            <a:ext cx="214005" cy="43204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Oval 18"/>
          <p:cNvSpPr/>
          <p:nvPr/>
        </p:nvSpPr>
        <p:spPr>
          <a:xfrm>
            <a:off x="3253488" y="4837261"/>
            <a:ext cx="361789" cy="361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TextBox 17"/>
          <p:cNvSpPr txBox="1"/>
          <p:nvPr/>
        </p:nvSpPr>
        <p:spPr>
          <a:xfrm>
            <a:off x="2920890" y="5549131"/>
            <a:ext cx="1045963" cy="4767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ZA" sz="1200" b="1" dirty="0" smtClean="0"/>
              <a:t>86.6</a:t>
            </a:r>
          </a:p>
          <a:p>
            <a:pPr algn="ctr"/>
            <a:r>
              <a:rPr lang="en-ZA" sz="1000" dirty="0" smtClean="0"/>
              <a:t>Previous month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xmlns="" val="24310212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SLP Adoption Tracker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71407" y="548680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Multi-stage Filtration</a:t>
            </a:r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System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6720"/>
            <a:ext cx="6920747" cy="484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404827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9" name="Straight Connector 38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>
                <a:latin typeface="Arial" pitchFamily="34" charset="0"/>
                <a:cs typeface="Arial" pitchFamily="34" charset="0"/>
              </a:rPr>
              <a:t>Important dates/events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152103707"/>
              </p:ext>
            </p:extLst>
          </p:nvPr>
        </p:nvGraphicFramePr>
        <p:xfrm>
          <a:off x="535564" y="692696"/>
          <a:ext cx="7996876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43875" y="2789153"/>
            <a:ext cx="23489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Who:</a:t>
            </a:r>
          </a:p>
          <a:p>
            <a:r>
              <a:rPr lang="en-ZA" sz="1400" dirty="0" smtClean="0"/>
              <a:t>AngloGold Ashanti Corporate</a:t>
            </a:r>
          </a:p>
          <a:p>
            <a:r>
              <a:rPr lang="en-ZA" sz="1400" dirty="0" smtClean="0"/>
              <a:t>MOSH Learning Hub</a:t>
            </a:r>
          </a:p>
          <a:p>
            <a:r>
              <a:rPr lang="en-ZA" sz="1400" dirty="0" err="1" smtClean="0"/>
              <a:t>Kopanang</a:t>
            </a:r>
            <a:r>
              <a:rPr lang="en-ZA" sz="1400" dirty="0" smtClean="0"/>
              <a:t> Team</a:t>
            </a:r>
          </a:p>
          <a:p>
            <a:endParaRPr lang="en-ZA" sz="1400" dirty="0"/>
          </a:p>
          <a:p>
            <a:r>
              <a:rPr lang="en-ZA" b="1" dirty="0" smtClean="0"/>
              <a:t>Where:</a:t>
            </a:r>
          </a:p>
          <a:p>
            <a:r>
              <a:rPr lang="en-ZA" sz="1400" dirty="0" err="1" smtClean="0"/>
              <a:t>Kopanang</a:t>
            </a:r>
            <a:r>
              <a:rPr lang="en-ZA" sz="1400" dirty="0" smtClean="0"/>
              <a:t> Mine</a:t>
            </a:r>
            <a:endParaRPr lang="en-ZA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38526" y="2783056"/>
            <a:ext cx="23489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Who:</a:t>
            </a:r>
          </a:p>
          <a:p>
            <a:r>
              <a:rPr lang="en-ZA" sz="1400" dirty="0" smtClean="0"/>
              <a:t>Industry</a:t>
            </a:r>
          </a:p>
          <a:p>
            <a:endParaRPr lang="en-ZA" sz="1400" dirty="0" smtClean="0"/>
          </a:p>
          <a:p>
            <a:endParaRPr lang="en-ZA" sz="1400" dirty="0" smtClean="0"/>
          </a:p>
          <a:p>
            <a:endParaRPr lang="en-ZA" sz="1400" dirty="0"/>
          </a:p>
          <a:p>
            <a:r>
              <a:rPr lang="en-ZA" b="1" dirty="0" smtClean="0"/>
              <a:t>Where:</a:t>
            </a:r>
          </a:p>
          <a:p>
            <a:r>
              <a:rPr lang="en-ZA" sz="1400" dirty="0" smtClean="0"/>
              <a:t>Glenburn Lodge</a:t>
            </a:r>
            <a:endParaRPr lang="en-ZA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0142" y="2777777"/>
            <a:ext cx="23489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Who:</a:t>
            </a:r>
          </a:p>
          <a:p>
            <a:r>
              <a:rPr lang="en-ZA" sz="1400" dirty="0" smtClean="0"/>
              <a:t>Industry</a:t>
            </a:r>
          </a:p>
          <a:p>
            <a:endParaRPr lang="en-ZA" sz="1400" dirty="0" smtClean="0"/>
          </a:p>
          <a:p>
            <a:endParaRPr lang="en-ZA" sz="1400" dirty="0" smtClean="0"/>
          </a:p>
          <a:p>
            <a:endParaRPr lang="en-ZA" sz="1400" dirty="0"/>
          </a:p>
          <a:p>
            <a:r>
              <a:rPr lang="en-ZA" b="1" dirty="0" smtClean="0"/>
              <a:t>Where:</a:t>
            </a:r>
          </a:p>
          <a:p>
            <a:r>
              <a:rPr lang="en-ZA" sz="1400" dirty="0" smtClean="0"/>
              <a:t>Glenburn Lodge</a:t>
            </a:r>
            <a:endParaRPr lang="en-ZA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5727" y="4869160"/>
            <a:ext cx="55145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 smtClean="0"/>
              <a:t>Other Events: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400" dirty="0" smtClean="0"/>
              <a:t>Direct inquiry process at </a:t>
            </a:r>
            <a:r>
              <a:rPr lang="en-ZA" sz="1400" dirty="0" err="1" smtClean="0"/>
              <a:t>Mamatwan</a:t>
            </a:r>
            <a:r>
              <a:rPr lang="en-ZA" sz="1400" dirty="0" smtClean="0"/>
              <a:t>	: 16-02-15 </a:t>
            </a:r>
            <a:r>
              <a:rPr lang="en-ZA" sz="1400" dirty="0"/>
              <a:t>to </a:t>
            </a:r>
            <a:r>
              <a:rPr lang="en-ZA" sz="1400" dirty="0" smtClean="0"/>
              <a:t>18-02-15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400" dirty="0" smtClean="0"/>
              <a:t>Direct inquiry process at </a:t>
            </a:r>
            <a:r>
              <a:rPr lang="en-ZA" sz="1400" dirty="0" err="1" smtClean="0"/>
              <a:t>Implats</a:t>
            </a:r>
            <a:r>
              <a:rPr lang="en-ZA" sz="1400" dirty="0" smtClean="0"/>
              <a:t>		: 24-02-15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400" dirty="0" smtClean="0"/>
              <a:t>MOSHIAT-D (Coal) at </a:t>
            </a:r>
            <a:r>
              <a:rPr lang="en-ZA" sz="1400" dirty="0" err="1" smtClean="0"/>
              <a:t>Glencore</a:t>
            </a:r>
            <a:r>
              <a:rPr lang="en-ZA" sz="1400" dirty="0" smtClean="0"/>
              <a:t> 		: 27-02-15</a:t>
            </a:r>
            <a:endParaRPr lang="en-ZA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146189" y="5163072"/>
            <a:ext cx="2348981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100" dirty="0" smtClean="0"/>
              <a:t>This is to conclude the Real-time monitoring Leading Practice process and to finalise the LPAG</a:t>
            </a:r>
            <a:endParaRPr lang="en-ZA" sz="1100" dirty="0"/>
          </a:p>
        </p:txBody>
      </p:sp>
      <p:sp>
        <p:nvSpPr>
          <p:cNvPr id="18" name="Left Arrow 17"/>
          <p:cNvSpPr/>
          <p:nvPr/>
        </p:nvSpPr>
        <p:spPr>
          <a:xfrm>
            <a:off x="5908880" y="5282629"/>
            <a:ext cx="319304" cy="381010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5000058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64" y="5621460"/>
            <a:ext cx="5646788" cy="83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557572"/>
            <a:ext cx="1594200" cy="7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338207" y="6319728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200" dirty="0" smtClean="0"/>
              <a:t>L E A R N I N G   H U B</a:t>
            </a:r>
            <a:endParaRPr lang="en-ZA" sz="1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-4680" y="1124744"/>
            <a:ext cx="9148680" cy="4176464"/>
            <a:chOff x="-4680" y="1124744"/>
            <a:chExt cx="9148680" cy="4176464"/>
          </a:xfrm>
        </p:grpSpPr>
        <p:grpSp>
          <p:nvGrpSpPr>
            <p:cNvPr id="18" name="Group 17"/>
            <p:cNvGrpSpPr/>
            <p:nvPr/>
          </p:nvGrpSpPr>
          <p:grpSpPr>
            <a:xfrm>
              <a:off x="-4680" y="1124744"/>
              <a:ext cx="9148680" cy="4176464"/>
              <a:chOff x="-4680" y="1124744"/>
              <a:chExt cx="9148680" cy="417646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4680" y="4365104"/>
                <a:ext cx="9148680" cy="936104"/>
              </a:xfrm>
              <a:prstGeom prst="rect">
                <a:avLst/>
              </a:prstGeom>
              <a:solidFill>
                <a:srgbClr val="3D6A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-4680" y="1124744"/>
                <a:ext cx="9148680" cy="3096344"/>
                <a:chOff x="-4680" y="1340768"/>
                <a:chExt cx="9148680" cy="3096344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-4680" y="1340768"/>
                  <a:ext cx="9148680" cy="309634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63461" y="1674674"/>
                  <a:ext cx="8609140" cy="156966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000" dirty="0" smtClean="0"/>
                    <a:t>L E A R N I N G   H U B</a:t>
                  </a:r>
                </a:p>
                <a:p>
                  <a:pPr algn="ctr"/>
                  <a:r>
                    <a:rPr lang="en-US" sz="4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DUST TEAM</a:t>
                  </a:r>
                </a:p>
                <a:p>
                  <a:pPr algn="ctr"/>
                  <a:r>
                    <a:rPr lang="en-US" sz="3600" b="1" dirty="0" smtClean="0"/>
                    <a:t>011 498 7100</a:t>
                  </a:r>
                </a:p>
              </p:txBody>
            </p:sp>
          </p:grpSp>
          <p:sp>
            <p:nvSpPr>
              <p:cNvPr id="27" name="Rounded Rectangle 26"/>
              <p:cNvSpPr/>
              <p:nvPr/>
            </p:nvSpPr>
            <p:spPr>
              <a:xfrm>
                <a:off x="395536" y="3894151"/>
                <a:ext cx="2520280" cy="90299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ZA" sz="1600" dirty="0" smtClean="0"/>
                  <a:t>Dr Audrey </a:t>
                </a:r>
                <a:r>
                  <a:rPr lang="en-ZA" sz="1600" dirty="0" err="1" smtClean="0"/>
                  <a:t>Banyini</a:t>
                </a:r>
                <a:endParaRPr lang="en-ZA" sz="1600" dirty="0" smtClean="0"/>
              </a:p>
              <a:p>
                <a:pPr algn="ctr"/>
                <a:r>
                  <a:rPr lang="en-ZA" sz="1000" dirty="0" smtClean="0">
                    <a:hlinkClick r:id="rId5"/>
                  </a:rPr>
                  <a:t>ABanyini@chamberofmines.org.za</a:t>
                </a:r>
                <a:endParaRPr lang="en-ZA" sz="1200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309520" y="3894152"/>
                <a:ext cx="2520280" cy="90299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ZA" sz="1600" dirty="0" err="1" smtClean="0"/>
                  <a:t>Gerrie</a:t>
                </a:r>
                <a:r>
                  <a:rPr lang="en-ZA" sz="1600" dirty="0" smtClean="0"/>
                  <a:t> </a:t>
                </a:r>
                <a:r>
                  <a:rPr lang="en-ZA" sz="1600" dirty="0" err="1" smtClean="0"/>
                  <a:t>Pienaar</a:t>
                </a:r>
                <a:endParaRPr lang="en-ZA" sz="1600" dirty="0" smtClean="0"/>
              </a:p>
              <a:p>
                <a:pPr algn="ctr"/>
                <a:r>
                  <a:rPr lang="en-ZA" sz="1000" dirty="0" smtClean="0">
                    <a:hlinkClick r:id="rId6"/>
                  </a:rPr>
                  <a:t>gerriepienaar69@gmail.com</a:t>
                </a:r>
                <a:r>
                  <a:rPr lang="en-ZA" sz="1000" dirty="0" smtClean="0"/>
                  <a:t>  </a:t>
                </a:r>
                <a:endParaRPr lang="en-ZA" sz="1000" dirty="0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228184" y="3894153"/>
                <a:ext cx="2520280" cy="90299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ZA" sz="1600" dirty="0" smtClean="0"/>
                  <a:t>Johan van Rensburg</a:t>
                </a:r>
              </a:p>
              <a:p>
                <a:pPr algn="ctr"/>
                <a:r>
                  <a:rPr lang="en-ZA" sz="1000" dirty="0">
                    <a:hlinkClick r:id="rId7"/>
                  </a:rPr>
                  <a:t>johan.c.vanrensburg@angloamerican.com</a:t>
                </a:r>
                <a:r>
                  <a:rPr lang="en-ZA" sz="1000" dirty="0"/>
                  <a:t> </a:t>
                </a:r>
              </a:p>
              <a:p>
                <a:pPr algn="ctr"/>
                <a:r>
                  <a:rPr lang="en-ZA" sz="1000" dirty="0" smtClean="0"/>
                  <a:t> </a:t>
                </a:r>
                <a:endParaRPr lang="en-ZA" sz="1000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689600" y="3356992"/>
              <a:ext cx="3756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Or visit our website: </a:t>
              </a:r>
              <a:r>
                <a:rPr lang="en-ZA" u="sng" dirty="0">
                  <a:solidFill>
                    <a:schemeClr val="bg1"/>
                  </a:solidFill>
                  <a:hlinkClick r:id="rId8"/>
                </a:rPr>
                <a:t>www.mosh.co.za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9" name="Picture 16" descr="interrogacon 4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0" t="5101" r="34065" b="19978"/>
          <a:stretch/>
        </p:blipFill>
        <p:spPr bwMode="auto">
          <a:xfrm>
            <a:off x="6906141" y="5171"/>
            <a:ext cx="2237859" cy="385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165164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49628" y="711811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142852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Contents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514" y="990600"/>
            <a:ext cx="78894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Mission and values reminder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Progress update – key indicators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Highlights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Lowlights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Key lessons learnt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SLP progress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2000" dirty="0" smtClean="0"/>
              <a:t>Important dates/events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Mission and Values – MOSH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4487" y="646172"/>
            <a:ext cx="8569113" cy="5510595"/>
          </a:xfrm>
          <a:prstGeom prst="rect">
            <a:avLst/>
          </a:prstGeom>
          <a:solidFill>
            <a:srgbClr val="FFE57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48720" y="661605"/>
            <a:ext cx="6854880" cy="15375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facilitate the adoption of leading practice through a people oriented process to significantly improve occupational health and safety in the minerals industry</a:t>
            </a:r>
          </a:p>
          <a:p>
            <a:endParaRPr lang="en-ZA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ultimate goal is the provision of working conditions that are free from harmful effects</a:t>
            </a:r>
            <a:endParaRPr lang="en-ZA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487" y="2152890"/>
            <a:ext cx="1714233" cy="4003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ZA" sz="3600" dirty="0" smtClean="0">
                <a:latin typeface="Calibri" pitchFamily="34" charset="0"/>
                <a:cs typeface="Calibri" pitchFamily="34" charset="0"/>
              </a:rPr>
              <a:t>Values</a:t>
            </a:r>
            <a:endParaRPr lang="en-ZA" sz="3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Mission and Values – MOSH Dust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3338" y="527338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4487" y="646172"/>
            <a:ext cx="8569113" cy="5510595"/>
          </a:xfrm>
          <a:prstGeom prst="rect">
            <a:avLst/>
          </a:prstGeom>
          <a:solidFill>
            <a:srgbClr val="FFE579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048720" y="661605"/>
            <a:ext cx="6854880" cy="15375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just"/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facilitate the adoption of leading and/or simple leading practices through a people oriented process to significantly improve occupational health in the minerals industry with specific focus on </a:t>
            </a:r>
            <a:r>
              <a:rPr lang="en-ZA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ELIMINATION OF SILICOSIS AND DUST RELATED DISEASES</a:t>
            </a:r>
            <a:endParaRPr lang="en-ZA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487" y="2152890"/>
            <a:ext cx="1714233" cy="40038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ZA" sz="3600" dirty="0" smtClean="0">
                <a:latin typeface="Calibri" pitchFamily="34" charset="0"/>
                <a:cs typeface="Calibri" pitchFamily="34" charset="0"/>
              </a:rPr>
              <a:t>Values</a:t>
            </a:r>
            <a:endParaRPr lang="en-ZA" sz="3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599435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Leading Practice </a:t>
            </a:r>
            <a:r>
              <a:rPr lang="en-ZA" sz="2400" b="1" dirty="0">
                <a:latin typeface="Arial" pitchFamily="34" charset="0"/>
                <a:cs typeface="Arial" pitchFamily="34" charset="0"/>
              </a:rPr>
              <a:t>- key </a:t>
            </a:r>
            <a:r>
              <a:rPr lang="en-ZA" sz="2400" b="1" dirty="0" smtClean="0">
                <a:latin typeface="Arial" pitchFamily="34" charset="0"/>
                <a:cs typeface="Arial" pitchFamily="34" charset="0"/>
              </a:rPr>
              <a:t>indicators</a:t>
            </a:r>
            <a:endParaRPr lang="en-ZA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3329888"/>
              </p:ext>
            </p:extLst>
          </p:nvPr>
        </p:nvGraphicFramePr>
        <p:xfrm>
          <a:off x="228598" y="836712"/>
          <a:ext cx="8531453" cy="5344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11"/>
                <a:gridCol w="3071323"/>
                <a:gridCol w="455011"/>
                <a:gridCol w="2594305"/>
                <a:gridCol w="1955803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Key Performance Area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Continuous real-time monitoring of engineering dust controls </a:t>
                      </a:r>
                      <a:endParaRPr lang="en-ZA" sz="11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Appropriate persons to select leading practice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Approved participants list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Appropriate plans for planning workshop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HOH review and approval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Detailed expert model of risk story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Detailed expert models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Peer Group assessment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Leading practice with greatest OHS impact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Credibility of selected Leading Practice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Adoption mines and key people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Prioritised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list of mines and key people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Direct enquiry protocol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Direct  enquiry protocol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Effective direct enquiry process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Interview process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Moab </a:t>
                      </a:r>
                      <a:r>
                        <a:rPr lang="en-ZA" sz="1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Khutsong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Completed</a:t>
                      </a:r>
                    </a:p>
                    <a:p>
                      <a:pPr algn="l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Beatrix: Completed</a:t>
                      </a:r>
                    </a:p>
                    <a:p>
                      <a:pPr algn="l"/>
                      <a:r>
                        <a:rPr lang="en-ZA" sz="1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Phakisa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Completed</a:t>
                      </a:r>
                    </a:p>
                    <a:p>
                      <a:pPr algn="l"/>
                      <a:r>
                        <a:rPr lang="en-ZA" sz="11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Mamatwan</a:t>
                      </a:r>
                      <a:r>
                        <a:rPr lang="en-ZA" sz="11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: 16-18/02/15</a:t>
                      </a:r>
                    </a:p>
                    <a:p>
                      <a:pPr algn="l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Impala Platinum: 24-02-15</a:t>
                      </a: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Detailed mental models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Mental models report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Identification of implications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7403715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SLP - Key Indicators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2336768"/>
              </p:ext>
            </p:extLst>
          </p:nvPr>
        </p:nvGraphicFramePr>
        <p:xfrm>
          <a:off x="608449" y="873475"/>
          <a:ext cx="8068006" cy="5723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698"/>
                <a:gridCol w="738850"/>
                <a:gridCol w="492567"/>
                <a:gridCol w="2135999"/>
                <a:gridCol w="801736"/>
                <a:gridCol w="728851"/>
                <a:gridCol w="728851"/>
                <a:gridCol w="801736"/>
                <a:gridCol w="1120718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Multi-stage Filtration Systems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Winch </a:t>
                      </a:r>
                      <a:r>
                        <a:rPr lang="en-ZA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Covers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Water</a:t>
                      </a:r>
                      <a:r>
                        <a:rPr lang="en-ZA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Blast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Telescopic Spray</a:t>
                      </a:r>
                      <a:endParaRPr lang="en-ZA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Stop-and-fix: managing worker dust exposure with real-time monitoring at a Primary Tip - Collieries</a:t>
                      </a:r>
                      <a:endParaRPr lang="en-ZA" sz="1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78507">
                <a:tc gridSpan="9">
                  <a:txBody>
                    <a:bodyPr/>
                    <a:lstStyle/>
                    <a:p>
                      <a:pPr algn="ctr"/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IDENTIFY</a:t>
                      </a:r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pPr algn="ctr"/>
                      <a:r>
                        <a:rPr lang="en-ZA" sz="1200" b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  <a:p>
                      <a:pPr algn="ctr"/>
                      <a:r>
                        <a:rPr lang="en-ZA" sz="1200" b="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ZA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SLP adoption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T112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Identified potential SLP adoption mines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T113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Full Adoption Team assessment of SLP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T114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Contact manager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of source mine to arrange access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T115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Identify key contact person at source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mine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122119">
                <a:tc gridSpan="9">
                  <a:txBody>
                    <a:bodyPr/>
                    <a:lstStyle/>
                    <a:p>
                      <a:pPr algn="ctr"/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DOCUMENT</a:t>
                      </a:r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T116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Conduct investigations at source mine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ZA" sz="1100" b="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T117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Prepare documents for formal SLP assessment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T118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Confirm accuracy of prepared documents with source mine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T119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Final review of documents against SLP criteria by adoption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team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T120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Submit motivation of SLP to Head of Hub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  </a:t>
                      </a: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72200" y="1985395"/>
            <a:ext cx="1596494" cy="3064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ZA" sz="1200" dirty="0" smtClean="0"/>
              <a:t>Name change pending</a:t>
            </a:r>
            <a:endParaRPr lang="en-ZA" sz="1200" dirty="0"/>
          </a:p>
        </p:txBody>
      </p:sp>
      <p:cxnSp>
        <p:nvCxnSpPr>
          <p:cNvPr id="4" name="Elbow Connector 3"/>
          <p:cNvCxnSpPr>
            <a:stCxn id="2" idx="3"/>
          </p:cNvCxnSpPr>
          <p:nvPr/>
        </p:nvCxnSpPr>
        <p:spPr>
          <a:xfrm flipV="1">
            <a:off x="7968694" y="1985395"/>
            <a:ext cx="131698" cy="153234"/>
          </a:xfrm>
          <a:prstGeom prst="bent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987614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SLP - Key Indicators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8709370"/>
              </p:ext>
            </p:extLst>
          </p:nvPr>
        </p:nvGraphicFramePr>
        <p:xfrm>
          <a:off x="586986" y="914400"/>
          <a:ext cx="7805426" cy="4273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35"/>
                <a:gridCol w="711239"/>
                <a:gridCol w="461620"/>
                <a:gridCol w="2240243"/>
                <a:gridCol w="775643"/>
                <a:gridCol w="705130"/>
                <a:gridCol w="705130"/>
                <a:gridCol w="696429"/>
                <a:gridCol w="1163457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 No</a:t>
                      </a:r>
                      <a:endParaRPr lang="en-ZA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KPA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</a:p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No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KPI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Multi-stage Filtration Systems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Winch </a:t>
                      </a:r>
                      <a:r>
                        <a:rPr lang="en-ZA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Covers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Water</a:t>
                      </a:r>
                      <a:r>
                        <a:rPr lang="en-ZA" sz="10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Blast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Telescopic Spray</a:t>
                      </a:r>
                      <a:endParaRPr lang="en-ZA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Stop-and-fix: managing worker dust exposure with real-time monitoring at a Primary Tip - Collieries</a:t>
                      </a:r>
                      <a:endParaRPr lang="en-ZA" sz="1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22119">
                <a:tc gridSpan="8">
                  <a:txBody>
                    <a:bodyPr/>
                    <a:lstStyle/>
                    <a:p>
                      <a:pPr algn="ctr"/>
                      <a:r>
                        <a:rPr lang="en-ZA" sz="1400" b="0" dirty="0" smtClean="0">
                          <a:latin typeface="Arial" pitchFamily="34" charset="0"/>
                          <a:cs typeface="Arial" pitchFamily="34" charset="0"/>
                        </a:rPr>
                        <a:t>DOCUMENT (cont.)</a:t>
                      </a:r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T121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Convene SLP review panel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HoLH</a:t>
                      </a:r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to</a:t>
                      </a:r>
                      <a:r>
                        <a:rPr lang="en-ZA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advise</a:t>
                      </a:r>
                      <a:endParaRPr lang="en-ZA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HoLH</a:t>
                      </a:r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to</a:t>
                      </a:r>
                      <a:r>
                        <a:rPr lang="en-ZA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advise</a:t>
                      </a:r>
                      <a:endParaRPr lang="en-ZA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HoLH</a:t>
                      </a:r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to</a:t>
                      </a:r>
                    </a:p>
                    <a:p>
                      <a:pPr algn="ctr"/>
                      <a:r>
                        <a:rPr lang="en-ZA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advise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T122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Formal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review of SLP by review panel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Post 17 Mar 2015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T123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Conduct any necessary follow-up investigations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Not required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T124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Prepare customised</a:t>
                      </a:r>
                      <a:r>
                        <a:rPr lang="en-Z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SLP behaviour plans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T125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Develop guidance notes for SLP adoption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T126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Prepare SLP Adoption Brief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 smtClean="0">
                          <a:latin typeface="Arial" pitchFamily="34" charset="0"/>
                          <a:cs typeface="Arial" pitchFamily="34" charset="0"/>
                        </a:rPr>
                        <a:t>T127</a:t>
                      </a:r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Critical review of SLP Adoption Brief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166056" y="5229200"/>
            <a:ext cx="2144483" cy="592380"/>
            <a:chOff x="6166056" y="5229200"/>
            <a:chExt cx="2144483" cy="59238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166056" y="5229200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14128" y="5229200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166056" y="5517232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434576" y="5544581"/>
              <a:ext cx="18759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ZA" sz="1200" dirty="0" smtClean="0"/>
                <a:t>Planned for 1</a:t>
              </a:r>
              <a:r>
                <a:rPr lang="en-ZA" sz="1200" baseline="30000" dirty="0" smtClean="0"/>
                <a:t>st</a:t>
              </a:r>
              <a:r>
                <a:rPr lang="en-ZA" sz="1200" dirty="0" smtClean="0"/>
                <a:t> QTR 2015??</a:t>
              </a:r>
              <a:endParaRPr lang="en-ZA" sz="12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490092" y="5517232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85721" y="5805264"/>
            <a:ext cx="8606759" cy="1008112"/>
            <a:chOff x="285721" y="5805264"/>
            <a:chExt cx="8606759" cy="100811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490092" y="5805264"/>
              <a:ext cx="17362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5666668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60238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SLP - Key Indicators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8400675"/>
              </p:ext>
            </p:extLst>
          </p:nvPr>
        </p:nvGraphicFramePr>
        <p:xfrm>
          <a:off x="228595" y="914400"/>
          <a:ext cx="8159828" cy="5481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808"/>
                <a:gridCol w="730271"/>
                <a:gridCol w="473971"/>
                <a:gridCol w="2300185"/>
                <a:gridCol w="815476"/>
                <a:gridCol w="850468"/>
                <a:gridCol w="723997"/>
                <a:gridCol w="613509"/>
                <a:gridCol w="1296143"/>
              </a:tblGrid>
              <a:tr h="463885">
                <a:tc>
                  <a:txBody>
                    <a:bodyPr/>
                    <a:lstStyle/>
                    <a:p>
                      <a:pPr algn="ctr"/>
                      <a:r>
                        <a:rPr lang="en-ZA" sz="900" dirty="0" smtClean="0"/>
                        <a:t>KPA No</a:t>
                      </a:r>
                      <a:endParaRPr lang="en-ZA" sz="9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KPA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KPI</a:t>
                      </a:r>
                    </a:p>
                    <a:p>
                      <a:pPr algn="ctr"/>
                      <a:r>
                        <a:rPr lang="en-ZA" sz="1000" dirty="0" smtClean="0"/>
                        <a:t> No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KPI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/>
                        <a:t>Multi-stage Filtration Systems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/>
                        <a:t>Winch </a:t>
                      </a:r>
                      <a:r>
                        <a:rPr lang="en-ZA" sz="1000" b="0" baseline="0" dirty="0" smtClean="0"/>
                        <a:t> Covers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b="0" dirty="0" smtClean="0"/>
                        <a:t>Water</a:t>
                      </a:r>
                      <a:r>
                        <a:rPr lang="en-ZA" sz="1000" b="0" baseline="0" dirty="0" smtClean="0"/>
                        <a:t> Blast</a:t>
                      </a:r>
                      <a:endParaRPr lang="en-ZA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00" b="0" dirty="0" smtClean="0"/>
                        <a:t>Telescopic Spray</a:t>
                      </a:r>
                      <a:endParaRPr lang="en-ZA" sz="9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Stop-and-fix: managing worker dust exposure with real-time monitoring at a Primary Tip - Collieries</a:t>
                      </a:r>
                      <a:endParaRPr lang="en-ZA" sz="1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22119">
                <a:tc gridSpan="8"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FACILITATE</a:t>
                      </a:r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T128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list of potential adoption mines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T129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key contact persons at potential</a:t>
                      </a:r>
                      <a:r>
                        <a:rPr lang="en-ZA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adoption mines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T130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Arrange SLP Briefing Workshop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T131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Circulate SLP Adoption Brief to potential adoption mines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T132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SLP Briefing Workshop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T133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SLP interest group if required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marL="0" algn="ctr" defTabSz="914400" rtl="0" eaLnBrk="1" latinLnBrk="0" hangingPunct="1"/>
                      <a:r>
                        <a:rPr lang="en-ZA" sz="11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b="0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marL="0" algn="ctr" defTabSz="914400" rtl="0" eaLnBrk="1" latinLnBrk="0" hangingPunct="1"/>
                      <a:r>
                        <a:rPr lang="en-ZA" sz="11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b="0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99589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T134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Initiate process of mines reporting on adoption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70367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T135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SLP adoption brief for use at other meetings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en-ZA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(100%)</a:t>
                      </a:r>
                      <a:endParaRPr lang="en-ZA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</a:tr>
              <a:tr h="545698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T136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follow-up communication with potential adoption mines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Scheduled meetings finalised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 hMerge="1">
                  <a:txBody>
                    <a:bodyPr/>
                    <a:lstStyle/>
                    <a:p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</a:tr>
              <a:tr h="428811">
                <a:tc>
                  <a:txBody>
                    <a:bodyPr/>
                    <a:lstStyle/>
                    <a:p>
                      <a:endParaRPr lang="en-ZA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T137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Arrange meetings / terminate SLP Interest Group as necessary</a:t>
                      </a:r>
                      <a:endParaRPr lang="en-ZA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Scheduled meetings finalised</a:t>
                      </a:r>
                    </a:p>
                  </a:txBody>
                  <a:tcPr marL="36000" marR="36000" marT="36000" marB="36000" anchor="ctr" anchorCtr="1"/>
                </a:tc>
                <a:tc hMerge="1">
                  <a:txBody>
                    <a:bodyPr/>
                    <a:lstStyle/>
                    <a:p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r>
                        <a:rPr lang="en-ZA" sz="1100" dirty="0" smtClean="0"/>
                        <a:t>-</a:t>
                      </a:r>
                      <a:endParaRPr lang="en-ZA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smtClean="0"/>
                        <a:t>-</a:t>
                      </a:r>
                      <a:endParaRPr lang="en-ZA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/>
                </a:tc>
              </a:tr>
            </a:tbl>
          </a:graphicData>
        </a:graphic>
      </p:graphicFrame>
      <p:sp>
        <p:nvSpPr>
          <p:cNvPr id="5" name="Left-Up Arrow 4"/>
          <p:cNvSpPr/>
          <p:nvPr/>
        </p:nvSpPr>
        <p:spPr>
          <a:xfrm rot="10800000">
            <a:off x="683568" y="4437112"/>
            <a:ext cx="432048" cy="1291106"/>
          </a:xfrm>
          <a:prstGeom prst="leftUpArrow">
            <a:avLst/>
          </a:prstGeom>
          <a:solidFill>
            <a:schemeClr val="accent5">
              <a:lumMod val="75000"/>
            </a:schemeClr>
          </a:solidFill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/>
          <p:cNvSpPr txBox="1"/>
          <p:nvPr/>
        </p:nvSpPr>
        <p:spPr>
          <a:xfrm>
            <a:off x="5940152" y="5930116"/>
            <a:ext cx="2160240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/>
              <a:t>Next scheduled meeting: 10 March 2015</a:t>
            </a:r>
            <a:endParaRPr lang="en-ZA" sz="1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652120" y="617923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002238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83410" y="722292"/>
            <a:ext cx="8929718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C49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38" y="1523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Progress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ZA" sz="2400" b="1" dirty="0" smtClean="0">
                <a:latin typeface="Arial" pitchFamily="34" charset="0"/>
                <a:ea typeface="+mj-ea"/>
                <a:cs typeface="Arial" pitchFamily="34" charset="0"/>
              </a:rPr>
              <a:t>for </a:t>
            </a:r>
            <a:r>
              <a:rPr kumimoji="0" lang="en-Z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Month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05695642"/>
              </p:ext>
            </p:extLst>
          </p:nvPr>
        </p:nvGraphicFramePr>
        <p:xfrm>
          <a:off x="457200" y="908720"/>
          <a:ext cx="8435280" cy="104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447"/>
                <a:gridCol w="7938833"/>
              </a:tblGrid>
              <a:tr h="6152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4000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Highlights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CC20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(Achievements, Industry Interactions)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horzOverflow="overflow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95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b="0" dirty="0" smtClean="0"/>
                        <a:t>None to report on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85721" y="6215656"/>
            <a:ext cx="8606759" cy="597720"/>
            <a:chOff x="285721" y="6215656"/>
            <a:chExt cx="8606759" cy="5977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87624" y="674513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1" y="6215656"/>
              <a:ext cx="857256" cy="597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92347" y="6263168"/>
              <a:ext cx="1000133" cy="46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1187624" y="6225026"/>
              <a:ext cx="7572428" cy="0"/>
            </a:xfrm>
            <a:prstGeom prst="line">
              <a:avLst/>
            </a:prstGeom>
            <a:ln w="12700">
              <a:solidFill>
                <a:srgbClr val="C49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1500166" y="6303510"/>
              <a:ext cx="6572296" cy="357187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Z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Leading the change to zero harm</a:t>
              </a:r>
              <a:endPara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60" y="2348880"/>
            <a:ext cx="4104456" cy="259228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400" dirty="0"/>
              <a:t> </a:t>
            </a:r>
          </a:p>
          <a:p>
            <a:pPr lvl="0"/>
            <a:r>
              <a:rPr lang="en-ZA" sz="1400" dirty="0"/>
              <a:t>Direct inquiry </a:t>
            </a:r>
            <a:r>
              <a:rPr lang="en-ZA" sz="1400" dirty="0" err="1"/>
              <a:t>Phakisa</a:t>
            </a:r>
            <a:r>
              <a:rPr lang="en-ZA" sz="1400" dirty="0"/>
              <a:t>: 20-01-15</a:t>
            </a:r>
          </a:p>
          <a:p>
            <a:pPr marL="0" indent="0">
              <a:buNone/>
            </a:pPr>
            <a:endParaRPr lang="en-ZA" sz="1400" dirty="0"/>
          </a:p>
          <a:p>
            <a:pPr lvl="0"/>
            <a:r>
              <a:rPr lang="en-ZA" sz="1400" dirty="0"/>
              <a:t>Direct inquiry Beatrix: 21-01-15</a:t>
            </a:r>
          </a:p>
          <a:p>
            <a:pPr marL="0" indent="0">
              <a:buNone/>
            </a:pPr>
            <a:endParaRPr lang="en-ZA" sz="1400" dirty="0"/>
          </a:p>
          <a:p>
            <a:pPr lvl="0"/>
            <a:r>
              <a:rPr lang="en-ZA" sz="1400" dirty="0"/>
              <a:t>2</a:t>
            </a:r>
            <a:r>
              <a:rPr lang="en-ZA" sz="1400" baseline="30000" dirty="0"/>
              <a:t>nd</a:t>
            </a:r>
            <a:r>
              <a:rPr lang="en-ZA" sz="1400" dirty="0"/>
              <a:t> Peer Review Panel visit to </a:t>
            </a:r>
            <a:r>
              <a:rPr lang="en-ZA" sz="1400" dirty="0" err="1"/>
              <a:t>Kopanang</a:t>
            </a:r>
            <a:r>
              <a:rPr lang="en-ZA" sz="1400" dirty="0"/>
              <a:t>: 28-01-15</a:t>
            </a:r>
          </a:p>
          <a:p>
            <a:pPr marL="0" indent="0">
              <a:buNone/>
            </a:pPr>
            <a:endParaRPr lang="en-ZA" sz="1400" dirty="0"/>
          </a:p>
          <a:p>
            <a:pPr lvl="0"/>
            <a:r>
              <a:rPr lang="en-ZA" sz="1400" dirty="0"/>
              <a:t>Monthly MOSH meeting: </a:t>
            </a:r>
            <a:r>
              <a:rPr lang="en-ZA" sz="1400" dirty="0" smtClean="0"/>
              <a:t>22-01-15</a:t>
            </a:r>
          </a:p>
          <a:p>
            <a:endParaRPr lang="en-ZA" sz="1400" dirty="0"/>
          </a:p>
          <a:p>
            <a:endParaRPr lang="en-ZA" sz="1400" dirty="0"/>
          </a:p>
          <a:p>
            <a:pPr marL="0" indent="0">
              <a:buNone/>
            </a:pPr>
            <a:endParaRPr lang="en-ZA" sz="1400" dirty="0"/>
          </a:p>
          <a:p>
            <a:pPr marL="0" indent="0">
              <a:buNone/>
            </a:pPr>
            <a:endParaRPr lang="en-ZA" sz="1400" dirty="0"/>
          </a:p>
          <a:p>
            <a:pPr marL="0" indent="0">
              <a:buNone/>
            </a:pPr>
            <a:endParaRPr lang="en-ZA" sz="1400" dirty="0"/>
          </a:p>
          <a:p>
            <a:pPr marL="0" indent="0">
              <a:buNone/>
            </a:pPr>
            <a:endParaRPr lang="en-ZA" sz="1400" dirty="0" smtClean="0"/>
          </a:p>
          <a:p>
            <a:endParaRPr lang="en-ZA" sz="1400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"/>
          </p:nvPr>
        </p:nvSpPr>
        <p:spPr>
          <a:xfrm>
            <a:off x="4726930" y="2348880"/>
            <a:ext cx="4104456" cy="259228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400" dirty="0"/>
              <a:t> </a:t>
            </a:r>
          </a:p>
          <a:p>
            <a:r>
              <a:rPr lang="en-ZA" sz="1400" dirty="0" smtClean="0"/>
              <a:t>Dust </a:t>
            </a:r>
            <a:r>
              <a:rPr lang="en-ZA" sz="1400" dirty="0"/>
              <a:t>Sponsor meeting: </a:t>
            </a:r>
            <a:r>
              <a:rPr lang="en-ZA" sz="1400" dirty="0" smtClean="0"/>
              <a:t>27-01-15</a:t>
            </a:r>
          </a:p>
          <a:p>
            <a:endParaRPr lang="en-ZA" sz="1400" dirty="0"/>
          </a:p>
          <a:p>
            <a:r>
              <a:rPr lang="en-ZA" sz="1400" dirty="0" smtClean="0"/>
              <a:t>Interest Group meeting: 10-02-15</a:t>
            </a:r>
          </a:p>
          <a:p>
            <a:endParaRPr lang="en-ZA" sz="1400" dirty="0"/>
          </a:p>
          <a:p>
            <a:r>
              <a:rPr lang="en-ZA" sz="1400" dirty="0" smtClean="0"/>
              <a:t>MOSHIAT-D meeting: 12-02-15</a:t>
            </a:r>
          </a:p>
          <a:p>
            <a:endParaRPr lang="en-ZA" sz="1400" dirty="0"/>
          </a:p>
          <a:p>
            <a:r>
              <a:rPr lang="en-ZA" sz="1400" dirty="0" smtClean="0"/>
              <a:t>Direct inquiry </a:t>
            </a:r>
            <a:r>
              <a:rPr lang="en-ZA" sz="1400" dirty="0" err="1" smtClean="0"/>
              <a:t>Mamatwan</a:t>
            </a:r>
            <a:r>
              <a:rPr lang="en-ZA" sz="1400" dirty="0" smtClean="0"/>
              <a:t>: 16-18-02-15</a:t>
            </a:r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/>
          </a:p>
          <a:p>
            <a:pPr marL="0" indent="0">
              <a:buNone/>
            </a:pPr>
            <a:endParaRPr lang="en-ZA" sz="1400" dirty="0"/>
          </a:p>
          <a:p>
            <a:pPr marL="0" indent="0">
              <a:buNone/>
            </a:pPr>
            <a:endParaRPr lang="en-ZA" sz="1400" dirty="0"/>
          </a:p>
          <a:p>
            <a:pPr marL="0" indent="0">
              <a:buNone/>
            </a:pPr>
            <a:endParaRPr lang="en-ZA" sz="1400" dirty="0"/>
          </a:p>
          <a:p>
            <a:pPr marL="0" indent="0">
              <a:buNone/>
            </a:pPr>
            <a:endParaRPr lang="en-ZA" sz="1400" dirty="0" smtClean="0"/>
          </a:p>
          <a:p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262277112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4099</TotalTime>
  <Words>1332</Words>
  <Application>Microsoft Office PowerPoint</Application>
  <PresentationFormat>On-screen Show (4:3)</PresentationFormat>
  <Paragraphs>494</Paragraphs>
  <Slides>17</Slides>
  <Notes>11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Theme3</vt:lpstr>
      <vt:lpstr>DUST TEAM u p  -  d a t e January 2015 to date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tbotha</dc:creator>
  <cp:lastModifiedBy>Lmasilo</cp:lastModifiedBy>
  <cp:revision>413</cp:revision>
  <cp:lastPrinted>2013-02-19T08:59:32Z</cp:lastPrinted>
  <dcterms:created xsi:type="dcterms:W3CDTF">2012-08-02T11:34:04Z</dcterms:created>
  <dcterms:modified xsi:type="dcterms:W3CDTF">2015-02-17T10:25:24Z</dcterms:modified>
</cp:coreProperties>
</file>