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9" r:id="rId3"/>
    <p:sldId id="260" r:id="rId4"/>
    <p:sldId id="263" r:id="rId5"/>
    <p:sldId id="270" r:id="rId6"/>
    <p:sldId id="271" r:id="rId7"/>
    <p:sldId id="272" r:id="rId8"/>
  </p:sldIdLst>
  <p:sldSz cx="9144000" cy="6858000" type="screen4x3"/>
  <p:notesSz cx="7086600" cy="9372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864" y="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14788" y="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C2D7AD-DA14-4518-A45F-BCE4B38E8C70}" type="datetimeFigureOut">
              <a:rPr lang="en-US" smtClean="0"/>
              <a:pPr/>
              <a:t>5/15/2013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703263"/>
            <a:ext cx="468630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025" y="4451350"/>
            <a:ext cx="5670550" cy="4217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0270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14788" y="890270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09A798-6B2B-40D6-8B85-5EBD5665790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266046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819607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819607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819607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81960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5/15/2013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5/15/2013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5/15/2013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5/15/2013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5/15/2013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5/15/2013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5/15/2013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5/15/2013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5/15/2013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5/15/2013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5/15/2013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E5AA6-0D00-4313-A42E-433812463DD9}" type="datetimeFigureOut">
              <a:rPr lang="en-US" smtClean="0"/>
              <a:pPr/>
              <a:t>5/15/2013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57620" y="1500174"/>
            <a:ext cx="5286380" cy="1470025"/>
          </a:xfrm>
        </p:spPr>
        <p:txBody>
          <a:bodyPr/>
          <a:lstStyle/>
          <a:p>
            <a:r>
              <a:rPr lang="en-ZA" dirty="0" smtClean="0">
                <a:solidFill>
                  <a:schemeClr val="bg1"/>
                </a:solidFill>
              </a:rPr>
              <a:t>Noise Team</a:t>
            </a:r>
            <a:r>
              <a:rPr lang="en-ZA" smtClean="0">
                <a:solidFill>
                  <a:schemeClr val="bg1"/>
                </a:solidFill>
              </a:rPr>
              <a:t/>
            </a:r>
            <a:br>
              <a:rPr lang="en-ZA" smtClean="0">
                <a:solidFill>
                  <a:schemeClr val="bg1"/>
                </a:solidFill>
              </a:rPr>
            </a:br>
            <a:r>
              <a:rPr lang="en-ZA" smtClean="0">
                <a:solidFill>
                  <a:schemeClr val="bg1"/>
                </a:solidFill>
              </a:rPr>
              <a:t>Mosh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86124"/>
            <a:ext cx="3914780" cy="1752600"/>
          </a:xfrm>
        </p:spPr>
        <p:txBody>
          <a:bodyPr/>
          <a:lstStyle/>
          <a:p>
            <a:r>
              <a:rPr lang="en-ZA" dirty="0" smtClean="0">
                <a:solidFill>
                  <a:schemeClr val="bg1"/>
                </a:solidFill>
              </a:rPr>
              <a:t>16</a:t>
            </a:r>
            <a:r>
              <a:rPr lang="en-ZA" baseline="30000" dirty="0" smtClean="0">
                <a:solidFill>
                  <a:schemeClr val="bg1"/>
                </a:solidFill>
              </a:rPr>
              <a:t>th</a:t>
            </a:r>
            <a:r>
              <a:rPr lang="en-ZA" dirty="0" smtClean="0">
                <a:solidFill>
                  <a:schemeClr val="bg1"/>
                </a:solidFill>
              </a:rPr>
              <a:t>  May 2013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 l="56223" t="5468" r="18422" b="23450"/>
          <a:stretch>
            <a:fillRect/>
          </a:stretch>
        </p:blipFill>
        <p:spPr bwMode="auto">
          <a:xfrm>
            <a:off x="8256891" y="6311300"/>
            <a:ext cx="693889" cy="392198"/>
          </a:xfrm>
          <a:prstGeom prst="rect">
            <a:avLst/>
          </a:prstGeom>
          <a:ln>
            <a:solidFill>
              <a:srgbClr val="C49F00"/>
            </a:solidFill>
          </a:ln>
          <a:effectLst/>
        </p:spPr>
      </p:pic>
      <p:cxnSp>
        <p:nvCxnSpPr>
          <p:cNvPr id="8" name="Straight Connector 7"/>
          <p:cNvCxnSpPr/>
          <p:nvPr/>
        </p:nvCxnSpPr>
        <p:spPr>
          <a:xfrm>
            <a:off x="1378352" y="6303128"/>
            <a:ext cx="6698848" cy="8172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371600" y="6703498"/>
            <a:ext cx="67056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1" y="6311299"/>
            <a:ext cx="857256" cy="392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6" name="Straight Connector 15"/>
          <p:cNvCxnSpPr/>
          <p:nvPr/>
        </p:nvCxnSpPr>
        <p:spPr>
          <a:xfrm>
            <a:off x="149628" y="711811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142852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Contents; 16 May 2013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93514" y="990600"/>
            <a:ext cx="7889486" cy="23529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000" dirty="0" smtClean="0"/>
              <a:t>Progress update – key indicators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000" dirty="0" smtClean="0"/>
              <a:t>Highlights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000" dirty="0" smtClean="0"/>
              <a:t>Lowlights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000" dirty="0" smtClean="0"/>
              <a:t>Key lessons learnt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endParaRPr lang="en-ZA" sz="2000" dirty="0" smtClean="0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 l="56223" t="5468" r="18422" b="23450"/>
          <a:stretch>
            <a:fillRect/>
          </a:stretch>
        </p:blipFill>
        <p:spPr bwMode="auto">
          <a:xfrm>
            <a:off x="8089754" y="6313402"/>
            <a:ext cx="693889" cy="392198"/>
          </a:xfrm>
          <a:prstGeom prst="rect">
            <a:avLst/>
          </a:prstGeom>
          <a:ln>
            <a:solidFill>
              <a:srgbClr val="C49F00"/>
            </a:solidFill>
          </a:ln>
          <a:effectLst/>
        </p:spPr>
      </p:pic>
      <p:sp>
        <p:nvSpPr>
          <p:cNvPr id="7" name="Text Placeholder 4"/>
          <p:cNvSpPr txBox="1">
            <a:spLocks/>
          </p:cNvSpPr>
          <p:nvPr/>
        </p:nvSpPr>
        <p:spPr>
          <a:xfrm>
            <a:off x="1335142" y="6330907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</a:t>
            </a:r>
            <a:r>
              <a:rPr kumimoji="0" lang="en-ZA" sz="2000" b="1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1000100" y="6306356"/>
            <a:ext cx="6924700" cy="7046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2977" y="6705600"/>
            <a:ext cx="67818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8460" y="6306356"/>
            <a:ext cx="857256" cy="399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Mission and Values - MOSH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173338" y="527338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brightnessContrast bright="20000" contrast="4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179512" y="548680"/>
            <a:ext cx="8784975" cy="5688632"/>
          </a:xfrm>
          <a:prstGeom prst="rect">
            <a:avLst/>
          </a:prstGeom>
          <a:solidFill>
            <a:srgbClr val="FFE579"/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2" name="Rectangle 1"/>
          <p:cNvSpPr/>
          <p:nvPr/>
        </p:nvSpPr>
        <p:spPr>
          <a:xfrm>
            <a:off x="1907704" y="571481"/>
            <a:ext cx="7056784" cy="162771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r>
              <a:rPr lang="en-ZA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 facilitate the adoption of leading practice through a people oriented process to significantly improve occupational health and safety in the minerals industry</a:t>
            </a:r>
          </a:p>
          <a:p>
            <a:endParaRPr lang="en-ZA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ZA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Our ultimate goal is the provision of working conditions that are free from harmful effects</a:t>
            </a:r>
            <a:endParaRPr lang="en-ZA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9512" y="2204865"/>
            <a:ext cx="1800200" cy="403244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ZA" sz="3600" dirty="0" smtClean="0">
                <a:latin typeface="Calibri" pitchFamily="34" charset="0"/>
                <a:cs typeface="Calibri" pitchFamily="34" charset="0"/>
              </a:rPr>
              <a:t>Values</a:t>
            </a:r>
            <a:endParaRPr lang="en-ZA" sz="36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8" r="18422" b="23450"/>
          <a:stretch>
            <a:fillRect/>
          </a:stretch>
        </p:blipFill>
        <p:spPr bwMode="auto">
          <a:xfrm>
            <a:off x="8108803" y="6351044"/>
            <a:ext cx="693889" cy="392198"/>
          </a:xfrm>
          <a:prstGeom prst="rect">
            <a:avLst/>
          </a:prstGeom>
          <a:ln>
            <a:solidFill>
              <a:srgbClr val="C49F00"/>
            </a:solidFill>
          </a:ln>
          <a:effectLst/>
        </p:spPr>
      </p:pic>
      <p:cxnSp>
        <p:nvCxnSpPr>
          <p:cNvPr id="8" name="Straight Connector 7"/>
          <p:cNvCxnSpPr/>
          <p:nvPr/>
        </p:nvCxnSpPr>
        <p:spPr>
          <a:xfrm>
            <a:off x="1142977" y="6327755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2977" y="6741368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1" y="6316984"/>
            <a:ext cx="857256" cy="424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3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Progress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for 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the Month </a:t>
            </a:r>
            <a:r>
              <a:rPr lang="en-ZA" sz="2400" b="1" smtClean="0">
                <a:latin typeface="Arial" pitchFamily="34" charset="0"/>
                <a:cs typeface="Arial" pitchFamily="34" charset="0"/>
              </a:rPr>
              <a:t>(April &amp; May </a:t>
            </a:r>
            <a:r>
              <a:rPr lang="en-ZA" sz="2400" b="1" dirty="0">
                <a:latin typeface="Arial" pitchFamily="34" charset="0"/>
                <a:cs typeface="Arial" pitchFamily="34" charset="0"/>
              </a:rPr>
              <a:t>‘13)</a:t>
            </a:r>
          </a:p>
        </p:txBody>
      </p:sp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656188894"/>
              </p:ext>
            </p:extLst>
          </p:nvPr>
        </p:nvGraphicFramePr>
        <p:xfrm>
          <a:off x="0" y="764704"/>
          <a:ext cx="9144000" cy="60566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158"/>
                <a:gridCol w="8605842"/>
              </a:tblGrid>
              <a:tr h="66260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No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Highlights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(Achievements, Industry Interactions)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470053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baseline="0" dirty="0" smtClean="0">
                          <a:solidFill>
                            <a:schemeClr val="tx1"/>
                          </a:solidFill>
                          <a:effectLst/>
                          <a:latin typeface="Calibri Light" pitchFamily="34" charset="0"/>
                          <a:ea typeface="Times New Roman"/>
                        </a:rPr>
                        <a:t>25 April 2013 Industry meeting (attended by 10 mining houses, Copa resolutions – regions)</a:t>
                      </a:r>
                      <a:endParaRPr lang="en-US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114300" marR="114300" marT="0" marB="0"/>
                </a:tc>
              </a:tr>
              <a:tr h="453065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 smtClean="0">
                          <a:solidFill>
                            <a:schemeClr val="tx1"/>
                          </a:solidFill>
                          <a:effectLst/>
                          <a:latin typeface="Calibri Light" pitchFamily="34" charset="0"/>
                          <a:ea typeface="Times New Roman"/>
                        </a:rPr>
                        <a:t>26 April 2013 - HPD _TAS Adoption at  ARM</a:t>
                      </a:r>
                      <a:r>
                        <a:rPr lang="en-GB" sz="1800" b="1" baseline="0" dirty="0" smtClean="0">
                          <a:solidFill>
                            <a:schemeClr val="tx1"/>
                          </a:solidFill>
                          <a:effectLst/>
                          <a:latin typeface="Calibri Light" pitchFamily="34" charset="0"/>
                          <a:ea typeface="Times New Roman"/>
                        </a:rPr>
                        <a:t> </a:t>
                      </a:r>
                      <a:r>
                        <a:rPr lang="en-GB" sz="1800" b="1" baseline="0" dirty="0" err="1" smtClean="0">
                          <a:solidFill>
                            <a:schemeClr val="tx1"/>
                          </a:solidFill>
                          <a:effectLst/>
                          <a:latin typeface="Calibri Light" pitchFamily="34" charset="0"/>
                          <a:ea typeface="Times New Roman"/>
                        </a:rPr>
                        <a:t>Modikwa</a:t>
                      </a:r>
                      <a:r>
                        <a:rPr lang="en-GB" sz="1800" b="1" baseline="0" dirty="0" smtClean="0">
                          <a:solidFill>
                            <a:schemeClr val="tx1"/>
                          </a:solidFill>
                          <a:effectLst/>
                          <a:latin typeface="Calibri Light" pitchFamily="34" charset="0"/>
                          <a:ea typeface="Times New Roman"/>
                        </a:rPr>
                        <a:t> -</a:t>
                      </a:r>
                      <a:r>
                        <a:rPr lang="en-GB" sz="1800" b="1" dirty="0" smtClean="0">
                          <a:solidFill>
                            <a:schemeClr val="tx1"/>
                          </a:solidFill>
                          <a:effectLst/>
                          <a:latin typeface="Calibri Light" pitchFamily="34" charset="0"/>
                          <a:ea typeface="Times New Roman"/>
                        </a:rPr>
                        <a:t> Induction</a:t>
                      </a:r>
                      <a:r>
                        <a:rPr lang="en-GB" sz="1800" b="1" baseline="0" dirty="0" smtClean="0">
                          <a:solidFill>
                            <a:schemeClr val="tx1"/>
                          </a:solidFill>
                          <a:effectLst/>
                          <a:latin typeface="Calibri Light" pitchFamily="34" charset="0"/>
                          <a:ea typeface="Times New Roman"/>
                        </a:rPr>
                        <a:t> of Mine Adoption Team </a:t>
                      </a:r>
                      <a:endParaRPr lang="en-US" sz="1800" b="1" kern="1200" dirty="0">
                        <a:solidFill>
                          <a:schemeClr val="tx1"/>
                        </a:solidFill>
                        <a:effectLst/>
                        <a:latin typeface="Calibri Light" pitchFamily="34" charset="0"/>
                        <a:ea typeface="Times New Roman"/>
                        <a:cs typeface="+mn-cs"/>
                      </a:endParaRPr>
                    </a:p>
                  </a:txBody>
                  <a:tcPr marL="114300" marR="114300" marT="0" marB="0"/>
                </a:tc>
              </a:tr>
              <a:tr h="142465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 smtClean="0">
                          <a:solidFill>
                            <a:schemeClr val="tx1"/>
                          </a:solidFill>
                          <a:effectLst/>
                          <a:latin typeface="Calibri Light" pitchFamily="34" charset="0"/>
                          <a:ea typeface="Times New Roman"/>
                        </a:rPr>
                        <a:t>25 April 2013 - HPD_TAS Adoption Xstrata Mental Models received</a:t>
                      </a:r>
                      <a:endParaRPr lang="en-US" sz="1800" b="1" dirty="0" smtClean="0">
                        <a:solidFill>
                          <a:schemeClr val="tx1"/>
                        </a:solidFill>
                        <a:effectLst/>
                        <a:latin typeface="Calibri Light" pitchFamily="34" charset="0"/>
                        <a:ea typeface="Times New Roman"/>
                      </a:endParaRPr>
                    </a:p>
                    <a:p>
                      <a:pPr marL="0" algn="l" defTabSz="914400" rtl="0" eaLnBrk="1" latinLnBrk="0" hangingPunct="1"/>
                      <a:endParaRPr lang="en-US" sz="1800" b="1" kern="1200" dirty="0">
                        <a:solidFill>
                          <a:schemeClr val="tx1"/>
                        </a:solidFill>
                        <a:effectLst/>
                        <a:latin typeface="Calibri Light" pitchFamily="34" charset="0"/>
                        <a:ea typeface="Times New Roman"/>
                        <a:cs typeface="+mn-cs"/>
                      </a:endParaRPr>
                    </a:p>
                  </a:txBody>
                  <a:tcPr marL="114300" marR="114300" marT="0" marB="0"/>
                </a:tc>
              </a:tr>
              <a:tr h="383552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 smtClean="0">
                          <a:solidFill>
                            <a:schemeClr val="tx1"/>
                          </a:solidFill>
                          <a:effectLst/>
                          <a:latin typeface="Calibri Light" pitchFamily="34" charset="0"/>
                          <a:ea typeface="Times New Roman"/>
                        </a:rPr>
                        <a:t>HPD_TAS Adoption Northam Mental Models completed </a:t>
                      </a:r>
                      <a:endParaRPr lang="en-US" sz="1800" b="1" dirty="0" smtClean="0">
                        <a:solidFill>
                          <a:schemeClr val="tx1"/>
                        </a:solidFill>
                        <a:effectLst/>
                        <a:latin typeface="Calibri Light" pitchFamily="34" charset="0"/>
                        <a:ea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114300" marR="114300" marT="0" marB="0"/>
                </a:tc>
              </a:tr>
              <a:tr h="575329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en-US" sz="1800" dirty="0">
                        <a:effectLst/>
                        <a:latin typeface="Calibri Light" pitchFamily="34" charset="0"/>
                        <a:ea typeface="Times New Roman"/>
                      </a:endParaRPr>
                    </a:p>
                  </a:txBody>
                  <a:tcPr marL="114300" marR="114300" marT="0" marB="0"/>
                </a:tc>
              </a:tr>
              <a:tr h="383552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 smtClean="0">
                        <a:solidFill>
                          <a:srgbClr val="92D050"/>
                        </a:solidFill>
                        <a:effectLst/>
                        <a:latin typeface="Calibri Light" pitchFamily="34" charset="0"/>
                        <a:ea typeface="Times New Roman"/>
                      </a:endParaRPr>
                    </a:p>
                  </a:txBody>
                  <a:tcPr marL="114300" marR="114300" marT="0" marB="0"/>
                </a:tc>
              </a:tr>
              <a:tr h="462614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7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solidFill>
                          <a:srgbClr val="92D050"/>
                        </a:solidFill>
                        <a:effectLst/>
                        <a:latin typeface="Calibri Light" pitchFamily="34" charset="0"/>
                        <a:ea typeface="Times New Roman"/>
                      </a:endParaRPr>
                    </a:p>
                  </a:txBody>
                  <a:tcPr marL="114300" marR="114300" marT="0" marB="0"/>
                </a:tc>
              </a:tr>
              <a:tr h="462614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8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 smtClean="0">
                        <a:solidFill>
                          <a:srgbClr val="92D050"/>
                        </a:solidFill>
                        <a:effectLst/>
                        <a:latin typeface="Calibri Light" pitchFamily="34" charset="0"/>
                        <a:ea typeface="Times New Roman"/>
                      </a:endParaRPr>
                    </a:p>
                  </a:txBody>
                  <a:tcPr marL="114300" marR="114300" marT="0" marB="0"/>
                </a:tc>
              </a:tr>
              <a:tr h="383552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9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en-US" sz="1800" dirty="0">
                        <a:effectLst/>
                        <a:latin typeface="Calibri Light" pitchFamily="34" charset="0"/>
                        <a:ea typeface="Times New Roman"/>
                      </a:endParaRPr>
                    </a:p>
                  </a:txBody>
                  <a:tcPr marL="114300" marR="114300" marT="0" marB="0"/>
                </a:tc>
              </a:tr>
              <a:tr h="469172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10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effectLst/>
                        <a:latin typeface="Calibri Light" pitchFamily="34" charset="0"/>
                        <a:ea typeface="Times New Roman"/>
                      </a:endParaRPr>
                    </a:p>
                  </a:txBody>
                  <a:tcPr marL="114300" marR="114300" marT="0" marB="0"/>
                </a:tc>
              </a:tr>
              <a:tr h="462614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11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en-US" sz="1800" dirty="0">
                        <a:effectLst/>
                        <a:latin typeface="Calibri Light" pitchFamily="34" charset="0"/>
                        <a:ea typeface="Times New Roman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sp>
        <p:nvSpPr>
          <p:cNvPr id="12" name="Text Placeholder 4"/>
          <p:cNvSpPr txBox="1">
            <a:spLocks/>
          </p:cNvSpPr>
          <p:nvPr/>
        </p:nvSpPr>
        <p:spPr>
          <a:xfrm>
            <a:off x="1285868" y="6352351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</a:t>
            </a:r>
            <a:r>
              <a:rPr kumimoji="0" lang="en-ZA" sz="2000" b="1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8" r="18422" b="23450"/>
          <a:stretch>
            <a:fillRect/>
          </a:stretch>
        </p:blipFill>
        <p:spPr bwMode="auto">
          <a:xfrm>
            <a:off x="8108803" y="6351044"/>
            <a:ext cx="693889" cy="392198"/>
          </a:xfrm>
          <a:prstGeom prst="rect">
            <a:avLst/>
          </a:prstGeom>
          <a:ln>
            <a:solidFill>
              <a:srgbClr val="C49F00"/>
            </a:solidFill>
          </a:ln>
          <a:effectLst/>
        </p:spPr>
      </p:pic>
      <p:cxnSp>
        <p:nvCxnSpPr>
          <p:cNvPr id="8" name="Straight Connector 7"/>
          <p:cNvCxnSpPr/>
          <p:nvPr/>
        </p:nvCxnSpPr>
        <p:spPr>
          <a:xfrm>
            <a:off x="1142977" y="6327755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2977" y="6741368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1" y="6316984"/>
            <a:ext cx="857256" cy="424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3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Progress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for 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the Month </a:t>
            </a:r>
            <a:r>
              <a:rPr lang="en-ZA" sz="2400" b="1" dirty="0" smtClean="0">
                <a:latin typeface="Arial" pitchFamily="34" charset="0"/>
                <a:cs typeface="Arial" pitchFamily="34" charset="0"/>
              </a:rPr>
              <a:t>(April &amp; May ‘13</a:t>
            </a:r>
            <a:r>
              <a:rPr lang="en-ZA" sz="2400" b="1" dirty="0">
                <a:latin typeface="Arial" pitchFamily="34" charset="0"/>
                <a:cs typeface="Arial" pitchFamily="34" charset="0"/>
              </a:rPr>
              <a:t>)</a:t>
            </a:r>
          </a:p>
        </p:txBody>
      </p:sp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51020859"/>
              </p:ext>
            </p:extLst>
          </p:nvPr>
        </p:nvGraphicFramePr>
        <p:xfrm>
          <a:off x="0" y="764704"/>
          <a:ext cx="9144000" cy="60768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158"/>
                <a:gridCol w="8605842"/>
              </a:tblGrid>
              <a:tr h="63187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No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Highlights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(Achievements, Industry Interactions)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592264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1.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 smtClean="0">
                          <a:solidFill>
                            <a:schemeClr val="tx1"/>
                          </a:solidFill>
                          <a:effectLst/>
                          <a:latin typeface="Calibri Light" pitchFamily="34" charset="0"/>
                          <a:ea typeface="Times New Roman"/>
                        </a:rPr>
                        <a:t>02 May 2013 HPD _TAS Adoption at  Exxaro - </a:t>
                      </a:r>
                      <a:r>
                        <a:rPr lang="en-GB" sz="1800" b="1" dirty="0" err="1" smtClean="0">
                          <a:solidFill>
                            <a:schemeClr val="tx1"/>
                          </a:solidFill>
                          <a:effectLst/>
                          <a:latin typeface="Calibri Light" pitchFamily="34" charset="0"/>
                          <a:ea typeface="Times New Roman"/>
                        </a:rPr>
                        <a:t>Tshekondeni</a:t>
                      </a:r>
                      <a:r>
                        <a:rPr lang="en-GB" sz="1800" b="1" baseline="0" dirty="0" smtClean="0">
                          <a:solidFill>
                            <a:schemeClr val="tx1"/>
                          </a:solidFill>
                          <a:effectLst/>
                          <a:latin typeface="Calibri Light" pitchFamily="34" charset="0"/>
                          <a:ea typeface="Times New Roman"/>
                        </a:rPr>
                        <a:t> -</a:t>
                      </a:r>
                      <a:r>
                        <a:rPr lang="en-GB" sz="1800" b="1" dirty="0" smtClean="0">
                          <a:solidFill>
                            <a:schemeClr val="tx1"/>
                          </a:solidFill>
                          <a:effectLst/>
                          <a:latin typeface="Calibri Light" pitchFamily="34" charset="0"/>
                          <a:ea typeface="Times New Roman"/>
                        </a:rPr>
                        <a:t> Induction</a:t>
                      </a:r>
                      <a:r>
                        <a:rPr lang="en-GB" sz="1800" b="1" baseline="0" dirty="0" smtClean="0">
                          <a:solidFill>
                            <a:schemeClr val="tx1"/>
                          </a:solidFill>
                          <a:effectLst/>
                          <a:latin typeface="Calibri Light" pitchFamily="34" charset="0"/>
                          <a:ea typeface="Times New Roman"/>
                        </a:rPr>
                        <a:t> of Mine Adoption Team 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114300" marR="114300" marT="0" marB="0"/>
                </a:tc>
              </a:tr>
              <a:tr h="441154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2.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en-US" sz="1800" dirty="0">
                        <a:effectLst/>
                        <a:latin typeface="Calibri Light" pitchFamily="34" charset="0"/>
                        <a:ea typeface="Times New Roman"/>
                      </a:endParaRPr>
                    </a:p>
                  </a:txBody>
                  <a:tcPr marL="114300" marR="114300" marT="0" marB="0"/>
                </a:tc>
              </a:tr>
              <a:tr h="441154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3.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Calibri Light" pitchFamily="34" charset="0"/>
                        <a:ea typeface="Times New Roman"/>
                        <a:cs typeface="+mn-cs"/>
                      </a:endParaRPr>
                    </a:p>
                  </a:txBody>
                  <a:tcPr marL="114300" marR="114300" marT="0" marB="0"/>
                </a:tc>
              </a:tr>
              <a:tr h="441154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4.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 smtClean="0">
                        <a:effectLst/>
                        <a:latin typeface="Calibri Light" pitchFamily="34" charset="0"/>
                        <a:ea typeface="Times New Roman"/>
                      </a:endParaRPr>
                    </a:p>
                  </a:txBody>
                  <a:tcPr marL="114300" marR="114300" marT="0" marB="0"/>
                </a:tc>
              </a:tr>
              <a:tr h="441154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5.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 smtClean="0">
                        <a:effectLst/>
                        <a:latin typeface="Calibri Light" pitchFamily="34" charset="0"/>
                        <a:ea typeface="Times New Roman"/>
                      </a:endParaRPr>
                    </a:p>
                  </a:txBody>
                  <a:tcPr marL="114300" marR="114300" marT="0" marB="0"/>
                </a:tc>
              </a:tr>
              <a:tr h="441154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6.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baseline="0" dirty="0">
                        <a:solidFill>
                          <a:schemeClr val="dk1"/>
                        </a:solidFill>
                        <a:effectLst/>
                        <a:latin typeface="Calibri Light" pitchFamily="34" charset="0"/>
                        <a:ea typeface="Times New Roman"/>
                        <a:cs typeface="+mn-cs"/>
                      </a:endParaRPr>
                    </a:p>
                  </a:txBody>
                  <a:tcPr marL="114300" marR="114300" marT="0" marB="0"/>
                </a:tc>
              </a:tr>
              <a:tr h="441154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7.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14300" marR="114300" marT="0" marB="0"/>
                </a:tc>
              </a:tr>
              <a:tr h="441154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14300" marR="114300" marT="0" marB="0"/>
                </a:tc>
              </a:tr>
              <a:tr h="441154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114300" marR="114300" marT="0" marB="0"/>
                </a:tc>
              </a:tr>
              <a:tr h="441154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114300" marR="114300" marT="0" marB="0"/>
                </a:tc>
              </a:tr>
              <a:tr h="441154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14300" marR="114300" marT="0" marB="0"/>
                </a:tc>
              </a:tr>
              <a:tr h="441154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kern="1200" baseline="0" dirty="0">
                        <a:solidFill>
                          <a:schemeClr val="dk1"/>
                        </a:solidFill>
                        <a:effectLst/>
                        <a:latin typeface="Calibri Light" pitchFamily="34" charset="0"/>
                        <a:ea typeface="Times New Roman"/>
                        <a:cs typeface="+mn-cs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sp>
        <p:nvSpPr>
          <p:cNvPr id="12" name="Text Placeholder 4"/>
          <p:cNvSpPr txBox="1">
            <a:spLocks/>
          </p:cNvSpPr>
          <p:nvPr/>
        </p:nvSpPr>
        <p:spPr>
          <a:xfrm>
            <a:off x="1285868" y="6352351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</a:t>
            </a:r>
            <a:r>
              <a:rPr kumimoji="0" lang="en-ZA" sz="2000" b="1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325724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8" r="18422" b="23450"/>
          <a:stretch>
            <a:fillRect/>
          </a:stretch>
        </p:blipFill>
        <p:spPr bwMode="auto">
          <a:xfrm>
            <a:off x="8108803" y="6351044"/>
            <a:ext cx="693889" cy="392198"/>
          </a:xfrm>
          <a:prstGeom prst="rect">
            <a:avLst/>
          </a:prstGeom>
          <a:ln>
            <a:solidFill>
              <a:srgbClr val="C49F00"/>
            </a:solidFill>
          </a:ln>
          <a:effectLst/>
        </p:spPr>
      </p:pic>
      <p:cxnSp>
        <p:nvCxnSpPr>
          <p:cNvPr id="8" name="Straight Connector 7"/>
          <p:cNvCxnSpPr/>
          <p:nvPr/>
        </p:nvCxnSpPr>
        <p:spPr>
          <a:xfrm>
            <a:off x="1142977" y="6327755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2977" y="6741368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1" y="6316984"/>
            <a:ext cx="857256" cy="424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3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Lowlights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of the month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ZA" sz="2400" b="1" dirty="0" smtClean="0">
                <a:latin typeface="Arial" pitchFamily="34" charset="0"/>
                <a:cs typeface="Arial" pitchFamily="34" charset="0"/>
              </a:rPr>
              <a:t>(April &amp; May ‘13</a:t>
            </a:r>
            <a:r>
              <a:rPr lang="en-ZA" sz="2400" b="1" dirty="0">
                <a:latin typeface="Arial" pitchFamily="34" charset="0"/>
                <a:cs typeface="Arial" pitchFamily="34" charset="0"/>
              </a:rPr>
              <a:t>)</a:t>
            </a:r>
          </a:p>
        </p:txBody>
      </p:sp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76821127"/>
              </p:ext>
            </p:extLst>
          </p:nvPr>
        </p:nvGraphicFramePr>
        <p:xfrm>
          <a:off x="0" y="764704"/>
          <a:ext cx="9144000" cy="52220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158"/>
                <a:gridCol w="8605842"/>
              </a:tblGrid>
              <a:tr h="63187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No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Lowlights</a:t>
                      </a: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441154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latin typeface="Calibri Light" pitchFamily="34" charset="0"/>
                          <a:ea typeface="+mn-ea"/>
                          <a:cs typeface="Arial" pitchFamily="34" charset="0"/>
                        </a:rPr>
                        <a:t>07 May 2013 Xstrata Eastern Mines verification cancellation</a:t>
                      </a:r>
                      <a:endParaRPr lang="en-US" sz="1800" b="1" kern="1200" baseline="0" dirty="0">
                        <a:solidFill>
                          <a:schemeClr val="tx1"/>
                        </a:solidFill>
                        <a:latin typeface="Calibri Light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114300" marR="114300" marT="0" marB="0"/>
                </a:tc>
              </a:tr>
              <a:tr h="259648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en-US" sz="1800" kern="1200" baseline="0" dirty="0">
                        <a:solidFill>
                          <a:schemeClr val="dk1"/>
                        </a:solidFill>
                        <a:latin typeface="Calibri Light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114300" marR="114300" marT="0" marB="0"/>
                </a:tc>
              </a:tr>
              <a:tr h="32593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en-US" sz="1800" kern="1200" baseline="0" dirty="0">
                        <a:solidFill>
                          <a:schemeClr val="dk1"/>
                        </a:solidFill>
                        <a:latin typeface="Calibri Light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114300" marR="114300" marT="0" marB="0"/>
                </a:tc>
              </a:tr>
              <a:tr h="392224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en-US" sz="1800" kern="1200" baseline="0" dirty="0">
                        <a:solidFill>
                          <a:schemeClr val="dk1"/>
                        </a:solidFill>
                        <a:latin typeface="Calibri Light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114300" marR="114300" marT="0" marB="0"/>
                </a:tc>
              </a:tr>
              <a:tr h="441154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en-US" sz="1800" i="1" kern="1200" baseline="0" dirty="0">
                        <a:solidFill>
                          <a:schemeClr val="dk1"/>
                        </a:solidFill>
                        <a:latin typeface="Calibri Light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</a:tr>
              <a:tr h="441154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kern="1200" baseline="0" dirty="0">
                        <a:solidFill>
                          <a:schemeClr val="dk1"/>
                        </a:solidFill>
                        <a:latin typeface="Calibri Light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</a:tr>
              <a:tr h="378358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baseline="0" dirty="0">
                        <a:solidFill>
                          <a:schemeClr val="dk1"/>
                        </a:solidFill>
                        <a:latin typeface="Calibri Light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</a:tr>
              <a:tr h="441154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41154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</a:tr>
              <a:tr h="441154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41154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 Placeholder 4"/>
          <p:cNvSpPr txBox="1">
            <a:spLocks/>
          </p:cNvSpPr>
          <p:nvPr/>
        </p:nvSpPr>
        <p:spPr>
          <a:xfrm>
            <a:off x="1285868" y="6352351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</a:t>
            </a:r>
            <a:r>
              <a:rPr kumimoji="0" lang="en-ZA" sz="2000" b="1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05381006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8" r="18422" b="23450"/>
          <a:stretch>
            <a:fillRect/>
          </a:stretch>
        </p:blipFill>
        <p:spPr bwMode="auto">
          <a:xfrm>
            <a:off x="8108803" y="6351044"/>
            <a:ext cx="693889" cy="392198"/>
          </a:xfrm>
          <a:prstGeom prst="rect">
            <a:avLst/>
          </a:prstGeom>
          <a:ln>
            <a:solidFill>
              <a:srgbClr val="C49F00"/>
            </a:solidFill>
          </a:ln>
          <a:effectLst/>
        </p:spPr>
      </p:pic>
      <p:cxnSp>
        <p:nvCxnSpPr>
          <p:cNvPr id="8" name="Straight Connector 7"/>
          <p:cNvCxnSpPr/>
          <p:nvPr/>
        </p:nvCxnSpPr>
        <p:spPr>
          <a:xfrm>
            <a:off x="1142977" y="6327755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2977" y="6741368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1" y="6316984"/>
            <a:ext cx="857256" cy="424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3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Key Lesson Learned </a:t>
            </a:r>
            <a:r>
              <a:rPr lang="en-ZA" sz="2400" b="1" dirty="0" smtClean="0">
                <a:latin typeface="Arial" pitchFamily="34" charset="0"/>
                <a:cs typeface="Arial" pitchFamily="34" charset="0"/>
              </a:rPr>
              <a:t>(April &amp; May ‘13</a:t>
            </a:r>
            <a:r>
              <a:rPr lang="en-ZA" sz="2400" b="1" dirty="0">
                <a:latin typeface="Arial" pitchFamily="34" charset="0"/>
                <a:cs typeface="Arial" pitchFamily="34" charset="0"/>
              </a:rPr>
              <a:t>)</a:t>
            </a:r>
          </a:p>
        </p:txBody>
      </p:sp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888855094"/>
              </p:ext>
            </p:extLst>
          </p:nvPr>
        </p:nvGraphicFramePr>
        <p:xfrm>
          <a:off x="0" y="764704"/>
          <a:ext cx="9144000" cy="52220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158"/>
                <a:gridCol w="8605842"/>
              </a:tblGrid>
              <a:tr h="63187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No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441154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en-US" sz="1800" kern="1200" baseline="0" dirty="0">
                        <a:solidFill>
                          <a:schemeClr val="dk1"/>
                        </a:solidFill>
                        <a:latin typeface="Calibri Light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114300" marR="114300" marT="0" marB="0"/>
                </a:tc>
              </a:tr>
              <a:tr h="259648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en-US" sz="1800" kern="1200" baseline="0" dirty="0">
                        <a:solidFill>
                          <a:schemeClr val="dk1"/>
                        </a:solidFill>
                        <a:latin typeface="Calibri Light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114300" marR="114300" marT="0" marB="0"/>
                </a:tc>
              </a:tr>
              <a:tr h="32593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en-US" sz="1800" kern="1200" baseline="0" dirty="0">
                        <a:solidFill>
                          <a:schemeClr val="dk1"/>
                        </a:solidFill>
                        <a:latin typeface="Calibri Light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114300" marR="114300" marT="0" marB="0"/>
                </a:tc>
              </a:tr>
              <a:tr h="392224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en-US" sz="1800" kern="1200" baseline="0" dirty="0">
                        <a:solidFill>
                          <a:schemeClr val="dk1"/>
                        </a:solidFill>
                        <a:latin typeface="Calibri Light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114300" marR="114300" marT="0" marB="0"/>
                </a:tc>
              </a:tr>
              <a:tr h="441154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en-US" sz="1800" i="1" kern="1200" baseline="0" dirty="0">
                        <a:solidFill>
                          <a:schemeClr val="dk1"/>
                        </a:solidFill>
                        <a:latin typeface="Calibri Light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</a:tr>
              <a:tr h="441154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kern="1200" baseline="0" dirty="0">
                        <a:solidFill>
                          <a:schemeClr val="dk1"/>
                        </a:solidFill>
                        <a:latin typeface="Calibri Light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</a:tr>
              <a:tr h="378358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baseline="0" dirty="0">
                        <a:solidFill>
                          <a:schemeClr val="dk1"/>
                        </a:solidFill>
                        <a:latin typeface="Calibri Light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</a:tr>
              <a:tr h="441154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41154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</a:tr>
              <a:tr h="441154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41154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 Placeholder 4"/>
          <p:cNvSpPr txBox="1">
            <a:spLocks/>
          </p:cNvSpPr>
          <p:nvPr/>
        </p:nvSpPr>
        <p:spPr>
          <a:xfrm>
            <a:off x="1285868" y="6352351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</a:t>
            </a:r>
            <a:r>
              <a:rPr kumimoji="0" lang="en-ZA" sz="2000" b="1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13367405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Theme3</Template>
  <TotalTime>1040</TotalTime>
  <Words>268</Words>
  <Application>Microsoft Office PowerPoint</Application>
  <PresentationFormat>On-screen Show (4:3)</PresentationFormat>
  <Paragraphs>64</Paragraphs>
  <Slides>7</Slides>
  <Notes>4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Theme3</vt:lpstr>
      <vt:lpstr>Noise Team Mosh</vt:lpstr>
      <vt:lpstr>Slide 2</vt:lpstr>
      <vt:lpstr>Slide 3</vt:lpstr>
      <vt:lpstr>Slide 4</vt:lpstr>
      <vt:lpstr>Slide 5</vt:lpstr>
      <vt:lpstr>Slide 6</vt:lpstr>
      <vt:lpstr>Slide 7</vt:lpstr>
    </vt:vector>
  </TitlesOfParts>
  <Company>COM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Click to add title</dc:title>
  <dc:creator>tbotha</dc:creator>
  <cp:lastModifiedBy>Lmasilo</cp:lastModifiedBy>
  <cp:revision>167</cp:revision>
  <dcterms:created xsi:type="dcterms:W3CDTF">2012-08-02T11:34:04Z</dcterms:created>
  <dcterms:modified xsi:type="dcterms:W3CDTF">2013-05-15T14:10:30Z</dcterms:modified>
</cp:coreProperties>
</file>