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383" r:id="rId3"/>
    <p:sldId id="409" r:id="rId4"/>
    <p:sldId id="411" r:id="rId5"/>
    <p:sldId id="414" r:id="rId6"/>
    <p:sldId id="413" r:id="rId7"/>
    <p:sldId id="416" r:id="rId8"/>
    <p:sldId id="417" r:id="rId9"/>
    <p:sldId id="418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E07D"/>
    <a:srgbClr val="3A7DCE"/>
    <a:srgbClr val="DAB0B0"/>
    <a:srgbClr val="8064A2"/>
    <a:srgbClr val="9BBB59"/>
    <a:srgbClr val="C0504D"/>
    <a:srgbClr val="E8D0D0"/>
    <a:srgbClr val="CDC6D7"/>
    <a:srgbClr val="D5E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6" y="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CB874-5A48-4DA9-BF10-D1AB8C4E4D07}" type="datetimeFigureOut">
              <a:rPr lang="en-US" smtClean="0"/>
              <a:pPr/>
              <a:t>4/15/2015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CFD89-5A25-4EB5-A758-4046ED2C35A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0651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291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75775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87835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98373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8989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03161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57768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247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4D8A-81A5-4408-8746-B4A389C30888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AB0-0844-4D9D-A32E-100A279B8276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A64B-8640-41CC-8CD5-437EEC0428F8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0C2B-8D2A-4BA5-871C-98D6FEF0441F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BF15-A15B-406F-8895-CD907DC11A9D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2ED8-2625-42F7-AE8F-377284D0F4BE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7528-C317-4E69-9E71-1D01B1AB3B34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5DE-0B4B-429B-8FBE-4C5D36C71093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B994A-3FCF-4854-A7BB-3D5E8B23C4FE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BFF8-110E-468A-811E-3AA66934A94B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7426-C459-4300-98E6-44F5E2790380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5ED1E-FC90-4FDB-A3D0-3B72953AB7B3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TextBox 7"/>
          <p:cNvSpPr txBox="1"/>
          <p:nvPr/>
        </p:nvSpPr>
        <p:spPr>
          <a:xfrm>
            <a:off x="5173377" y="6289671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25624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65304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600400" y="1376673"/>
            <a:ext cx="5508104" cy="2046714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MOSH                      Noise Adoption Team</a:t>
            </a:r>
          </a:p>
          <a:p>
            <a:endParaRPr lang="en-US" sz="3900" dirty="0" smtClean="0">
              <a:solidFill>
                <a:schemeClr val="bg1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582016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b="1" dirty="0" smtClean="0">
                <a:solidFill>
                  <a:schemeClr val="bg1"/>
                </a:solidFill>
              </a:rPr>
              <a:t>17</a:t>
            </a:r>
            <a:r>
              <a:rPr lang="en-ZA" b="1" baseline="30000" dirty="0" smtClean="0">
                <a:solidFill>
                  <a:schemeClr val="bg1"/>
                </a:solidFill>
              </a:rPr>
              <a:t>th</a:t>
            </a:r>
            <a:r>
              <a:rPr lang="en-ZA" b="1" dirty="0" smtClean="0">
                <a:solidFill>
                  <a:schemeClr val="bg1"/>
                </a:solidFill>
              </a:rPr>
              <a:t> </a:t>
            </a:r>
            <a:r>
              <a:rPr lang="en-ZA" b="1" dirty="0" smtClean="0">
                <a:solidFill>
                  <a:schemeClr val="bg1"/>
                </a:solidFill>
              </a:rPr>
              <a:t>April 2015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Contents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194" y="975751"/>
            <a:ext cx="63470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 smtClean="0">
                <a:solidFill>
                  <a:schemeClr val="bg1"/>
                </a:solidFill>
              </a:rPr>
              <a:t>Key </a:t>
            </a:r>
            <a:r>
              <a:rPr lang="en-ZA" sz="2400" b="1" dirty="0">
                <a:solidFill>
                  <a:schemeClr val="bg1"/>
                </a:solidFill>
              </a:rPr>
              <a:t>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ZA" sz="2400" b="1" dirty="0">
                <a:solidFill>
                  <a:schemeClr val="bg1"/>
                </a:solidFill>
              </a:rPr>
              <a:t>Key </a:t>
            </a:r>
            <a:r>
              <a:rPr lang="en-ZA" sz="2400" b="1" dirty="0" smtClean="0">
                <a:solidFill>
                  <a:schemeClr val="bg1"/>
                </a:solidFill>
              </a:rPr>
              <a:t>learnings</a:t>
            </a:r>
            <a:endParaRPr lang="en-ZA" sz="24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0029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81779"/>
              </p:ext>
            </p:extLst>
          </p:nvPr>
        </p:nvGraphicFramePr>
        <p:xfrm>
          <a:off x="17584" y="527338"/>
          <a:ext cx="9126415" cy="566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514"/>
                <a:gridCol w="8587901"/>
              </a:tblGrid>
              <a:tr h="6626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0273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Adoption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Platinum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Marula Platinum -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Follow up meeting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held.</a:t>
                      </a: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Pilot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Shaft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Platinum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  <a:ea typeface="Times New Roman"/>
                          <a:cs typeface="+mn-cs"/>
                        </a:rPr>
                        <a:t># 17</a:t>
                      </a: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Self requested verification . Date requested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(24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April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2015)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PPC </a:t>
                      </a:r>
                      <a:endParaRPr lang="en-GB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Mooiplaas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Interviewer training 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conducted. 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schedule 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action plan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BHP </a:t>
                      </a:r>
                      <a:endParaRPr lang="en-GB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Becsa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Middelburg</a:t>
                      </a:r>
                      <a:r>
                        <a:rPr lang="en-GB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Colliery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Induction training done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Establishing 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Mine Adoption  Team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roll out plan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Exxaro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Groote Geluk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induction completed.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Matla 1 - Pilot shaft – Interviews are taking place  </a:t>
                      </a: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73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425944"/>
              </p:ext>
            </p:extLst>
          </p:nvPr>
        </p:nvGraphicFramePr>
        <p:xfrm>
          <a:off x="0" y="527338"/>
          <a:ext cx="9122367" cy="6947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76"/>
                <a:gridCol w="8584091"/>
              </a:tblGrid>
              <a:tr h="66850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47193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Adoption- continued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Coal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Impunzi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Mine  - VOHE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Champions introduction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 postponed.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Initial 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meeting held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. 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 Day internal workshop set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. (20-22 April 2015)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Aquarius </a:t>
                      </a: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Platinum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Kroondal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New custodian and date set for initial introductory meeting. (22</a:t>
                      </a:r>
                      <a:r>
                        <a:rPr lang="en-US" sz="18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nd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April 2015) </a:t>
                      </a:r>
                      <a:endParaRPr lang="en-GB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ARM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Case study has been converted into a brochure and comic booklet for MVS conference and Mines Safe 2015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Modikwa –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Mosh presentation at  Eastern Limb Tri-partite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Case study 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verification to be done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Black Rock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Operations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postponed.</a:t>
                      </a:r>
                      <a:endParaRPr lang="en-GB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508427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753292"/>
              </p:ext>
            </p:extLst>
          </p:nvPr>
        </p:nvGraphicFramePr>
        <p:xfrm>
          <a:off x="17585" y="527338"/>
          <a:ext cx="9104782" cy="561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38"/>
                <a:gridCol w="8567544"/>
              </a:tblGrid>
              <a:tr h="65680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9588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IBMQI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i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Presentation</a:t>
                      </a:r>
                      <a:r>
                        <a:rPr lang="en-GB" sz="1800" i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follow</a:t>
                      </a:r>
                      <a:endParaRPr lang="en-GB" sz="1800" i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Hearing Conservation Noise Presentation 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Free State Tri-partite 2</a:t>
                      </a:r>
                      <a:r>
                        <a:rPr lang="en-US" sz="1800" b="0" u="none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nd</a:t>
                      </a:r>
                      <a:r>
                        <a:rPr lang="en-US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April 2015.</a:t>
                      </a:r>
                      <a:r>
                        <a:rPr lang="en-ZA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Sasol Training Centre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Sasol </a:t>
                      </a:r>
                      <a:r>
                        <a:rPr lang="en-ZA" sz="1800" b="0" u="none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Exco</a:t>
                      </a:r>
                      <a:r>
                        <a:rPr lang="en-ZA" sz="1800" b="0" u="non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 by sponsor </a:t>
                      </a:r>
                      <a:endParaRPr lang="en-ZA" sz="1800" b="0" u="none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454914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ZA" sz="1800" b="0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ZA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 </a:t>
                      </a:r>
                      <a:endParaRPr lang="en-ZA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adoption update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IBMQI – </a:t>
                      </a: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Progress update </a:t>
                      </a:r>
                      <a:endParaRPr lang="en-ZA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to emphasize to the CEO fatalities team that Engineering should play a bigger role in noise reduction initiatives. </a:t>
                      </a:r>
                      <a:endParaRPr lang="en-ZA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1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376014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718665"/>
              </p:ext>
            </p:extLst>
          </p:nvPr>
        </p:nvGraphicFramePr>
        <p:xfrm>
          <a:off x="17585" y="527338"/>
          <a:ext cx="9104782" cy="566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38"/>
                <a:gridCol w="8567544"/>
              </a:tblGrid>
              <a:tr h="6626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Activities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0273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5.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Meetings &amp; interactions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Mar 2015 - PPC Mooiplaas Interviewer Training.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24 Mar 2015 - Mpumalanga Opencast/Coal/Quarry Tri-partite meeting.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24 Mar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meeting.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25 Mar 2015 - Limpopo Tripartite meeting - </a:t>
                      </a: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Winterveld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26 Mar 2015 - CM&amp;EE’s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27 Mar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Sasol 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PoE and Adoption team meeting.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31 Mar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Limpopo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Tripartite Health Working Group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 April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Free State Tripartite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8 April 2015 - Critical Controls ICMM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9 April 2015 - </a:t>
                      </a: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Grootegeluk</a:t>
                      </a:r>
                      <a:endParaRPr lang="en-GB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April 2015 - Noise team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16 April 2015 - Mosh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 April 2015 - Task Force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 April 2015 - GEE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May 2015 - MVS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382330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604817"/>
              </p:ext>
            </p:extLst>
          </p:nvPr>
        </p:nvGraphicFramePr>
        <p:xfrm>
          <a:off x="-15012" y="565616"/>
          <a:ext cx="9159011" cy="6144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7309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3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Grootegeluk</a:t>
                      </a: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introductory visit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Travelled over 1000 km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Community protest near mine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 custodians had to leave due to DMR visits</a:t>
                      </a:r>
                    </a:p>
                    <a:p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804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5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29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48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87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355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455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Low lights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136853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spcBef>
                <a:spcPct val="0"/>
              </a:spcBef>
              <a:buFont typeface="+mj-lt"/>
              <a:buAutoNum type="arabicPeriod" startAt="5"/>
              <a:defRPr/>
            </a:pP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Learnings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(19 </a:t>
            </a: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 ’15 – 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31816"/>
              </p:ext>
            </p:extLst>
          </p:nvPr>
        </p:nvGraphicFramePr>
        <p:xfrm>
          <a:off x="-15012" y="565616"/>
          <a:ext cx="9159011" cy="562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7309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3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Networking in Tri-partite meetings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 opens the door for better opportunities</a:t>
                      </a:r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Increased POV</a:t>
                      </a:r>
                    </a:p>
                  </a:txBody>
                  <a:tcPr marL="36000" marR="36000" marT="36000" marB="36000" horzOverflow="overflow"/>
                </a:tc>
              </a:tr>
              <a:tr h="6804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5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29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48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87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355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455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88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00166" y="1700808"/>
            <a:ext cx="60961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&amp; 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Questions</a:t>
            </a:r>
            <a:endParaRPr lang="en-ZA" sz="2800" b="1" dirty="0"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1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Questions</a:t>
            </a:r>
            <a:endParaRPr lang="en-ZA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11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6120</TotalTime>
  <Words>674</Words>
  <Application>Microsoft Office PowerPoint</Application>
  <PresentationFormat>On-screen Show (4:3)</PresentationFormat>
  <Paragraphs>198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680</cp:revision>
  <cp:lastPrinted>2013-02-07T14:03:57Z</cp:lastPrinted>
  <dcterms:created xsi:type="dcterms:W3CDTF">2012-08-02T11:34:04Z</dcterms:created>
  <dcterms:modified xsi:type="dcterms:W3CDTF">2015-04-15T10:25:38Z</dcterms:modified>
</cp:coreProperties>
</file>