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9" r:id="rId3"/>
    <p:sldId id="275" r:id="rId4"/>
    <p:sldId id="274" r:id="rId5"/>
    <p:sldId id="286" r:id="rId6"/>
    <p:sldId id="287" r:id="rId7"/>
  </p:sldIdLst>
  <p:sldSz cx="9144000" cy="6858000" type="screen4x3"/>
  <p:notesSz cx="7086600" cy="9372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0559" autoAdjust="0"/>
  </p:normalViewPr>
  <p:slideViewPr>
    <p:cSldViewPr>
      <p:cViewPr>
        <p:scale>
          <a:sx n="50" d="100"/>
          <a:sy n="50" d="100"/>
        </p:scale>
        <p:origin x="-1398" y="-4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14788" y="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C2D7AD-DA14-4518-A45F-BCE4B38E8C70}" type="datetimeFigureOut">
              <a:rPr lang="en-US" smtClean="0"/>
              <a:pPr/>
              <a:t>6/20/2014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703263"/>
            <a:ext cx="468630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025" y="4451350"/>
            <a:ext cx="5670550" cy="4217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0270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14788" y="890270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09A798-6B2B-40D6-8B85-5EBD5665790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4266046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0819607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0819607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0819607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D56AF9-12C6-4521-8B69-8AF7315278A6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081960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6/20/2014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6/20/2014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6/20/2014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6/20/2014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6/20/2014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6/20/2014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6/20/2014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6/20/2014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6/20/2014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6/20/2014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6/20/2014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E5AA6-0D00-4313-A42E-433812463DD9}" type="datetimeFigureOut">
              <a:rPr lang="en-US" smtClean="0"/>
              <a:pPr/>
              <a:t>6/20/2014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E7A42-BFC2-4F15-8E0E-CFC308B85A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57620" y="1304216"/>
            <a:ext cx="5286380" cy="769441"/>
          </a:xfrm>
        </p:spPr>
        <p:txBody>
          <a:bodyPr>
            <a:spAutoFit/>
          </a:bodyPr>
          <a:lstStyle/>
          <a:p>
            <a:r>
              <a:rPr lang="en-ZA" dirty="0" smtClean="0">
                <a:solidFill>
                  <a:schemeClr val="bg1"/>
                </a:solidFill>
              </a:rPr>
              <a:t>Noise Adoption Team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004048" y="3645024"/>
            <a:ext cx="3914780" cy="584775"/>
          </a:xfrm>
          <a:prstGeom prst="rect">
            <a:avLst/>
          </a:prstGeom>
        </p:spPr>
        <p:txBody>
          <a:bodyPr vert="horz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ZA" dirty="0" smtClean="0">
                <a:solidFill>
                  <a:schemeClr val="bg1"/>
                </a:solidFill>
              </a:rPr>
              <a:t>20</a:t>
            </a:r>
            <a:r>
              <a:rPr lang="en-ZA" baseline="30000" dirty="0" smtClean="0">
                <a:solidFill>
                  <a:schemeClr val="bg1"/>
                </a:solidFill>
              </a:rPr>
              <a:t>th</a:t>
            </a:r>
            <a:r>
              <a:rPr lang="en-ZA" dirty="0" smtClean="0">
                <a:solidFill>
                  <a:schemeClr val="bg1"/>
                </a:solidFill>
              </a:rPr>
              <a:t> </a:t>
            </a:r>
            <a:r>
              <a:rPr lang="en-ZA" dirty="0" smtClean="0">
                <a:solidFill>
                  <a:schemeClr val="bg1"/>
                </a:solidFill>
              </a:rPr>
              <a:t>June 2014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 l="56223" t="5468" r="18422" b="23450"/>
          <a:stretch>
            <a:fillRect/>
          </a:stretch>
        </p:blipFill>
        <p:spPr bwMode="auto">
          <a:xfrm>
            <a:off x="8256891" y="6311300"/>
            <a:ext cx="693889" cy="392198"/>
          </a:xfrm>
          <a:prstGeom prst="rect">
            <a:avLst/>
          </a:prstGeom>
          <a:ln>
            <a:solidFill>
              <a:srgbClr val="C49F00"/>
            </a:solidFill>
          </a:ln>
          <a:effectLst/>
        </p:spPr>
      </p:pic>
      <p:cxnSp>
        <p:nvCxnSpPr>
          <p:cNvPr id="8" name="Straight Connector 7"/>
          <p:cNvCxnSpPr/>
          <p:nvPr/>
        </p:nvCxnSpPr>
        <p:spPr>
          <a:xfrm>
            <a:off x="1378352" y="6303128"/>
            <a:ext cx="6698848" cy="8172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371600" y="6703498"/>
            <a:ext cx="67056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1" y="6311299"/>
            <a:ext cx="857256" cy="392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6" name="Straight Connector 15"/>
          <p:cNvCxnSpPr/>
          <p:nvPr/>
        </p:nvCxnSpPr>
        <p:spPr>
          <a:xfrm>
            <a:off x="149628" y="711811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142852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Contents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93514" y="990600"/>
            <a:ext cx="7889486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400" dirty="0" smtClean="0"/>
              <a:t>Key activities/highlights of the month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400" dirty="0" smtClean="0"/>
              <a:t>Lowlights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400" dirty="0" smtClean="0"/>
              <a:t>Key lessons learnt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ZA" sz="2400" dirty="0" smtClean="0"/>
              <a:t>Past &amp; Future activities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endParaRPr lang="en-ZA" sz="2000" dirty="0" smtClean="0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8" r="18422" b="23450"/>
          <a:stretch>
            <a:fillRect/>
          </a:stretch>
        </p:blipFill>
        <p:spPr bwMode="auto">
          <a:xfrm>
            <a:off x="8108803" y="6351044"/>
            <a:ext cx="693889" cy="392198"/>
          </a:xfrm>
          <a:prstGeom prst="rect">
            <a:avLst/>
          </a:prstGeom>
          <a:ln>
            <a:solidFill>
              <a:srgbClr val="C49F00"/>
            </a:solidFill>
          </a:ln>
          <a:effectLst/>
        </p:spPr>
      </p:pic>
      <p:cxnSp>
        <p:nvCxnSpPr>
          <p:cNvPr id="8" name="Straight Connector 7"/>
          <p:cNvCxnSpPr/>
          <p:nvPr/>
        </p:nvCxnSpPr>
        <p:spPr>
          <a:xfrm>
            <a:off x="1142977" y="6327755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2977" y="6741368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1" y="6316984"/>
            <a:ext cx="857256" cy="424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1438" y="507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Key Team activities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for </a:t>
            </a:r>
            <a:r>
              <a:rPr kumimoji="0" lang="en-ZA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the Month </a:t>
            </a:r>
            <a:r>
              <a:rPr lang="en-ZA" sz="2400" b="1" dirty="0" smtClean="0">
                <a:latin typeface="Arial" pitchFamily="34" charset="0"/>
                <a:cs typeface="Arial" pitchFamily="34" charset="0"/>
              </a:rPr>
              <a:t>(May 2014- June 2014)</a:t>
            </a:r>
            <a:endParaRPr lang="en-Z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 Placeholder 4"/>
          <p:cNvSpPr txBox="1">
            <a:spLocks/>
          </p:cNvSpPr>
          <p:nvPr/>
        </p:nvSpPr>
        <p:spPr>
          <a:xfrm>
            <a:off x="1285840" y="6316984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" name="Content Placeholder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374081777"/>
              </p:ext>
            </p:extLst>
          </p:nvPr>
        </p:nvGraphicFramePr>
        <p:xfrm>
          <a:off x="-404" y="734536"/>
          <a:ext cx="9144000" cy="56406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552"/>
                <a:gridCol w="8604448"/>
              </a:tblGrid>
              <a:tr h="680765"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Highlights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(Achievements, Industry Interactions)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4841051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1.</a:t>
                      </a: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2</a:t>
                      </a:r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. </a:t>
                      </a: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3.</a:t>
                      </a: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Industry</a:t>
                      </a:r>
                      <a:r>
                        <a:rPr lang="en-US" sz="1800" b="1" u="sng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Noise Data Base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u="sng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i="1" u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Presentation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u="sng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u="sng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HPD_TAS Adoption 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Second COPA 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meeting 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12 June 2014. PoE  &amp; Project Plan reporting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9 Mining Houses 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attended (</a:t>
                      </a:r>
                      <a:r>
                        <a:rPr lang="en-US" sz="1800" b="1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Northam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,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 ARM, Glencore, Sasol, Impala,  Exxaro, Anglo Coal, Goldfields, Murray Roberts)</a:t>
                      </a:r>
                      <a:endParaRPr lang="en-US" sz="1800" b="1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Presentations conducted by Northam and Two Rivers Platinum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sz="1800" b="1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u="sng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HPD Adoption Tracker (Update)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Arm, Exxarro, Impala, Northam, Glencore Xstrata Alloys – Eastern &amp; Western Chrome Mines, </a:t>
                      </a:r>
                      <a:r>
                        <a:rPr lang="en-ZA" sz="1800" b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Glencore Xstrata Platinum – Western Mines, Glencore Collieries, Sasol, Anglo American Coal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Exclusions: BRMO, SAMREC, M&amp;R, Petra Diamonds, Vergenoegd, Shanduka Coal, Foskor, PPC, Shaft Sinkers, Khumba Iron Ore, Harmony, Anglo American Platinum.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41355969"/>
      </p:ext>
    </p:extLst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8" r="18422" b="23450"/>
          <a:stretch>
            <a:fillRect/>
          </a:stretch>
        </p:blipFill>
        <p:spPr bwMode="auto">
          <a:xfrm>
            <a:off x="8108803" y="6351044"/>
            <a:ext cx="693889" cy="392198"/>
          </a:xfrm>
          <a:prstGeom prst="rect">
            <a:avLst/>
          </a:prstGeom>
          <a:ln>
            <a:solidFill>
              <a:srgbClr val="C49F00"/>
            </a:solidFill>
          </a:ln>
          <a:effectLst/>
        </p:spPr>
      </p:pic>
      <p:cxnSp>
        <p:nvCxnSpPr>
          <p:cNvPr id="8" name="Straight Connector 7"/>
          <p:cNvCxnSpPr/>
          <p:nvPr/>
        </p:nvCxnSpPr>
        <p:spPr>
          <a:xfrm>
            <a:off x="1142977" y="6327755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2977" y="6741368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1" y="6316984"/>
            <a:ext cx="857256" cy="424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1438" y="507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endParaRPr lang="en-Z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 Placeholder 4"/>
          <p:cNvSpPr txBox="1">
            <a:spLocks/>
          </p:cNvSpPr>
          <p:nvPr/>
        </p:nvSpPr>
        <p:spPr>
          <a:xfrm>
            <a:off x="1285840" y="6316984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" name="Content Placeholder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4208374864"/>
              </p:ext>
            </p:extLst>
          </p:nvPr>
        </p:nvGraphicFramePr>
        <p:xfrm>
          <a:off x="-15012" y="723880"/>
          <a:ext cx="9159011" cy="49182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9778"/>
                <a:gridCol w="2745106"/>
                <a:gridCol w="2870364"/>
                <a:gridCol w="2853763"/>
              </a:tblGrid>
              <a:tr h="1440217">
                <a:tc>
                  <a:txBody>
                    <a:bodyPr/>
                    <a:lstStyle/>
                    <a:p>
                      <a:pPr indent="-457200" algn="l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No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Activities</a:t>
                      </a: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Lowlights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(Issues, Risks, Concerns)</a:t>
                      </a:r>
                      <a:endParaRPr kumimoji="0" lang="en-US" sz="1600" b="1" u="none" strike="noStrike" cap="none" normalizeH="0" baseline="0" dirty="0" smtClean="0">
                        <a:ln>
                          <a:noFill/>
                        </a:ln>
                        <a:effectLst/>
                        <a:latin typeface="+mn-lt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Response - Remedial  Action </a:t>
                      </a:r>
                      <a:endParaRPr kumimoji="0" lang="en-US" sz="1600" b="1" u="none" strike="noStrike" cap="none" normalizeH="0" baseline="0" dirty="0" smtClean="0">
                        <a:ln>
                          <a:noFill/>
                        </a:ln>
                        <a:effectLst/>
                        <a:latin typeface="+mn-lt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47281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1.</a:t>
                      </a:r>
                      <a:endParaRPr lang="en-US" sz="14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en-ZA" sz="1400" b="1" dirty="0">
                        <a:latin typeface="+mn-lt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14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horzOverflow="overflow"/>
                </a:tc>
              </a:tr>
              <a:tr h="43204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 Practices  on offer. OAE. Lashing unit &amp; Noise Management Plan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4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Status  after investigations</a:t>
                      </a:r>
                      <a:r>
                        <a:rPr lang="en-US" sz="1400" b="1" kern="1200" baseline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unchanged. </a:t>
                      </a:r>
                      <a:endParaRPr lang="en-US" sz="14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Finances are problematic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41147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3.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14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14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43204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4.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400" b="1" u="none" kern="1200" baseline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Industry Workshop – New Leading Practice</a:t>
                      </a:r>
                      <a:endParaRPr lang="en-US" sz="1400" b="1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 Month Delay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3600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5.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1400" b="1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400" b="1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-4572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61527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6.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 horzOverflow="overflow"/>
                </a:tc>
              </a:tr>
              <a:tr h="61527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7.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36000" marR="36000" marT="36000" marB="36000" horzOverflow="overflow"/>
                </a:tc>
              </a:tr>
            </a:tbl>
          </a:graphicData>
        </a:graphic>
      </p:graphicFrame>
      <p:sp>
        <p:nvSpPr>
          <p:cNvPr id="14" name="Title 3"/>
          <p:cNvSpPr txBox="1">
            <a:spLocks/>
          </p:cNvSpPr>
          <p:nvPr/>
        </p:nvSpPr>
        <p:spPr>
          <a:xfrm>
            <a:off x="183410" y="1015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endParaRPr lang="en-Z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1438" y="108559"/>
            <a:ext cx="904169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en-ZA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Low lights </a:t>
            </a:r>
            <a:r>
              <a:rPr lang="en-ZA" sz="2400" b="1" dirty="0" smtClean="0">
                <a:latin typeface="Arial" pitchFamily="34" charset="0"/>
                <a:cs typeface="Arial" pitchFamily="34" charset="0"/>
              </a:rPr>
              <a:t>– For the Month </a:t>
            </a:r>
            <a:r>
              <a:rPr lang="en-ZA" sz="2400" b="1" dirty="0">
                <a:latin typeface="Arial" pitchFamily="34" charset="0"/>
                <a:cs typeface="Arial" pitchFamily="34" charset="0"/>
              </a:rPr>
              <a:t>(May 2014- June 2014)</a:t>
            </a:r>
          </a:p>
          <a:p>
            <a:pPr lvl="0">
              <a:spcBef>
                <a:spcPct val="0"/>
              </a:spcBef>
              <a:defRPr/>
            </a:pPr>
            <a:r>
              <a:rPr lang="en-ZA" sz="2400" b="1" dirty="0" smtClean="0">
                <a:latin typeface="Arial" pitchFamily="34" charset="0"/>
                <a:cs typeface="Arial" pitchFamily="34" charset="0"/>
              </a:rPr>
              <a:t>)</a:t>
            </a:r>
            <a:endParaRPr lang="en-ZA" sz="2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51539199"/>
      </p:ext>
    </p:extLst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8" r="18422" b="23450"/>
          <a:stretch>
            <a:fillRect/>
          </a:stretch>
        </p:blipFill>
        <p:spPr bwMode="auto">
          <a:xfrm>
            <a:off x="8108803" y="6351044"/>
            <a:ext cx="693889" cy="392198"/>
          </a:xfrm>
          <a:prstGeom prst="rect">
            <a:avLst/>
          </a:prstGeom>
          <a:ln>
            <a:solidFill>
              <a:srgbClr val="C49F00"/>
            </a:solidFill>
          </a:ln>
          <a:effectLst/>
        </p:spPr>
      </p:pic>
      <p:cxnSp>
        <p:nvCxnSpPr>
          <p:cNvPr id="8" name="Straight Connector 7"/>
          <p:cNvCxnSpPr/>
          <p:nvPr/>
        </p:nvCxnSpPr>
        <p:spPr>
          <a:xfrm>
            <a:off x="1142977" y="6327755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2977" y="6741368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1" y="6316984"/>
            <a:ext cx="857256" cy="424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1438" y="507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>
                <a:latin typeface="Arial" pitchFamily="34" charset="0"/>
                <a:cs typeface="Arial" pitchFamily="34" charset="0"/>
              </a:rPr>
              <a:t>Key Team activities for the Month (May 2014- June 2014)</a:t>
            </a:r>
          </a:p>
        </p:txBody>
      </p:sp>
      <p:sp>
        <p:nvSpPr>
          <p:cNvPr id="12" name="Text Placeholder 4"/>
          <p:cNvSpPr txBox="1">
            <a:spLocks/>
          </p:cNvSpPr>
          <p:nvPr/>
        </p:nvSpPr>
        <p:spPr>
          <a:xfrm>
            <a:off x="1285840" y="6316984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" name="Content Placeholder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698407198"/>
              </p:ext>
            </p:extLst>
          </p:nvPr>
        </p:nvGraphicFramePr>
        <p:xfrm>
          <a:off x="19040" y="1196752"/>
          <a:ext cx="9144000" cy="58153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158"/>
                <a:gridCol w="8605842"/>
              </a:tblGrid>
              <a:tr h="21170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No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Activities</a:t>
                      </a: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544954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1.</a:t>
                      </a:r>
                    </a:p>
                    <a:p>
                      <a:pPr marL="0" algn="l" defTabSz="914400" rtl="0" eaLnBrk="1" latinLnBrk="0" hangingPunct="1"/>
                      <a:endParaRPr lang="en-US" sz="18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US" sz="18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US" sz="18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US" sz="18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US" sz="18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US" sz="18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US" sz="18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US" sz="18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2. 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/>
                        <a:buNone/>
                        <a:tabLst/>
                        <a:defRPr/>
                      </a:pPr>
                      <a:r>
                        <a:rPr lang="en-GB" sz="1800" b="1" u="sng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Past May 2014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M&amp;R </a:t>
                      </a:r>
                      <a:r>
                        <a:rPr lang="en-GB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HPD TAS LP  Induction meeting. 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Standardizing of Noise Industry Database (Terminology, Classification, correlation, comparison)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Engagements with:</a:t>
                      </a: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Impala </a:t>
                      </a:r>
                      <a:r>
                        <a:rPr lang="en-GB" sz="18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Plats, Becsa, Anglo Coal, PPC, Glencore, Khumba Iron Ore, TRP, Modikwa, Northam, SAMREC, AngloGold Ashanti, Lonmin, </a:t>
                      </a:r>
                      <a:r>
                        <a:rPr lang="en-GB" sz="1800" b="1" u="non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Shanduka</a:t>
                      </a:r>
                      <a:r>
                        <a:rPr lang="en-GB" sz="18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Coal, Exxarro, Sasol, Foskor, Joint HPC-GEE, CM&amp;EE meetings etc.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GB" sz="1800" b="1" u="sng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June 2014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1" u="non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Marula</a:t>
                      </a:r>
                      <a:r>
                        <a:rPr lang="en-GB" sz="18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Platinum – Management HPD TAS  Induction Training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INTERNAL COPAs:</a:t>
                      </a:r>
                      <a:endParaRPr lang="en-GB" sz="1800" b="1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742950" marR="0" lvl="1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Glencore Mototolo Platinum, Anglo Coal, Glencore Alloys, AngloGold Ashanti, Lonmin.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Noise </a:t>
                      </a:r>
                      <a:r>
                        <a:rPr lang="en-GB" sz="18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COPA </a:t>
                      </a:r>
                      <a:r>
                        <a:rPr lang="en-GB" sz="18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Meeting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GEE Milestone </a:t>
                      </a:r>
                      <a:r>
                        <a:rPr lang="en-GB" sz="1800" b="1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meeting</a:t>
                      </a:r>
                      <a:endParaRPr lang="en-GB" sz="1800" b="1" u="non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sp>
        <p:nvSpPr>
          <p:cNvPr id="15" name="Title 3"/>
          <p:cNvSpPr txBox="1">
            <a:spLocks/>
          </p:cNvSpPr>
          <p:nvPr/>
        </p:nvSpPr>
        <p:spPr>
          <a:xfrm>
            <a:off x="0" y="7402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000" b="1" dirty="0" smtClean="0">
                <a:latin typeface="Arial" pitchFamily="34" charset="0"/>
                <a:cs typeface="Arial" pitchFamily="34" charset="0"/>
              </a:rPr>
              <a:t>Important past &amp; future activities</a:t>
            </a:r>
          </a:p>
          <a:p>
            <a:pPr lvl="0">
              <a:spcBef>
                <a:spcPct val="0"/>
              </a:spcBef>
              <a:defRPr/>
            </a:pPr>
            <a:endParaRPr lang="en-ZA" sz="2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10952389"/>
      </p:ext>
    </p:extLst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8" r="18422" b="23450"/>
          <a:stretch>
            <a:fillRect/>
          </a:stretch>
        </p:blipFill>
        <p:spPr bwMode="auto">
          <a:xfrm>
            <a:off x="8108803" y="6351044"/>
            <a:ext cx="693889" cy="392198"/>
          </a:xfrm>
          <a:prstGeom prst="rect">
            <a:avLst/>
          </a:prstGeom>
          <a:ln>
            <a:solidFill>
              <a:srgbClr val="C49F00"/>
            </a:solidFill>
          </a:ln>
          <a:effectLst/>
        </p:spPr>
      </p:pic>
      <p:cxnSp>
        <p:nvCxnSpPr>
          <p:cNvPr id="8" name="Straight Connector 7"/>
          <p:cNvCxnSpPr/>
          <p:nvPr/>
        </p:nvCxnSpPr>
        <p:spPr>
          <a:xfrm>
            <a:off x="1142977" y="6327755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2977" y="6741368"/>
            <a:ext cx="6858023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1" y="6316984"/>
            <a:ext cx="857256" cy="424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6" name="Straight Connector 15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1438" y="507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>
                <a:latin typeface="Arial" pitchFamily="34" charset="0"/>
                <a:cs typeface="Arial" pitchFamily="34" charset="0"/>
              </a:rPr>
              <a:t>(May 2014- June 2014)</a:t>
            </a:r>
          </a:p>
        </p:txBody>
      </p:sp>
      <p:sp>
        <p:nvSpPr>
          <p:cNvPr id="12" name="Text Placeholder 4"/>
          <p:cNvSpPr txBox="1">
            <a:spLocks/>
          </p:cNvSpPr>
          <p:nvPr/>
        </p:nvSpPr>
        <p:spPr>
          <a:xfrm>
            <a:off x="1285840" y="6316984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" name="Content Placeholder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612773498"/>
              </p:ext>
            </p:extLst>
          </p:nvPr>
        </p:nvGraphicFramePr>
        <p:xfrm>
          <a:off x="42590" y="723881"/>
          <a:ext cx="9144000" cy="56038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158"/>
                <a:gridCol w="8605842"/>
              </a:tblGrid>
              <a:tr h="573455"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1" u="none" strike="noStrike" cap="none" normalizeH="0" baseline="0" dirty="0" smtClean="0">
                        <a:ln>
                          <a:noFill/>
                        </a:ln>
                        <a:effectLst/>
                        <a:latin typeface="+mn-lt"/>
                      </a:endParaRPr>
                    </a:p>
                  </a:txBody>
                  <a:tcPr marL="36000" marR="36000" marT="36000" marB="36000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503041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                                                 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sz="18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sz="18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sz="18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sz="18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sz="18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66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Thank You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66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QUESTIONS ?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27561287"/>
      </p:ext>
    </p:extLst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eme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Theme3</Template>
  <TotalTime>5750</TotalTime>
  <Words>386</Words>
  <Application>Microsoft Office PowerPoint</Application>
  <PresentationFormat>On-screen Show (4:3)</PresentationFormat>
  <Paragraphs>94</Paragraphs>
  <Slides>6</Slides>
  <Notes>4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Theme3</vt:lpstr>
      <vt:lpstr>Noise Adoption Team</vt:lpstr>
      <vt:lpstr>Slide 2</vt:lpstr>
      <vt:lpstr>Slide 3</vt:lpstr>
      <vt:lpstr>Slide 4</vt:lpstr>
      <vt:lpstr>Slide 5</vt:lpstr>
      <vt:lpstr>Slide 6</vt:lpstr>
    </vt:vector>
  </TitlesOfParts>
  <Company>COM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Click to add title</dc:title>
  <dc:creator>tbotha</dc:creator>
  <cp:lastModifiedBy>hgumede</cp:lastModifiedBy>
  <cp:revision>532</cp:revision>
  <dcterms:created xsi:type="dcterms:W3CDTF">2012-08-02T11:34:04Z</dcterms:created>
  <dcterms:modified xsi:type="dcterms:W3CDTF">2014-06-20T06:01:03Z</dcterms:modified>
</cp:coreProperties>
</file>