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9" r:id="rId3"/>
    <p:sldId id="260" r:id="rId4"/>
    <p:sldId id="270" r:id="rId5"/>
    <p:sldId id="263" r:id="rId6"/>
    <p:sldId id="267" r:id="rId7"/>
    <p:sldId id="264" r:id="rId8"/>
    <p:sldId id="269" r:id="rId9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2/22/2013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500174"/>
            <a:ext cx="5286380" cy="1470025"/>
          </a:xfrm>
        </p:spPr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Noise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86124"/>
            <a:ext cx="3914780" cy="1752600"/>
          </a:xfrm>
        </p:spPr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22 February 2013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Progress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Highlights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Key lessons learnt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089754" y="6313402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sp>
        <p:nvSpPr>
          <p:cNvPr id="7" name="Text Placeholder 4"/>
          <p:cNvSpPr txBox="1">
            <a:spLocks/>
          </p:cNvSpPr>
          <p:nvPr/>
        </p:nvSpPr>
        <p:spPr>
          <a:xfrm>
            <a:off x="1335142" y="6330907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000100" y="6306356"/>
            <a:ext cx="6924700" cy="7046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05600"/>
            <a:ext cx="67818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460" y="6306356"/>
            <a:ext cx="857256" cy="39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- MOSH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84975" cy="5688632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1907704" y="571481"/>
            <a:ext cx="7056784" cy="162771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2204865"/>
            <a:ext cx="1800200" cy="403244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Summary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HPD TAS Adoption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ZA" sz="2000" dirty="0" smtClean="0"/>
              <a:t>Assisting 7 Mining Houses with the adoption 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ZA" sz="2000" dirty="0" smtClean="0"/>
              <a:t>Buy-in  - Mining EXCO presentation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Source Elimination Repository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ZA" sz="2000" dirty="0" smtClean="0"/>
              <a:t>Compiled USA noise control  initiatives for Underground and Surface Mines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New leading Practice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ZA" sz="2000" dirty="0" smtClean="0"/>
              <a:t>Part of the </a:t>
            </a:r>
            <a:r>
              <a:rPr lang="en-ZA" sz="2000" dirty="0" err="1" smtClean="0"/>
              <a:t>Strat</a:t>
            </a:r>
            <a:r>
              <a:rPr lang="en-ZA" sz="2000" dirty="0" smtClean="0"/>
              <a:t>. Plan Need  - need to empower the team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(Nov Dec ‘12)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636717"/>
              </p:ext>
            </p:extLst>
          </p:nvPr>
        </p:nvGraphicFramePr>
        <p:xfrm>
          <a:off x="0" y="764704"/>
          <a:ext cx="9144000" cy="5598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63187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20 November 2012 – Noise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Adoption </a:t>
                      </a: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T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eam </a:t>
                      </a: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weekly meeting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21 November 2012 – Xstrata Alloys Western Mines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 EXCO presentation-</a:t>
                      </a:r>
                      <a:r>
                        <a:rPr lang="en-GB" sz="1800" dirty="0" err="1" smtClean="0">
                          <a:effectLst/>
                          <a:latin typeface="Calibri Light" pitchFamily="34" charset="0"/>
                          <a:ea typeface="Times New Roman"/>
                        </a:rPr>
                        <a:t>HPD_TAS_Adoption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22 November 2012 – Khutala PDS Visit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23 November 2012 – Limpopo/Eastern district Safety Managers Forum  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27 November 2012 – Xstrata Alloys Western Mines Noise adoption team meeting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28 November 2012 – </a:t>
                      </a:r>
                      <a:r>
                        <a:rPr lang="en-GB" sz="1800" dirty="0" err="1">
                          <a:effectLst/>
                          <a:latin typeface="Calibri Light" pitchFamily="34" charset="0"/>
                          <a:ea typeface="Times New Roman"/>
                        </a:rPr>
                        <a:t>Exxaro</a:t>
                      </a: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 EXCO presentation-</a:t>
                      </a:r>
                      <a:r>
                        <a:rPr lang="en-GB" sz="1800" dirty="0" err="1" smtClean="0">
                          <a:effectLst/>
                          <a:latin typeface="Calibri Light" pitchFamily="34" charset="0"/>
                          <a:ea typeface="Times New Roman"/>
                        </a:rPr>
                        <a:t>HPD_TAS_Adoption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13 December 2012 – Wits university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engagement (Noise research)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12 - 19 December 2012 – Harmony Road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show (Integrating MOSH</a:t>
                      </a:r>
                      <a:r>
                        <a:rPr lang="en-GB" sz="1800" baseline="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 to Harmony KPI’s)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740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15-17 January 2013 -  Noise Adoption Team strategic</a:t>
                      </a:r>
                      <a:r>
                        <a:rPr lang="en-GB" sz="1800" baseline="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 session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24 January 2013 – Xstrata Alloys Western Mines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– Induction of mine adoption teams on HPD TAS Adoption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29 </a:t>
                      </a: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January 2013-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Noise Adoption Team weekly meeting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 Jan Feb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‘13)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681179"/>
              </p:ext>
            </p:extLst>
          </p:nvPr>
        </p:nvGraphicFramePr>
        <p:xfrm>
          <a:off x="0" y="764704"/>
          <a:ext cx="9144000" cy="5337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63187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2025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30 January 2013 – </a:t>
                      </a:r>
                      <a:r>
                        <a:rPr lang="en-GB" sz="1800" dirty="0" err="1">
                          <a:effectLst/>
                          <a:latin typeface="Calibri Light" pitchFamily="34" charset="0"/>
                          <a:ea typeface="Times New Roman"/>
                        </a:rPr>
                        <a:t>Sacepa</a:t>
                      </a: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 meeting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31 January 2013 –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Coal Safe Organising Committee attendance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05 February 2013 – </a:t>
                      </a:r>
                      <a:r>
                        <a:rPr lang="en-GB" sz="1800" dirty="0" err="1">
                          <a:effectLst/>
                          <a:latin typeface="Calibri Light" pitchFamily="34" charset="0"/>
                          <a:ea typeface="Times New Roman"/>
                        </a:rPr>
                        <a:t>Lonmin</a:t>
                      </a: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 </a:t>
                      </a:r>
                      <a:r>
                        <a:rPr lang="en-GB" sz="1800" baseline="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 (Briefing session)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07 February 2013 – North West Tri-Partite forum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meeting (Northam Cancellation)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08 February 2013 – GEE Meeting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11 February 2013 – ARM </a:t>
                      </a:r>
                      <a:r>
                        <a:rPr lang="en-GB" sz="1800" dirty="0" err="1">
                          <a:effectLst/>
                          <a:latin typeface="Calibri Light" pitchFamily="34" charset="0"/>
                          <a:ea typeface="Times New Roman"/>
                        </a:rPr>
                        <a:t>Nkomati</a:t>
                      </a: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– Induction of mine adoption teams on HPD TAS Adoption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12 February 2013 – ARM Two Rivers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– Induction of mine adoption teams on HPD TAS Adoption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19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800" dirty="0">
                          <a:effectLst/>
                          <a:latin typeface="Calibri Light" pitchFamily="34" charset="0"/>
                          <a:ea typeface="Times New Roman"/>
                        </a:rPr>
                        <a:t>14 February 2013 – DMR Occupational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Health</a:t>
                      </a:r>
                      <a:r>
                        <a:rPr lang="en-GB" sz="1800" baseline="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Calibri Light" pitchFamily="34" charset="0"/>
                          <a:ea typeface="Times New Roman"/>
                        </a:rPr>
                        <a:t>Meeting </a:t>
                      </a: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089754" y="634917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285868" y="6338507"/>
            <a:ext cx="6715132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85868" y="6709538"/>
            <a:ext cx="6715132" cy="3183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31088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Lowlights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9511063"/>
              </p:ext>
            </p:extLst>
          </p:nvPr>
        </p:nvGraphicFramePr>
        <p:xfrm>
          <a:off x="-3" y="722293"/>
          <a:ext cx="9144002" cy="5925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502"/>
                <a:gridCol w="3160397"/>
                <a:gridCol w="3456384"/>
                <a:gridCol w="1200347"/>
                <a:gridCol w="851372"/>
              </a:tblGrid>
              <a:tr h="59413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2839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  <a:cs typeface="Arial" pitchFamily="34" charset="0"/>
                        </a:rPr>
                        <a:t>Northam</a:t>
                      </a:r>
                      <a:r>
                        <a:rPr lang="en-US" sz="1800" baseline="0" dirty="0" smtClean="0">
                          <a:latin typeface="Calibri Light" pitchFamily="34" charset="0"/>
                          <a:cs typeface="Arial" pitchFamily="34" charset="0"/>
                        </a:rPr>
                        <a:t> Platinum adoption </a:t>
                      </a:r>
                      <a:r>
                        <a:rPr lang="en-US" sz="1800" dirty="0" smtClean="0">
                          <a:latin typeface="Calibri Light" pitchFamily="34" charset="0"/>
                          <a:cs typeface="Arial" pitchFamily="34" charset="0"/>
                        </a:rPr>
                        <a:t>meeting cancelled-Short</a:t>
                      </a:r>
                      <a:r>
                        <a:rPr lang="en-US" sz="1800" baseline="0" dirty="0" smtClean="0">
                          <a:latin typeface="Calibri Light" pitchFamily="34" charset="0"/>
                          <a:cs typeface="Arial" pitchFamily="34" charset="0"/>
                        </a:rPr>
                        <a:t> notice</a:t>
                      </a:r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  <a:cs typeface="Arial" pitchFamily="34" charset="0"/>
                        </a:rPr>
                        <a:t>Keep and</a:t>
                      </a:r>
                      <a:r>
                        <a:rPr lang="en-US" sz="1800" baseline="0" dirty="0" smtClean="0">
                          <a:latin typeface="Calibri Light" pitchFamily="34" charset="0"/>
                          <a:cs typeface="Arial" pitchFamily="34" charset="0"/>
                        </a:rPr>
                        <a:t> file communication as proof</a:t>
                      </a:r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  <a:cs typeface="Arial" pitchFamily="34" charset="0"/>
                        </a:rPr>
                        <a:t>08</a:t>
                      </a:r>
                      <a:r>
                        <a:rPr lang="en-US" sz="1800" baseline="0" dirty="0" smtClean="0">
                          <a:latin typeface="Calibri Light" pitchFamily="34" charset="0"/>
                          <a:cs typeface="Arial" pitchFamily="34" charset="0"/>
                        </a:rPr>
                        <a:t> Feb</a:t>
                      </a:r>
                      <a:r>
                        <a:rPr lang="en-US" sz="1800" dirty="0" smtClean="0">
                          <a:latin typeface="Calibri Light" pitchFamily="34" charset="0"/>
                          <a:cs typeface="Arial" pitchFamily="34" charset="0"/>
                        </a:rPr>
                        <a:t> ‘13</a:t>
                      </a:r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Calibri Light" pitchFamily="34" charset="0"/>
                          <a:cs typeface="Arial" pitchFamily="34" charset="0"/>
                        </a:rPr>
                        <a:t>Team</a:t>
                      </a:r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9520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  <a:cs typeface="Arial" pitchFamily="34" charset="0"/>
                        </a:rPr>
                        <a:t>Cancelled meetings</a:t>
                      </a:r>
                      <a:r>
                        <a:rPr lang="en-US" sz="1800" baseline="0" dirty="0" smtClean="0">
                          <a:latin typeface="Calibri Light" pitchFamily="34" charset="0"/>
                          <a:cs typeface="Arial" pitchFamily="34" charset="0"/>
                        </a:rPr>
                        <a:t> with Xstrata</a:t>
                      </a:r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 Light" pitchFamily="34" charset="0"/>
                          <a:cs typeface="Arial" pitchFamily="34" charset="0"/>
                        </a:rPr>
                        <a:t>Re scheduled training date (1/3/13)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  <a:cs typeface="Arial" pitchFamily="34" charset="0"/>
                        </a:rPr>
                        <a:t>13 Mar</a:t>
                      </a:r>
                      <a:r>
                        <a:rPr lang="en-US" sz="1800" baseline="0" dirty="0" smtClean="0">
                          <a:latin typeface="Calibri Light" pitchFamily="34" charset="0"/>
                          <a:cs typeface="Arial" pitchFamily="34" charset="0"/>
                        </a:rPr>
                        <a:t> ‘13</a:t>
                      </a:r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  <a:cs typeface="Arial" pitchFamily="34" charset="0"/>
                        </a:rPr>
                        <a:t>Team</a:t>
                      </a:r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7630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</a:rPr>
                        <a:t>Limited capacity of the behaviour specialist to conduct</a:t>
                      </a:r>
                      <a:r>
                        <a:rPr lang="en-US" sz="1800" baseline="0" dirty="0" smtClean="0">
                          <a:latin typeface="Calibri Light" pitchFamily="34" charset="0"/>
                        </a:rPr>
                        <a:t> interviewee training</a:t>
                      </a:r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</a:rPr>
                        <a:t>Progress delayed. Need to train the trainer or team managers</a:t>
                      </a:r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</a:rPr>
                        <a:t>20 Mar ‘13</a:t>
                      </a:r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 Light" pitchFamily="34" charset="0"/>
                        </a:rPr>
                        <a:t>Team</a:t>
                      </a:r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</a:tr>
              <a:tr h="85145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libri Light" pitchFamily="34" charset="0"/>
                          <a:ea typeface="+mn-ea"/>
                          <a:cs typeface="+mn-cs"/>
                        </a:rPr>
                        <a:t>Realization that the team is not empowered enough to deal with NIHL prevention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libri Light" pitchFamily="34" charset="0"/>
                          <a:ea typeface="+mn-ea"/>
                          <a:cs typeface="+mn-cs"/>
                        </a:rPr>
                        <a:t>To let deciders and stakeholders aware of this misalignment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512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</a:tr>
              <a:tr h="52110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</a:endParaRPr>
                    </a:p>
                  </a:txBody>
                  <a:tcPr/>
                </a:tc>
              </a:tr>
              <a:tr h="51805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4304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 Light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93814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Highlights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2855120"/>
              </p:ext>
            </p:extLst>
          </p:nvPr>
        </p:nvGraphicFramePr>
        <p:xfrm>
          <a:off x="0" y="764704"/>
          <a:ext cx="9144000" cy="6061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63187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libri Light" pitchFamily="34" charset="0"/>
                          <a:ea typeface="+mn-ea"/>
                          <a:cs typeface="Arial" pitchFamily="34" charset="0"/>
                        </a:rPr>
                        <a:t>Progress to HPD_TAS Adoption i.e. Setting up of adoption teams, induction, agreeing on adoption plans for 7 mining houses </a:t>
                      </a:r>
                      <a:r>
                        <a:rPr lang="en-US" sz="1800" kern="1200" dirty="0" smtClean="0">
                          <a:solidFill>
                            <a:srgbClr val="7030A0"/>
                          </a:solidFill>
                          <a:latin typeface="Calibri Light" pitchFamily="34" charset="0"/>
                          <a:ea typeface="+mn-ea"/>
                          <a:cs typeface="Arial" pitchFamily="34" charset="0"/>
                        </a:rPr>
                        <a:t>(Xstrata, ARM, Exxarro, Sasol, Harmony, Impala and Northam)</a:t>
                      </a:r>
                    </a:p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25964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libri Light" pitchFamily="34" charset="0"/>
                          <a:ea typeface="+mn-ea"/>
                          <a:cs typeface="Arial" pitchFamily="34" charset="0"/>
                        </a:rPr>
                        <a:t>NIHL Prevention Strategic plan for the team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32593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libri Light" pitchFamily="34" charset="0"/>
                          <a:ea typeface="+mn-ea"/>
                          <a:cs typeface="Arial" pitchFamily="34" charset="0"/>
                        </a:rPr>
                        <a:t>Adding first world Noise  source elimination initiatives to our source elimination repository  USA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39222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835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29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8742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698</TotalTime>
  <Words>586</Words>
  <Application>Microsoft Office PowerPoint</Application>
  <PresentationFormat>On-screen Show (4:3)</PresentationFormat>
  <Paragraphs>122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Theme3</vt:lpstr>
      <vt:lpstr>Noise Team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JDeBeer01</cp:lastModifiedBy>
  <cp:revision>97</cp:revision>
  <dcterms:created xsi:type="dcterms:W3CDTF">2012-08-02T11:34:04Z</dcterms:created>
  <dcterms:modified xsi:type="dcterms:W3CDTF">2013-02-22T05:11:25Z</dcterms:modified>
</cp:coreProperties>
</file>