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0"/>
  </p:notesMasterIdLst>
  <p:handoutMasterIdLst>
    <p:handoutMasterId r:id="rId11"/>
  </p:handoutMasterIdLst>
  <p:sldIdLst>
    <p:sldId id="256" r:id="rId3"/>
    <p:sldId id="260" r:id="rId4"/>
    <p:sldId id="261" r:id="rId5"/>
    <p:sldId id="289" r:id="rId6"/>
    <p:sldId id="278" r:id="rId7"/>
    <p:sldId id="290" r:id="rId8"/>
    <p:sldId id="292" r:id="rId9"/>
  </p:sldIdLst>
  <p:sldSz cx="9144000" cy="6858000" type="screen4x3"/>
  <p:notesSz cx="6858000" cy="994568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099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6057" autoAdjust="0"/>
  </p:normalViewPr>
  <p:slideViewPr>
    <p:cSldViewPr>
      <p:cViewPr>
        <p:scale>
          <a:sx n="66" d="100"/>
          <a:sy n="66" d="100"/>
        </p:scale>
        <p:origin x="-1284" y="-2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ZA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0ECC4C0B-059F-41D6-A07A-8BC82D7F9D39}" type="datetimeFigureOut">
              <a:rPr lang="en-ZA"/>
              <a:pPr>
                <a:defRPr/>
              </a:pPr>
              <a:t>2015/01/20</a:t>
            </a:fld>
            <a:endParaRPr lang="en-Z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7213"/>
            <a:ext cx="29718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Z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9447213"/>
            <a:ext cx="29718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85E80E24-1168-4294-86D8-786D64132ACF}" type="slidenum">
              <a:rPr lang="en-ZA"/>
              <a:pPr>
                <a:defRPr/>
              </a:pPr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xmlns="" val="393431319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dirty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8788CA7E-CA95-4746-9640-1572F39C6C06}" type="datetimeFigureOut">
              <a:rPr lang="en-US"/>
              <a:pPr>
                <a:defRPr/>
              </a:pPr>
              <a:t>20-Jan-15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42975" y="746125"/>
            <a:ext cx="4972050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724400"/>
            <a:ext cx="5486400" cy="44751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7213"/>
            <a:ext cx="29718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dirty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9447213"/>
            <a:ext cx="29718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BAB3614F-E772-45AD-898E-5C19A46693B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61304942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FB695A7E-36C3-4D0B-B2E8-7954E91E81B1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ZA" dirty="0" smtClean="0"/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1FF762C5-B41B-4716-8DCA-CE7D07B3CBAE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075B166D-DD05-452E-8D4B-56FFE3D9723E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5069110D-4F84-4F10-A36A-BB07064D1CF9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ZA" dirty="0" smtClean="0"/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1FF762C5-B41B-4716-8DCA-CE7D07B3CBAE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7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45C94E-D74B-4A9B-8697-707A3FFAE63B}" type="datetimeFigureOut">
              <a:rPr lang="en-US"/>
              <a:pPr>
                <a:defRPr/>
              </a:pPr>
              <a:t>20-Jan-15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648F72-AE78-47F7-AE57-D99FFFE78F0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F5C41D-E539-4E17-A774-08ACDEDFE1D1}" type="datetimeFigureOut">
              <a:rPr lang="en-US"/>
              <a:pPr>
                <a:defRPr/>
              </a:pPr>
              <a:t>20-Jan-15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16B4E6-FB62-4E4A-8B11-107D5FC9BA9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9CAEEA-1F7B-48FC-BF03-1E3137C3FC7B}" type="datetimeFigureOut">
              <a:rPr lang="en-US"/>
              <a:pPr>
                <a:defRPr/>
              </a:pPr>
              <a:t>20-Jan-15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9FAC11-E72A-495B-88AD-996D0E788EB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F084F9-43A0-4FD5-8C1A-B3BE88C32E15}" type="datetimeFigureOut">
              <a:rPr lang="en-US"/>
              <a:pPr>
                <a:defRPr/>
              </a:pPr>
              <a:t>20-Jan-15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641708-6045-45CF-8080-F7F5B358D2C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3F9E77-4FD7-4DB0-9502-44AC6F34A932}" type="datetimeFigureOut">
              <a:rPr lang="en-US"/>
              <a:pPr>
                <a:defRPr/>
              </a:pPr>
              <a:t>20-Jan-15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7B7A80-2C1D-4248-9144-2B45AAD0253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C37EF1-FF36-41FB-B088-EB70CD2464A7}" type="datetimeFigureOut">
              <a:rPr lang="en-US"/>
              <a:pPr>
                <a:defRPr/>
              </a:pPr>
              <a:t>20-Jan-15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1BC909-6B26-45CC-964C-DD599CE946D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9FEFFC-0B37-453D-B0BD-29EDE66CD588}" type="datetimeFigureOut">
              <a:rPr lang="en-US"/>
              <a:pPr>
                <a:defRPr/>
              </a:pPr>
              <a:t>20-Jan-15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5D3960-51E7-42EC-9DD1-C312E7C8C49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FF54AB-4B7C-4B63-8896-49D0802944AB}" type="datetimeFigureOut">
              <a:rPr lang="en-US"/>
              <a:pPr>
                <a:defRPr/>
              </a:pPr>
              <a:t>20-Jan-15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E9A1ED-933A-436A-947E-76A9E3AC225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8768A2-D512-41F2-98C3-21EF843EEF8B}" type="datetimeFigureOut">
              <a:rPr lang="en-US"/>
              <a:pPr>
                <a:defRPr/>
              </a:pPr>
              <a:t>20-Jan-15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E5BE29-F6D8-4716-B2F8-18A691CC168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BD75E0-9143-4297-8426-23A6E09DD098}" type="datetimeFigureOut">
              <a:rPr lang="en-US"/>
              <a:pPr>
                <a:defRPr/>
              </a:pPr>
              <a:t>20-Jan-15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E400FF-6565-472B-8B22-1F08B6396F9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28073F-DD57-4E27-B32B-F29A65685585}" type="datetimeFigureOut">
              <a:rPr lang="en-US"/>
              <a:pPr>
                <a:defRPr/>
              </a:pPr>
              <a:t>20-Jan-15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3B5DA4-F851-4EA4-BBD7-6282B6FFB1C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62D5F3-6BB7-4D5C-BBAA-7B769FBA100B}" type="datetimeFigureOut">
              <a:rPr lang="en-US"/>
              <a:pPr>
                <a:defRPr/>
              </a:pPr>
              <a:t>20-Jan-15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127920-B41E-410E-AF74-F442B83585F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D0C5A1-543C-4258-9229-1B9A9EE182C1}" type="datetimeFigureOut">
              <a:rPr lang="en-US"/>
              <a:pPr>
                <a:defRPr/>
              </a:pPr>
              <a:t>20-Jan-15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877F07-2819-4BBD-9E5A-04378824E3A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512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6F7CC7F-2B7A-4F1D-BB51-3660F10D57A9}" type="datetimeFigureOut">
              <a:rPr lang="en-US"/>
              <a:pPr>
                <a:defRPr/>
              </a:pPr>
              <a:t>20-Jan-15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dirty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1C204ED-78EA-4A0F-8061-E72240EAB78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614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95CB3D5-3087-48EE-857A-BEEBE6E2DE49}" type="datetimeFigureOut">
              <a:rPr lang="en-US"/>
              <a:pPr>
                <a:defRPr/>
              </a:pPr>
              <a:t>20-Jan-15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dirty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8547B66-1E63-4F95-B1D3-EA6AD54B51B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</p:sldLayoutIdLst>
  <p:transition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895600" y="1371600"/>
            <a:ext cx="6248400" cy="2819400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MOSH Falls of Ground Team</a:t>
            </a:r>
            <a:br>
              <a:rPr lang="en-US" dirty="0" smtClean="0">
                <a:solidFill>
                  <a:schemeClr val="bg1">
                    <a:lumMod val="85000"/>
                  </a:schemeClr>
                </a:solidFill>
              </a:rPr>
            </a:br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/>
            </a:r>
            <a:br>
              <a:rPr lang="en-US" dirty="0" smtClean="0"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3600" dirty="0" smtClean="0">
                <a:solidFill>
                  <a:schemeClr val="bg1">
                    <a:lumMod val="85000"/>
                  </a:schemeClr>
                </a:solidFill>
              </a:rPr>
              <a:t>Leading Practice </a:t>
            </a:r>
            <a:br>
              <a:rPr lang="en-US" sz="3600" dirty="0" smtClean="0"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3600" dirty="0" smtClean="0">
                <a:solidFill>
                  <a:schemeClr val="bg1">
                    <a:lumMod val="85000"/>
                  </a:schemeClr>
                </a:solidFill>
              </a:rPr>
              <a:t>Adoption Team </a:t>
            </a:r>
            <a:br>
              <a:rPr lang="en-US" sz="3600" dirty="0" smtClean="0"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3600" dirty="0" smtClean="0">
                <a:solidFill>
                  <a:schemeClr val="bg1">
                    <a:lumMod val="85000"/>
                  </a:schemeClr>
                </a:solidFill>
              </a:rPr>
              <a:t>Activity Report</a:t>
            </a:r>
            <a:endParaRPr lang="en-US" sz="3600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86200" y="4800600"/>
            <a:ext cx="4419600" cy="838200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b="1" dirty="0" smtClean="0">
                <a:solidFill>
                  <a:schemeClr val="bg1">
                    <a:lumMod val="85000"/>
                  </a:schemeClr>
                </a:solidFill>
              </a:rPr>
              <a:t>22 January 2015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3"/>
          <p:cNvPicPr>
            <a:picLocks noChangeAspect="1" noChangeArrowheads="1"/>
          </p:cNvPicPr>
          <p:nvPr/>
        </p:nvPicPr>
        <p:blipFill>
          <a:blip r:embed="rId2" cstate="print"/>
          <a:srcRect l="56223" t="5469" r="18422" b="23450"/>
          <a:stretch>
            <a:fillRect/>
          </a:stretch>
        </p:blipFill>
        <p:spPr bwMode="auto">
          <a:xfrm>
            <a:off x="8256588" y="6311900"/>
            <a:ext cx="693737" cy="392113"/>
          </a:xfrm>
          <a:prstGeom prst="rect">
            <a:avLst/>
          </a:prstGeom>
          <a:noFill/>
          <a:ln w="9525">
            <a:solidFill>
              <a:srgbClr val="C49F00"/>
            </a:solidFill>
            <a:miter lim="800000"/>
            <a:headEnd/>
            <a:tailEnd/>
          </a:ln>
        </p:spPr>
      </p:pic>
      <p:cxnSp>
        <p:nvCxnSpPr>
          <p:cNvPr id="8" name="Straight Connector 7"/>
          <p:cNvCxnSpPr/>
          <p:nvPr/>
        </p:nvCxnSpPr>
        <p:spPr>
          <a:xfrm>
            <a:off x="1377950" y="6302375"/>
            <a:ext cx="6699250" cy="9525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371600" y="6704013"/>
            <a:ext cx="6705600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197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5750" y="6311900"/>
            <a:ext cx="857250" cy="392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6" name="Straight Connector 15"/>
          <p:cNvCxnSpPr/>
          <p:nvPr/>
        </p:nvCxnSpPr>
        <p:spPr>
          <a:xfrm>
            <a:off x="214313" y="1219200"/>
            <a:ext cx="8929687" cy="1588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itle 3"/>
          <p:cNvSpPr txBox="1">
            <a:spLocks/>
          </p:cNvSpPr>
          <p:nvPr/>
        </p:nvSpPr>
        <p:spPr>
          <a:xfrm>
            <a:off x="142875" y="381000"/>
            <a:ext cx="9001125" cy="571500"/>
          </a:xfrm>
          <a:prstGeom prst="rect">
            <a:avLst/>
          </a:prstGeom>
        </p:spPr>
        <p:txBody>
          <a:bodyPr anchor="ctr"/>
          <a:lstStyle/>
          <a:p>
            <a:pPr algn="ctr" fontAlgn="auto">
              <a:spcAft>
                <a:spcPts val="0"/>
              </a:spcAft>
              <a:defRPr/>
            </a:pPr>
            <a:r>
              <a:rPr lang="en-ZA" sz="4800" b="1" dirty="0">
                <a:latin typeface="Arial" pitchFamily="34" charset="0"/>
                <a:ea typeface="+mj-ea"/>
                <a:cs typeface="Arial" pitchFamily="34" charset="0"/>
              </a:rPr>
              <a:t>Contents</a:t>
            </a:r>
          </a:p>
        </p:txBody>
      </p:sp>
      <p:sp>
        <p:nvSpPr>
          <p:cNvPr id="8200" name="TextBox 1"/>
          <p:cNvSpPr txBox="1">
            <a:spLocks noChangeArrowheads="1"/>
          </p:cNvSpPr>
          <p:nvPr/>
        </p:nvSpPr>
        <p:spPr bwMode="auto">
          <a:xfrm>
            <a:off x="609600" y="1447800"/>
            <a:ext cx="7889875" cy="25853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lnSpc>
                <a:spcPct val="150000"/>
              </a:lnSpc>
              <a:buFont typeface="Calibri" pitchFamily="34" charset="0"/>
              <a:buAutoNum type="arabicPeriod"/>
            </a:pPr>
            <a:r>
              <a:rPr lang="en-ZA" sz="3600" dirty="0">
                <a:latin typeface="Calibri" pitchFamily="34" charset="0"/>
              </a:rPr>
              <a:t>Mission and Values reminder</a:t>
            </a:r>
          </a:p>
          <a:p>
            <a:pPr marL="342900" indent="-342900">
              <a:lnSpc>
                <a:spcPct val="150000"/>
              </a:lnSpc>
              <a:buFont typeface="Calibri" pitchFamily="34" charset="0"/>
              <a:buAutoNum type="arabicPeriod"/>
            </a:pPr>
            <a:r>
              <a:rPr lang="en-ZA" sz="3600" dirty="0" smtClean="0">
                <a:latin typeface="Calibri" pitchFamily="34" charset="0"/>
              </a:rPr>
              <a:t>Plan </a:t>
            </a:r>
            <a:r>
              <a:rPr lang="en-ZA" sz="3600" dirty="0">
                <a:latin typeface="Calibri" pitchFamily="34" charset="0"/>
              </a:rPr>
              <a:t>for </a:t>
            </a:r>
            <a:r>
              <a:rPr lang="en-ZA" sz="3600" dirty="0" smtClean="0">
                <a:latin typeface="Calibri" pitchFamily="34" charset="0"/>
              </a:rPr>
              <a:t>2015 and beyond</a:t>
            </a:r>
          </a:p>
          <a:p>
            <a:pPr marL="342900" indent="-342900">
              <a:lnSpc>
                <a:spcPct val="150000"/>
              </a:lnSpc>
              <a:buFont typeface="Calibri" pitchFamily="34" charset="0"/>
              <a:buAutoNum type="arabicPeriod"/>
            </a:pPr>
            <a:r>
              <a:rPr lang="en-ZA" sz="3600" dirty="0" smtClean="0">
                <a:latin typeface="Calibri" pitchFamily="34" charset="0"/>
              </a:rPr>
              <a:t>Progress August / September 2014</a:t>
            </a:r>
            <a:endParaRPr lang="en-ZA" sz="3600" dirty="0">
              <a:latin typeface="Calibri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3"/>
          <p:cNvPicPr>
            <a:picLocks noChangeAspect="1" noChangeArrowheads="1"/>
          </p:cNvPicPr>
          <p:nvPr/>
        </p:nvPicPr>
        <p:blipFill>
          <a:blip r:embed="rId2" cstate="print"/>
          <a:srcRect l="56223" t="5469" r="18422" b="23450"/>
          <a:stretch>
            <a:fillRect/>
          </a:stretch>
        </p:blipFill>
        <p:spPr bwMode="auto">
          <a:xfrm>
            <a:off x="8089900" y="6313488"/>
            <a:ext cx="693738" cy="392112"/>
          </a:xfrm>
          <a:prstGeom prst="rect">
            <a:avLst/>
          </a:prstGeom>
          <a:noFill/>
          <a:ln w="9525">
            <a:solidFill>
              <a:srgbClr val="C49F00"/>
            </a:solidFill>
            <a:miter lim="800000"/>
            <a:headEnd/>
            <a:tailEnd/>
          </a:ln>
        </p:spPr>
      </p:pic>
      <p:sp>
        <p:nvSpPr>
          <p:cNvPr id="7" name="Text Placeholder 4"/>
          <p:cNvSpPr txBox="1">
            <a:spLocks/>
          </p:cNvSpPr>
          <p:nvPr/>
        </p:nvSpPr>
        <p:spPr>
          <a:xfrm>
            <a:off x="1335088" y="6330950"/>
            <a:ext cx="6572250" cy="357188"/>
          </a:xfrm>
          <a:prstGeom prst="rect">
            <a:avLst/>
          </a:prstGeom>
        </p:spPr>
        <p:txBody>
          <a:bodyPr/>
          <a:lstStyle/>
          <a:p>
            <a:pPr marL="342900" indent="-342900" algn="ctr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ZA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Leading the change to zero harm</a:t>
            </a:r>
          </a:p>
        </p:txBody>
      </p:sp>
      <p:cxnSp>
        <p:nvCxnSpPr>
          <p:cNvPr id="8" name="Straight Connector 7"/>
          <p:cNvCxnSpPr/>
          <p:nvPr/>
        </p:nvCxnSpPr>
        <p:spPr>
          <a:xfrm>
            <a:off x="1000125" y="6307138"/>
            <a:ext cx="6924675" cy="635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143000" y="6705600"/>
            <a:ext cx="6781800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2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77813" y="6307138"/>
            <a:ext cx="857250" cy="398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Title 3"/>
          <p:cNvSpPr txBox="1">
            <a:spLocks/>
          </p:cNvSpPr>
          <p:nvPr/>
        </p:nvSpPr>
        <p:spPr>
          <a:xfrm>
            <a:off x="71438" y="0"/>
            <a:ext cx="9001125" cy="5715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ZA" sz="2400" b="1" dirty="0">
                <a:latin typeface="Arial" pitchFamily="34" charset="0"/>
                <a:ea typeface="+mj-ea"/>
                <a:cs typeface="Arial" pitchFamily="34" charset="0"/>
              </a:rPr>
              <a:t>Mission and Values - MOSH</a:t>
            </a:r>
          </a:p>
        </p:txBody>
      </p:sp>
      <p:cxnSp>
        <p:nvCxnSpPr>
          <p:cNvPr id="16" name="Straight Connector 15"/>
          <p:cNvCxnSpPr/>
          <p:nvPr/>
        </p:nvCxnSpPr>
        <p:spPr>
          <a:xfrm>
            <a:off x="173038" y="527050"/>
            <a:ext cx="8929687" cy="1588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4" cstate="print">
            <a:duotone>
              <a:prstClr val="black"/>
              <a:schemeClr val="accent5">
                <a:tint val="45000"/>
                <a:satMod val="400000"/>
              </a:schemeClr>
            </a:duotone>
            <a:extLst/>
          </a:blip>
          <a:srcRect/>
          <a:stretch>
            <a:fillRect/>
          </a:stretch>
        </p:blipFill>
        <p:spPr bwMode="auto">
          <a:xfrm>
            <a:off x="334487" y="646172"/>
            <a:ext cx="8569113" cy="5510595"/>
          </a:xfrm>
          <a:prstGeom prst="rect">
            <a:avLst/>
          </a:prstGeom>
          <a:solidFill>
            <a:srgbClr val="FFE579"/>
          </a:solidFill>
          <a:ln w="9525">
            <a:noFill/>
            <a:miter lim="800000"/>
            <a:headEnd/>
            <a:tailEnd/>
          </a:ln>
          <a:effectLst/>
        </p:spPr>
      </p:pic>
      <p:sp>
        <p:nvSpPr>
          <p:cNvPr id="2" name="Rectangle 1"/>
          <p:cNvSpPr/>
          <p:nvPr/>
        </p:nvSpPr>
        <p:spPr>
          <a:xfrm>
            <a:off x="2049463" y="661988"/>
            <a:ext cx="6854825" cy="1536700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rIns="7200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ZA" sz="16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To facilitate the adoption of leading practice through a people oriented process to significantly improve occupational health and safety in the minerals industry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ZA" sz="1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ZA" sz="16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Our ultimate goal is the provision of working conditions that are free from harmful effects</a:t>
            </a:r>
          </a:p>
        </p:txBody>
      </p:sp>
      <p:sp>
        <p:nvSpPr>
          <p:cNvPr id="3" name="Rectangle 2"/>
          <p:cNvSpPr/>
          <p:nvPr/>
        </p:nvSpPr>
        <p:spPr>
          <a:xfrm>
            <a:off x="334487" y="2152890"/>
            <a:ext cx="1714233" cy="4003877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ZA" sz="3600" dirty="0">
                <a:cs typeface="Calibri" pitchFamily="34" charset="0"/>
              </a:rPr>
              <a:t>Values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3345977147"/>
              </p:ext>
            </p:extLst>
          </p:nvPr>
        </p:nvGraphicFramePr>
        <p:xfrm>
          <a:off x="0" y="914400"/>
          <a:ext cx="9144000" cy="43130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8157"/>
                <a:gridCol w="8605843"/>
              </a:tblGrid>
              <a:tr h="534312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bg1"/>
                          </a:solidFill>
                        </a:rPr>
                        <a:t>No`</a:t>
                      </a:r>
                      <a:endParaRPr lang="en-US" sz="14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4000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Activities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6000" marB="36000" anchor="ctr" horzOverflow="overflow"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  <a:tr h="405434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bg1"/>
                          </a:solidFill>
                        </a:rPr>
                        <a:t>1</a:t>
                      </a:r>
                      <a:endParaRPr lang="en-US" sz="18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Central COPA for</a:t>
                      </a:r>
                      <a:r>
                        <a:rPr lang="en-US" sz="1600" baseline="0" dirty="0" smtClean="0"/>
                        <a:t> Netting with Bolting, TARP and integration of TARP and Entry Examination &amp;Making Safe.</a:t>
                      </a:r>
                      <a:endParaRPr lang="en-US" sz="1600" dirty="0"/>
                    </a:p>
                  </a:txBody>
                  <a:tcPr anchor="ctr"/>
                </a:tc>
              </a:tr>
              <a:tr h="58141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bg1"/>
                          </a:solidFill>
                        </a:rPr>
                        <a:t>2</a:t>
                      </a:r>
                      <a:endParaRPr lang="en-US" sz="18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Northern Cape COPA</a:t>
                      </a:r>
                      <a:endParaRPr lang="en-US" sz="1600" dirty="0"/>
                    </a:p>
                  </a:txBody>
                  <a:tcPr anchor="ctr"/>
                </a:tc>
              </a:tr>
              <a:tr h="819758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bg1"/>
                          </a:solidFill>
                        </a:rPr>
                        <a:t>3</a:t>
                      </a:r>
                      <a:endParaRPr lang="en-US" sz="18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Eastern</a:t>
                      </a:r>
                      <a:r>
                        <a:rPr lang="en-US" sz="1600" baseline="0" dirty="0" smtClean="0"/>
                        <a:t> Limb COPA </a:t>
                      </a:r>
                    </a:p>
                  </a:txBody>
                  <a:tcPr anchor="ctr"/>
                </a:tc>
              </a:tr>
              <a:tr h="607758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bg1"/>
                          </a:solidFill>
                        </a:rPr>
                        <a:t>4</a:t>
                      </a:r>
                    </a:p>
                    <a:p>
                      <a:pPr algn="ctr"/>
                      <a:endParaRPr lang="en-US" sz="18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Involvement with Tripartite </a:t>
                      </a:r>
                      <a:r>
                        <a:rPr lang="en-US" sz="1600" dirty="0" err="1" smtClean="0"/>
                        <a:t>Fora</a:t>
                      </a:r>
                      <a:r>
                        <a:rPr lang="en-US" sz="1600" dirty="0" smtClean="0"/>
                        <a:t> (Free State, NW, Limpopo, Klerksdorp and </a:t>
                      </a:r>
                      <a:r>
                        <a:rPr lang="en-US" sz="1600" dirty="0" err="1" smtClean="0"/>
                        <a:t>Merafong</a:t>
                      </a:r>
                      <a:r>
                        <a:rPr lang="en-US" sz="1600" dirty="0" smtClean="0"/>
                        <a:t>)</a:t>
                      </a:r>
                      <a:endParaRPr lang="en-US" sz="1600" dirty="0"/>
                    </a:p>
                  </a:txBody>
                  <a:tcPr anchor="ctr"/>
                </a:tc>
              </a:tr>
              <a:tr h="579191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bg1"/>
                          </a:solidFill>
                        </a:rPr>
                        <a:t>5</a:t>
                      </a:r>
                    </a:p>
                  </a:txBody>
                  <a:tcPr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Investigation and report on </a:t>
                      </a:r>
                      <a:r>
                        <a:rPr lang="en-US" sz="1600" dirty="0" err="1" smtClean="0"/>
                        <a:t>Ledging</a:t>
                      </a:r>
                      <a:r>
                        <a:rPr lang="en-US" sz="1600" dirty="0" smtClean="0"/>
                        <a:t> in the industry</a:t>
                      </a:r>
                      <a:r>
                        <a:rPr lang="en-US" sz="1600" baseline="0" dirty="0" smtClean="0"/>
                        <a:t> (Report back to CEOs - First Quarter)</a:t>
                      </a:r>
                      <a:endParaRPr lang="en-US" sz="1600" dirty="0"/>
                    </a:p>
                  </a:txBody>
                  <a:tcPr anchor="ctr"/>
                </a:tc>
              </a:tr>
              <a:tr h="579191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bg1"/>
                          </a:solidFill>
                        </a:rPr>
                        <a:t>7</a:t>
                      </a:r>
                    </a:p>
                  </a:txBody>
                  <a:tcPr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Position paper on </a:t>
                      </a:r>
                      <a:r>
                        <a:rPr lang="en-US" sz="1600" baseline="0" dirty="0" smtClean="0"/>
                        <a:t>drilling and blasting. Consideration of Drilling and Blasting as a new Leading Practice.</a:t>
                      </a:r>
                    </a:p>
                  </a:txBody>
                  <a:tcPr anchor="ctr"/>
                </a:tc>
              </a:tr>
            </a:tbl>
          </a:graphicData>
        </a:graphic>
      </p:graphicFrame>
      <p:pic>
        <p:nvPicPr>
          <p:cNvPr id="11266" name="Picture 3"/>
          <p:cNvPicPr>
            <a:picLocks noChangeAspect="1" noChangeArrowheads="1"/>
          </p:cNvPicPr>
          <p:nvPr/>
        </p:nvPicPr>
        <p:blipFill>
          <a:blip r:embed="rId3" cstate="print"/>
          <a:srcRect l="56223" t="5469" r="18422" b="23450"/>
          <a:stretch>
            <a:fillRect/>
          </a:stretch>
        </p:blipFill>
        <p:spPr bwMode="auto">
          <a:xfrm>
            <a:off x="8108950" y="6351588"/>
            <a:ext cx="693738" cy="392112"/>
          </a:xfrm>
          <a:prstGeom prst="rect">
            <a:avLst/>
          </a:prstGeom>
          <a:noFill/>
          <a:ln w="9525">
            <a:solidFill>
              <a:srgbClr val="C49F00"/>
            </a:solidFill>
            <a:miter lim="800000"/>
            <a:headEnd/>
            <a:tailEnd/>
          </a:ln>
        </p:spPr>
      </p:pic>
      <p:cxnSp>
        <p:nvCxnSpPr>
          <p:cNvPr id="8" name="Straight Connector 7"/>
          <p:cNvCxnSpPr/>
          <p:nvPr/>
        </p:nvCxnSpPr>
        <p:spPr>
          <a:xfrm>
            <a:off x="1143000" y="6327775"/>
            <a:ext cx="6858000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143000" y="6742113"/>
            <a:ext cx="6858000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269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85750" y="6316663"/>
            <a:ext cx="857250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" name="Title 3"/>
          <p:cNvSpPr txBox="1">
            <a:spLocks/>
          </p:cNvSpPr>
          <p:nvPr/>
        </p:nvSpPr>
        <p:spPr>
          <a:xfrm>
            <a:off x="71438" y="0"/>
            <a:ext cx="9001125" cy="5715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fontAlgn="auto">
              <a:spcAft>
                <a:spcPts val="0"/>
              </a:spcAft>
              <a:defRPr/>
            </a:pPr>
            <a:endParaRPr lang="en-ZA" sz="2400" b="1" dirty="0">
              <a:solidFill>
                <a:srgbClr val="C49F00"/>
              </a:solidFill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56811" y="342900"/>
            <a:ext cx="9001125" cy="5715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ZA" sz="2400" b="1" dirty="0" smtClean="0">
                <a:latin typeface="Arial" pitchFamily="34" charset="0"/>
                <a:ea typeface="+mj-ea"/>
                <a:cs typeface="Arial" pitchFamily="34" charset="0"/>
              </a:rPr>
              <a:t>Planning for 2015</a:t>
            </a:r>
            <a:endParaRPr lang="en-ZA" sz="2400" b="1" dirty="0"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12" name="Text Placeholder 4"/>
          <p:cNvSpPr txBox="1">
            <a:spLocks/>
          </p:cNvSpPr>
          <p:nvPr/>
        </p:nvSpPr>
        <p:spPr>
          <a:xfrm>
            <a:off x="1285875" y="6351588"/>
            <a:ext cx="6572250" cy="357187"/>
          </a:xfrm>
          <a:prstGeom prst="rect">
            <a:avLst/>
          </a:prstGeom>
        </p:spPr>
        <p:txBody>
          <a:bodyPr/>
          <a:lstStyle/>
          <a:p>
            <a:pPr marL="342900" indent="-342900" algn="ctr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ZA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Leading the change to zero harm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6" name="Straight Connector 35"/>
          <p:cNvCxnSpPr/>
          <p:nvPr/>
        </p:nvCxnSpPr>
        <p:spPr>
          <a:xfrm>
            <a:off x="814842" y="2133600"/>
            <a:ext cx="0" cy="3962400"/>
          </a:xfrm>
          <a:prstGeom prst="line">
            <a:avLst/>
          </a:prstGeom>
          <a:ln w="508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Pentagon 48"/>
          <p:cNvSpPr/>
          <p:nvPr/>
        </p:nvSpPr>
        <p:spPr>
          <a:xfrm>
            <a:off x="304800" y="5257800"/>
            <a:ext cx="2514600" cy="304800"/>
          </a:xfrm>
          <a:prstGeom prst="homePlate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ZA" sz="1400" dirty="0">
                <a:solidFill>
                  <a:srgbClr val="FF0000"/>
                </a:solidFill>
              </a:rPr>
              <a:t>Facilitation in the Coal Industry</a:t>
            </a:r>
          </a:p>
        </p:txBody>
      </p:sp>
      <p:cxnSp>
        <p:nvCxnSpPr>
          <p:cNvPr id="16" name="Straight Connector 15"/>
          <p:cNvCxnSpPr/>
          <p:nvPr/>
        </p:nvCxnSpPr>
        <p:spPr>
          <a:xfrm>
            <a:off x="0" y="1371600"/>
            <a:ext cx="8929688" cy="1588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itle 3"/>
          <p:cNvSpPr txBox="1">
            <a:spLocks/>
          </p:cNvSpPr>
          <p:nvPr/>
        </p:nvSpPr>
        <p:spPr>
          <a:xfrm>
            <a:off x="71438" y="0"/>
            <a:ext cx="9001125" cy="5715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ZA" sz="2400" b="1" dirty="0">
              <a:solidFill>
                <a:srgbClr val="C49F00"/>
              </a:solidFill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142875" y="304800"/>
            <a:ext cx="9001125" cy="990600"/>
          </a:xfrm>
          <a:prstGeom prst="rect">
            <a:avLst/>
          </a:prstGeom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ZA" sz="3600" b="1" dirty="0">
                <a:latin typeface="Arial" pitchFamily="34" charset="0"/>
                <a:ea typeface="+mj-ea"/>
                <a:cs typeface="Arial" pitchFamily="34" charset="0"/>
              </a:rPr>
              <a:t>FOG Adoption Team </a:t>
            </a:r>
            <a:r>
              <a:rPr lang="en-ZA" sz="3600" b="1" dirty="0" smtClean="0">
                <a:latin typeface="Arial" pitchFamily="34" charset="0"/>
                <a:ea typeface="+mj-ea"/>
                <a:cs typeface="Arial" pitchFamily="34" charset="0"/>
              </a:rPr>
              <a:t>Planner 2015</a:t>
            </a:r>
            <a:endParaRPr lang="en-ZA" sz="3600" b="1" dirty="0">
              <a:latin typeface="Arial" pitchFamily="34" charset="0"/>
              <a:ea typeface="+mj-ea"/>
              <a:cs typeface="Arial" pitchFamily="34" charset="0"/>
            </a:endParaRPr>
          </a:p>
        </p:txBody>
      </p:sp>
      <p:grpSp>
        <p:nvGrpSpPr>
          <p:cNvPr id="10248" name="Group 24"/>
          <p:cNvGrpSpPr>
            <a:grpSpLocks/>
          </p:cNvGrpSpPr>
          <p:nvPr/>
        </p:nvGrpSpPr>
        <p:grpSpPr bwMode="auto">
          <a:xfrm>
            <a:off x="357188" y="6096000"/>
            <a:ext cx="8786812" cy="598488"/>
            <a:chOff x="285721" y="5919960"/>
            <a:chExt cx="8786873" cy="597720"/>
          </a:xfrm>
        </p:grpSpPr>
        <p:pic>
          <p:nvPicPr>
            <p:cNvPr id="10294" name="Picture 3"/>
            <p:cNvPicPr>
              <a:picLocks noChangeAspect="1" noChangeArrowheads="1"/>
            </p:cNvPicPr>
            <p:nvPr/>
          </p:nvPicPr>
          <p:blipFill>
            <a:blip r:embed="rId3" cstate="print"/>
            <a:srcRect l="56223" t="5469" r="18422" b="23450"/>
            <a:stretch>
              <a:fillRect/>
            </a:stretch>
          </p:blipFill>
          <p:spPr bwMode="auto">
            <a:xfrm>
              <a:off x="8089754" y="6000768"/>
              <a:ext cx="693889" cy="392198"/>
            </a:xfrm>
            <a:prstGeom prst="rect">
              <a:avLst/>
            </a:prstGeom>
            <a:noFill/>
            <a:ln w="9525">
              <a:solidFill>
                <a:srgbClr val="C49F00"/>
              </a:solidFill>
              <a:miter lim="800000"/>
              <a:headEnd/>
              <a:tailEnd/>
            </a:ln>
          </p:spPr>
        </p:pic>
        <p:cxnSp>
          <p:nvCxnSpPr>
            <p:cNvPr id="8" name="Straight Connector 7"/>
            <p:cNvCxnSpPr/>
            <p:nvPr/>
          </p:nvCxnSpPr>
          <p:spPr>
            <a:xfrm>
              <a:off x="1500166" y="5929473"/>
              <a:ext cx="7572428" cy="0"/>
            </a:xfrm>
            <a:prstGeom prst="line">
              <a:avLst/>
            </a:prstGeom>
            <a:ln w="12700">
              <a:solidFill>
                <a:srgbClr val="C49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1500166" y="6449505"/>
              <a:ext cx="7572428" cy="0"/>
            </a:xfrm>
            <a:prstGeom prst="line">
              <a:avLst/>
            </a:prstGeom>
            <a:ln w="12700">
              <a:solidFill>
                <a:srgbClr val="C49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0297" name="Picture 2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85721" y="5919960"/>
              <a:ext cx="857256" cy="5977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298" name="TextBox 53"/>
            <p:cNvSpPr txBox="1">
              <a:spLocks noChangeArrowheads="1"/>
            </p:cNvSpPr>
            <p:nvPr/>
          </p:nvSpPr>
          <p:spPr bwMode="auto">
            <a:xfrm>
              <a:off x="1547664" y="6021288"/>
              <a:ext cx="6480720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ZA" dirty="0">
                  <a:solidFill>
                    <a:srgbClr val="FFC000"/>
                  </a:solidFill>
                  <a:latin typeface="Calibri" pitchFamily="34" charset="0"/>
                </a:rPr>
                <a:t>Prevention of </a:t>
              </a:r>
              <a:r>
                <a:rPr lang="en-ZA" b="1" u="sng" dirty="0">
                  <a:solidFill>
                    <a:srgbClr val="FFC000"/>
                  </a:solidFill>
                  <a:latin typeface="Calibri" pitchFamily="34" charset="0"/>
                </a:rPr>
                <a:t>All</a:t>
              </a:r>
              <a:r>
                <a:rPr lang="en-ZA" dirty="0">
                  <a:solidFill>
                    <a:srgbClr val="FFC000"/>
                  </a:solidFill>
                  <a:latin typeface="Calibri" pitchFamily="34" charset="0"/>
                </a:rPr>
                <a:t> Uncontrolled Falls of Ground</a:t>
              </a:r>
            </a:p>
          </p:txBody>
        </p:sp>
      </p:grpSp>
      <p:graphicFrame>
        <p:nvGraphicFramePr>
          <p:cNvPr id="30" name="Table 2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777249692"/>
              </p:ext>
            </p:extLst>
          </p:nvPr>
        </p:nvGraphicFramePr>
        <p:xfrm>
          <a:off x="304800" y="1524000"/>
          <a:ext cx="8534400" cy="57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1200"/>
                <a:gridCol w="711200"/>
                <a:gridCol w="711200"/>
                <a:gridCol w="711200"/>
                <a:gridCol w="711200"/>
                <a:gridCol w="711200"/>
                <a:gridCol w="711200"/>
                <a:gridCol w="711200"/>
                <a:gridCol w="711200"/>
                <a:gridCol w="711200"/>
                <a:gridCol w="711200"/>
                <a:gridCol w="711200"/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ZA" sz="1600" dirty="0" smtClean="0"/>
                        <a:t>Jan      15</a:t>
                      </a:r>
                      <a:endParaRPr lang="en-ZA" sz="1600" dirty="0"/>
                    </a:p>
                  </a:txBody>
                  <a:tcPr>
                    <a:solidFill>
                      <a:srgbClr val="2811A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600" dirty="0" smtClean="0"/>
                        <a:t>Feb </a:t>
                      </a:r>
                    </a:p>
                    <a:p>
                      <a:pPr algn="ctr"/>
                      <a:r>
                        <a:rPr lang="en-ZA" sz="1600" dirty="0" smtClean="0"/>
                        <a:t>15</a:t>
                      </a:r>
                      <a:endParaRPr lang="en-ZA" sz="1600" dirty="0"/>
                    </a:p>
                  </a:txBody>
                  <a:tcPr>
                    <a:solidFill>
                      <a:srgbClr val="2811A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600" dirty="0" smtClean="0"/>
                        <a:t>Mar   15</a:t>
                      </a:r>
                      <a:endParaRPr lang="en-ZA" sz="1600" dirty="0"/>
                    </a:p>
                  </a:txBody>
                  <a:tcPr>
                    <a:solidFill>
                      <a:srgbClr val="2811A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600" dirty="0" smtClean="0"/>
                        <a:t>Apr    15</a:t>
                      </a:r>
                      <a:endParaRPr lang="en-ZA" sz="1600" dirty="0"/>
                    </a:p>
                  </a:txBody>
                  <a:tcPr>
                    <a:solidFill>
                      <a:srgbClr val="2811A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600" dirty="0" smtClean="0"/>
                        <a:t>May    15</a:t>
                      </a:r>
                      <a:endParaRPr lang="en-ZA" sz="1600" dirty="0"/>
                    </a:p>
                  </a:txBody>
                  <a:tcPr>
                    <a:solidFill>
                      <a:srgbClr val="2811A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600" dirty="0" smtClean="0"/>
                        <a:t>Jun      15</a:t>
                      </a:r>
                      <a:endParaRPr lang="en-ZA" sz="1600" dirty="0"/>
                    </a:p>
                  </a:txBody>
                  <a:tcPr>
                    <a:solidFill>
                      <a:srgbClr val="2811A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600" dirty="0" smtClean="0"/>
                        <a:t>Jul      15</a:t>
                      </a:r>
                      <a:endParaRPr lang="en-ZA" sz="1600" dirty="0"/>
                    </a:p>
                  </a:txBody>
                  <a:tcPr>
                    <a:solidFill>
                      <a:srgbClr val="2811A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600" dirty="0" smtClean="0"/>
                        <a:t>Aug    15</a:t>
                      </a:r>
                      <a:endParaRPr lang="en-ZA" sz="1600" dirty="0"/>
                    </a:p>
                  </a:txBody>
                  <a:tcPr>
                    <a:solidFill>
                      <a:srgbClr val="2811A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600" dirty="0" smtClean="0"/>
                        <a:t>Sep     15</a:t>
                      </a:r>
                      <a:endParaRPr lang="en-ZA" sz="1600" dirty="0"/>
                    </a:p>
                  </a:txBody>
                  <a:tcPr>
                    <a:solidFill>
                      <a:srgbClr val="2811A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600" dirty="0" smtClean="0"/>
                        <a:t>Oct     15</a:t>
                      </a:r>
                    </a:p>
                  </a:txBody>
                  <a:tcPr>
                    <a:solidFill>
                      <a:srgbClr val="2811A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600" dirty="0" smtClean="0"/>
                        <a:t>Nov    15</a:t>
                      </a:r>
                      <a:endParaRPr lang="en-ZA" sz="1600" dirty="0"/>
                    </a:p>
                  </a:txBody>
                  <a:tcPr>
                    <a:solidFill>
                      <a:srgbClr val="2811A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600" dirty="0" smtClean="0"/>
                        <a:t>Dec    15</a:t>
                      </a:r>
                      <a:endParaRPr lang="en-ZA" sz="1600" dirty="0"/>
                    </a:p>
                  </a:txBody>
                  <a:tcPr>
                    <a:solidFill>
                      <a:srgbClr val="2811AF"/>
                    </a:solidFill>
                  </a:tcPr>
                </a:tc>
              </a:tr>
            </a:tbl>
          </a:graphicData>
        </a:graphic>
      </p:graphicFrame>
      <p:sp>
        <p:nvSpPr>
          <p:cNvPr id="32" name="Pentagon 31"/>
          <p:cNvSpPr/>
          <p:nvPr/>
        </p:nvSpPr>
        <p:spPr>
          <a:xfrm>
            <a:off x="304800" y="2590800"/>
            <a:ext cx="8305800" cy="304800"/>
          </a:xfrm>
          <a:prstGeom prst="homePlate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ZA" dirty="0" smtClean="0">
                <a:solidFill>
                  <a:srgbClr val="FF0000"/>
                </a:solidFill>
              </a:rPr>
              <a:t>TARP COPAs</a:t>
            </a:r>
            <a:endParaRPr lang="en-ZA" dirty="0">
              <a:solidFill>
                <a:srgbClr val="FF0000"/>
              </a:solidFill>
            </a:endParaRPr>
          </a:p>
        </p:txBody>
      </p:sp>
      <p:sp>
        <p:nvSpPr>
          <p:cNvPr id="24" name="Pentagon 23"/>
          <p:cNvSpPr/>
          <p:nvPr/>
        </p:nvSpPr>
        <p:spPr>
          <a:xfrm>
            <a:off x="304800" y="3133165"/>
            <a:ext cx="8305800" cy="304800"/>
          </a:xfrm>
          <a:prstGeom prst="homePlate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ZA" dirty="0">
                <a:solidFill>
                  <a:srgbClr val="FF0000"/>
                </a:solidFill>
              </a:rPr>
              <a:t>Bolts with </a:t>
            </a:r>
            <a:r>
              <a:rPr lang="en-ZA" dirty="0" smtClean="0">
                <a:solidFill>
                  <a:srgbClr val="FF0000"/>
                </a:solidFill>
              </a:rPr>
              <a:t>Nets COPA</a:t>
            </a:r>
            <a:endParaRPr lang="en-ZA" dirty="0">
              <a:solidFill>
                <a:srgbClr val="FF0000"/>
              </a:solidFill>
            </a:endParaRPr>
          </a:p>
        </p:txBody>
      </p:sp>
      <p:sp>
        <p:nvSpPr>
          <p:cNvPr id="29" name="Pentagon 28"/>
          <p:cNvSpPr/>
          <p:nvPr/>
        </p:nvSpPr>
        <p:spPr>
          <a:xfrm>
            <a:off x="304799" y="3657599"/>
            <a:ext cx="8305801" cy="318247"/>
          </a:xfrm>
          <a:prstGeom prst="homePlate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ZA" dirty="0" smtClean="0">
                <a:solidFill>
                  <a:srgbClr val="FF0000"/>
                </a:solidFill>
              </a:rPr>
              <a:t>Integration of TARP into EE&amp;MS</a:t>
            </a:r>
            <a:endParaRPr lang="en-ZA" dirty="0">
              <a:solidFill>
                <a:srgbClr val="FF0000"/>
              </a:solidFill>
            </a:endParaRPr>
          </a:p>
        </p:txBody>
      </p:sp>
      <p:sp>
        <p:nvSpPr>
          <p:cNvPr id="37" name="Pentagon 36"/>
          <p:cNvSpPr/>
          <p:nvPr/>
        </p:nvSpPr>
        <p:spPr>
          <a:xfrm>
            <a:off x="304799" y="4191000"/>
            <a:ext cx="2133601" cy="304800"/>
          </a:xfrm>
          <a:prstGeom prst="homePlate">
            <a:avLst/>
          </a:prstGeom>
          <a:solidFill>
            <a:schemeClr val="tx2">
              <a:lumMod val="20000"/>
              <a:lumOff val="80000"/>
            </a:schemeClr>
          </a:solidFill>
          <a:ln cmpd="sng"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ZA" sz="1600" dirty="0" err="1" smtClean="0">
                <a:solidFill>
                  <a:srgbClr val="FF0000"/>
                </a:solidFill>
              </a:rPr>
              <a:t>Ledging</a:t>
            </a:r>
            <a:r>
              <a:rPr lang="en-ZA" sz="1600" dirty="0" smtClean="0">
                <a:solidFill>
                  <a:srgbClr val="FF0000"/>
                </a:solidFill>
              </a:rPr>
              <a:t> Investigation</a:t>
            </a:r>
            <a:endParaRPr lang="en-ZA" sz="1600" dirty="0">
              <a:solidFill>
                <a:srgbClr val="FF0000"/>
              </a:solidFill>
            </a:endParaRPr>
          </a:p>
        </p:txBody>
      </p:sp>
      <p:sp>
        <p:nvSpPr>
          <p:cNvPr id="42" name="Pentagon 41"/>
          <p:cNvSpPr/>
          <p:nvPr/>
        </p:nvSpPr>
        <p:spPr>
          <a:xfrm>
            <a:off x="304800" y="4724400"/>
            <a:ext cx="2140080" cy="304800"/>
          </a:xfrm>
          <a:prstGeom prst="homePlate">
            <a:avLst/>
          </a:prstGeom>
          <a:solidFill>
            <a:schemeClr val="tx2">
              <a:lumMod val="20000"/>
              <a:lumOff val="80000"/>
            </a:schemeClr>
          </a:solidFill>
          <a:ln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ZA" sz="1200" dirty="0" smtClean="0">
                <a:solidFill>
                  <a:srgbClr val="FF0000"/>
                </a:solidFill>
              </a:rPr>
              <a:t>Drilling </a:t>
            </a:r>
            <a:r>
              <a:rPr lang="en-ZA" sz="1200" dirty="0">
                <a:solidFill>
                  <a:srgbClr val="FF0000"/>
                </a:solidFill>
              </a:rPr>
              <a:t>and </a:t>
            </a:r>
            <a:r>
              <a:rPr lang="en-ZA" sz="1200" dirty="0" smtClean="0">
                <a:solidFill>
                  <a:srgbClr val="FF0000"/>
                </a:solidFill>
              </a:rPr>
              <a:t>Blasting investigation</a:t>
            </a:r>
            <a:endParaRPr lang="en-ZA" sz="1200" dirty="0">
              <a:solidFill>
                <a:srgbClr val="FF0000"/>
              </a:solidFill>
            </a:endParaRPr>
          </a:p>
        </p:txBody>
      </p:sp>
      <p:sp>
        <p:nvSpPr>
          <p:cNvPr id="47" name="Pentagon 46"/>
          <p:cNvSpPr/>
          <p:nvPr/>
        </p:nvSpPr>
        <p:spPr>
          <a:xfrm>
            <a:off x="6930571" y="5791200"/>
            <a:ext cx="1169226" cy="304800"/>
          </a:xfrm>
          <a:prstGeom prst="homePlate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ZA" dirty="0" smtClean="0">
                <a:solidFill>
                  <a:srgbClr val="FF0000"/>
                </a:solidFill>
              </a:rPr>
              <a:t>Planning</a:t>
            </a:r>
            <a:endParaRPr lang="en-ZA" dirty="0">
              <a:solidFill>
                <a:srgbClr val="FF0000"/>
              </a:solidFill>
            </a:endParaRPr>
          </a:p>
        </p:txBody>
      </p:sp>
      <p:sp>
        <p:nvSpPr>
          <p:cNvPr id="35" name="Pentagon 34"/>
          <p:cNvSpPr/>
          <p:nvPr/>
        </p:nvSpPr>
        <p:spPr>
          <a:xfrm>
            <a:off x="2442029" y="4194629"/>
            <a:ext cx="6066080" cy="304800"/>
          </a:xfrm>
          <a:prstGeom prst="homePlate">
            <a:avLst/>
          </a:prstGeom>
          <a:solidFill>
            <a:schemeClr val="tx2">
              <a:lumMod val="20000"/>
              <a:lumOff val="80000"/>
            </a:schemeClr>
          </a:solidFill>
          <a:ln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ZA" dirty="0" smtClean="0">
                <a:solidFill>
                  <a:srgbClr val="FF0000"/>
                </a:solidFill>
              </a:rPr>
              <a:t>Possible </a:t>
            </a:r>
            <a:r>
              <a:rPr lang="en-ZA" dirty="0" err="1" smtClean="0">
                <a:solidFill>
                  <a:srgbClr val="FF0000"/>
                </a:solidFill>
              </a:rPr>
              <a:t>Ledging</a:t>
            </a:r>
            <a:r>
              <a:rPr lang="en-ZA" dirty="0" smtClean="0">
                <a:solidFill>
                  <a:srgbClr val="FF0000"/>
                </a:solidFill>
              </a:rPr>
              <a:t> Leading Practice</a:t>
            </a:r>
            <a:endParaRPr lang="en-ZA" dirty="0">
              <a:solidFill>
                <a:srgbClr val="FF0000"/>
              </a:solidFill>
            </a:endParaRPr>
          </a:p>
        </p:txBody>
      </p:sp>
      <p:sp>
        <p:nvSpPr>
          <p:cNvPr id="22" name="Pentagon 21"/>
          <p:cNvSpPr/>
          <p:nvPr/>
        </p:nvSpPr>
        <p:spPr>
          <a:xfrm>
            <a:off x="2438400" y="4724400"/>
            <a:ext cx="6069708" cy="304800"/>
          </a:xfrm>
          <a:prstGeom prst="homePlate">
            <a:avLst/>
          </a:prstGeom>
          <a:solidFill>
            <a:schemeClr val="tx2">
              <a:lumMod val="20000"/>
              <a:lumOff val="80000"/>
            </a:schemeClr>
          </a:solidFill>
          <a:ln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ZA" dirty="0" smtClean="0">
                <a:solidFill>
                  <a:srgbClr val="FF0000"/>
                </a:solidFill>
              </a:rPr>
              <a:t>Possible drilling and blasting leading practice</a:t>
            </a:r>
            <a:endParaRPr lang="en-ZA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3"/>
          <p:cNvPicPr>
            <a:picLocks noChangeAspect="1" noChangeArrowheads="1"/>
          </p:cNvPicPr>
          <p:nvPr/>
        </p:nvPicPr>
        <p:blipFill>
          <a:blip r:embed="rId3" cstate="print"/>
          <a:srcRect l="56223" t="5469" r="18422" b="23450"/>
          <a:stretch>
            <a:fillRect/>
          </a:stretch>
        </p:blipFill>
        <p:spPr bwMode="auto">
          <a:xfrm>
            <a:off x="8089900" y="6348413"/>
            <a:ext cx="693738" cy="393700"/>
          </a:xfrm>
          <a:prstGeom prst="rect">
            <a:avLst/>
          </a:prstGeom>
          <a:noFill/>
          <a:ln w="9525">
            <a:solidFill>
              <a:srgbClr val="C49F00"/>
            </a:solidFill>
            <a:miter lim="800000"/>
            <a:headEnd/>
            <a:tailEnd/>
          </a:ln>
        </p:spPr>
      </p:pic>
      <p:cxnSp>
        <p:nvCxnSpPr>
          <p:cNvPr id="8" name="Straight Connector 7"/>
          <p:cNvCxnSpPr/>
          <p:nvPr/>
        </p:nvCxnSpPr>
        <p:spPr>
          <a:xfrm>
            <a:off x="1285875" y="6338888"/>
            <a:ext cx="6715125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285875" y="6708775"/>
            <a:ext cx="6715125" cy="33338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293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85750" y="6330950"/>
            <a:ext cx="857250" cy="423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6" name="Straight Connector 15"/>
          <p:cNvCxnSpPr/>
          <p:nvPr/>
        </p:nvCxnSpPr>
        <p:spPr>
          <a:xfrm>
            <a:off x="184150" y="722313"/>
            <a:ext cx="8929688" cy="1587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itle 3"/>
          <p:cNvSpPr txBox="1">
            <a:spLocks/>
          </p:cNvSpPr>
          <p:nvPr/>
        </p:nvSpPr>
        <p:spPr>
          <a:xfrm>
            <a:off x="71438" y="0"/>
            <a:ext cx="9001125" cy="5715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fontAlgn="auto">
              <a:spcAft>
                <a:spcPts val="0"/>
              </a:spcAft>
              <a:defRPr/>
            </a:pPr>
            <a:endParaRPr lang="en-ZA" sz="2400" b="1" dirty="0">
              <a:solidFill>
                <a:srgbClr val="C49F00"/>
              </a:solidFill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223838" y="152400"/>
            <a:ext cx="9001125" cy="5715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ZA" sz="2400" b="1" dirty="0" smtClean="0">
                <a:latin typeface="Arial" pitchFamily="34" charset="0"/>
                <a:ea typeface="+mj-ea"/>
                <a:cs typeface="Arial" pitchFamily="34" charset="0"/>
              </a:rPr>
              <a:t>Challenges to be addressed in 2015</a:t>
            </a:r>
            <a:endParaRPr lang="en-ZA" sz="2400" b="1" dirty="0">
              <a:latin typeface="Arial" pitchFamily="34" charset="0"/>
              <a:ea typeface="+mj-ea"/>
              <a:cs typeface="Arial" pitchFamily="34" charset="0"/>
            </a:endParaRPr>
          </a:p>
        </p:txBody>
      </p:sp>
      <p:graphicFrame>
        <p:nvGraphicFramePr>
          <p:cNvPr id="10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2724795777"/>
              </p:ext>
            </p:extLst>
          </p:nvPr>
        </p:nvGraphicFramePr>
        <p:xfrm>
          <a:off x="228600" y="969963"/>
          <a:ext cx="8763000" cy="42323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1000"/>
                <a:gridCol w="3124200"/>
                <a:gridCol w="2895600"/>
                <a:gridCol w="1578592"/>
                <a:gridCol w="783608"/>
              </a:tblGrid>
              <a:tr h="788078">
                <a:tc>
                  <a:txBody>
                    <a:bodyPr/>
                    <a:lstStyle/>
                    <a:p>
                      <a:pPr algn="ctr"/>
                      <a:r>
                        <a:rPr lang="en-US" sz="1050" dirty="0" smtClean="0"/>
                        <a:t>No</a:t>
                      </a:r>
                      <a:endParaRPr lang="en-US" sz="105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5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Challenge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5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(Issues, Risks, Concerns)</a:t>
                      </a:r>
                      <a:endParaRPr kumimoji="0" lang="en-US" sz="105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6000" marB="36000" anchor="ctr" horzOverflow="overflow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4000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05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Response - Remedial  Action </a:t>
                      </a:r>
                      <a:endParaRPr kumimoji="0" lang="en-US" sz="105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6000" marB="36000" anchor="ctr" horzOverflow="overflow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4000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050" u="none" strike="noStrike" kern="1200" cap="none" normalizeH="0" baseline="0" dirty="0" smtClean="0">
                          <a:ln>
                            <a:noFill/>
                          </a:ln>
                          <a:effectLst/>
                        </a:rPr>
                        <a:t>Due Date</a:t>
                      </a:r>
                      <a:endParaRPr kumimoji="0" lang="en-US" sz="105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marL="36000" marR="36000" marT="36000" marB="36000" anchor="ctr" horzOverflow="overflow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4000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050" u="none" strike="noStrike" kern="1200" cap="none" normalizeH="0" baseline="0" dirty="0" smtClean="0">
                          <a:ln>
                            <a:noFill/>
                          </a:ln>
                          <a:effectLst/>
                        </a:rPr>
                        <a:t>Resp. Person</a:t>
                      </a:r>
                      <a:endParaRPr kumimoji="0" lang="en-US" sz="105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marL="36000" marR="36000" marT="36000" marB="36000" anchor="ctr" horzOverflow="overflow"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  <a:tr h="83820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</a:t>
                      </a:r>
                      <a:endParaRPr lang="en-US" sz="1200" dirty="0"/>
                    </a:p>
                  </a:txBody>
                  <a:tcPr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 pitchFamily="34" charset="0"/>
                          <a:cs typeface="Arial" pitchFamily="34" charset="0"/>
                        </a:rPr>
                        <a:t>Lack of Senior Management present at COPA meeting and involved in the mine process </a:t>
                      </a:r>
                      <a:endParaRPr lang="en-US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 pitchFamily="34" charset="0"/>
                          <a:cs typeface="Arial" pitchFamily="34" charset="0"/>
                        </a:rPr>
                        <a:t>Ask GMs to give presentations of MOSH LP progress at their mines. Ask the mine to “host” the COPA meeting. Peer reviews.</a:t>
                      </a:r>
                      <a:endParaRPr lang="en-US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aseline="0" dirty="0" smtClean="0">
                          <a:latin typeface="Arial" pitchFamily="34" charset="0"/>
                          <a:cs typeface="Arial" pitchFamily="34" charset="0"/>
                        </a:rPr>
                        <a:t>April 2015</a:t>
                      </a:r>
                      <a:endParaRPr lang="en-US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 pitchFamily="34" charset="0"/>
                          <a:cs typeface="Arial" pitchFamily="34" charset="0"/>
                        </a:rPr>
                        <a:t>Team</a:t>
                      </a:r>
                      <a:endParaRPr lang="en-US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</a:tr>
              <a:tr h="76200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2</a:t>
                      </a:r>
                      <a:endParaRPr lang="en-US" sz="1200" dirty="0"/>
                    </a:p>
                  </a:txBody>
                  <a:tcPr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 pitchFamily="34" charset="0"/>
                          <a:cs typeface="Arial" pitchFamily="34" charset="0"/>
                        </a:rPr>
                        <a:t>Support,</a:t>
                      </a:r>
                      <a:r>
                        <a:rPr lang="en-US" sz="1200" baseline="0" dirty="0" smtClean="0">
                          <a:latin typeface="Arial" pitchFamily="34" charset="0"/>
                          <a:cs typeface="Arial" pitchFamily="34" charset="0"/>
                        </a:rPr>
                        <a:t> uniformity and continuity at and between all</a:t>
                      </a:r>
                      <a:r>
                        <a:rPr lang="en-US" sz="1200" dirty="0" smtClean="0">
                          <a:latin typeface="Arial" pitchFamily="34" charset="0"/>
                          <a:cs typeface="Arial" pitchFamily="34" charset="0"/>
                        </a:rPr>
                        <a:t> regional COPA meetings</a:t>
                      </a:r>
                      <a:endParaRPr lang="en-US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 pitchFamily="34" charset="0"/>
                          <a:cs typeface="Arial" pitchFamily="34" charset="0"/>
                        </a:rPr>
                        <a:t>All members of the </a:t>
                      </a:r>
                      <a:r>
                        <a:rPr lang="en-US" sz="1200" dirty="0" err="1" smtClean="0">
                          <a:latin typeface="Arial" pitchFamily="34" charset="0"/>
                          <a:cs typeface="Arial" pitchFamily="34" charset="0"/>
                        </a:rPr>
                        <a:t>FoG</a:t>
                      </a:r>
                      <a:r>
                        <a:rPr lang="en-US" sz="1200" dirty="0" smtClean="0">
                          <a:latin typeface="Arial" pitchFamily="34" charset="0"/>
                          <a:cs typeface="Arial" pitchFamily="34" charset="0"/>
                        </a:rPr>
                        <a:t> team will attempt to be present at all </a:t>
                      </a:r>
                      <a:r>
                        <a:rPr lang="en-US" sz="1200" dirty="0" err="1" smtClean="0">
                          <a:latin typeface="Arial" pitchFamily="34" charset="0"/>
                          <a:cs typeface="Arial" pitchFamily="34" charset="0"/>
                        </a:rPr>
                        <a:t>FoG</a:t>
                      </a:r>
                      <a:r>
                        <a:rPr lang="en-US" sz="1200" dirty="0" smtClean="0">
                          <a:latin typeface="Arial" pitchFamily="34" charset="0"/>
                          <a:cs typeface="Arial" pitchFamily="34" charset="0"/>
                        </a:rPr>
                        <a:t> COPA meetings </a:t>
                      </a:r>
                      <a:endParaRPr lang="en-US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 pitchFamily="34" charset="0"/>
                          <a:cs typeface="Arial" pitchFamily="34" charset="0"/>
                        </a:rPr>
                        <a:t>On-going </a:t>
                      </a:r>
                      <a:endParaRPr lang="en-US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 pitchFamily="34" charset="0"/>
                          <a:cs typeface="Arial" pitchFamily="34" charset="0"/>
                        </a:rPr>
                        <a:t>Team</a:t>
                      </a:r>
                      <a:endParaRPr lang="en-US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</a:tr>
              <a:tr h="83820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3</a:t>
                      </a:r>
                      <a:endParaRPr lang="en-US" sz="1200" dirty="0"/>
                    </a:p>
                  </a:txBody>
                  <a:tcPr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 pitchFamily="34" charset="0"/>
                          <a:cs typeface="Arial" pitchFamily="34" charset="0"/>
                        </a:rPr>
                        <a:t>Support of other team COPAs to learn and help</a:t>
                      </a:r>
                      <a:endParaRPr lang="en-US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 pitchFamily="34" charset="0"/>
                          <a:cs typeface="Arial" pitchFamily="34" charset="0"/>
                        </a:rPr>
                        <a:t>Representation of </a:t>
                      </a:r>
                      <a:r>
                        <a:rPr lang="en-US" sz="1200" dirty="0" err="1" smtClean="0">
                          <a:latin typeface="Arial" pitchFamily="34" charset="0"/>
                          <a:cs typeface="Arial" pitchFamily="34" charset="0"/>
                        </a:rPr>
                        <a:t>FoG</a:t>
                      </a:r>
                      <a:r>
                        <a:rPr lang="en-US" sz="1200" dirty="0" smtClean="0">
                          <a:latin typeface="Arial" pitchFamily="34" charset="0"/>
                          <a:cs typeface="Arial" pitchFamily="34" charset="0"/>
                        </a:rPr>
                        <a:t> team at other COPA</a:t>
                      </a:r>
                      <a:r>
                        <a:rPr lang="en-US" sz="1200" baseline="0" dirty="0" smtClean="0">
                          <a:latin typeface="Arial" pitchFamily="34" charset="0"/>
                          <a:cs typeface="Arial" pitchFamily="34" charset="0"/>
                        </a:rPr>
                        <a:t> meetings</a:t>
                      </a:r>
                      <a:endParaRPr lang="en-US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 pitchFamily="34" charset="0"/>
                          <a:cs typeface="Arial" pitchFamily="34" charset="0"/>
                        </a:rPr>
                        <a:t>On-going</a:t>
                      </a:r>
                      <a:endParaRPr lang="en-US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 pitchFamily="34" charset="0"/>
                          <a:cs typeface="Arial" pitchFamily="34" charset="0"/>
                        </a:rPr>
                        <a:t>Team</a:t>
                      </a:r>
                      <a:endParaRPr lang="en-US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</a:tr>
              <a:tr h="99060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4</a:t>
                      </a:r>
                      <a:endParaRPr lang="en-US" sz="1200" dirty="0"/>
                    </a:p>
                  </a:txBody>
                  <a:tcPr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 pitchFamily="34" charset="0"/>
                          <a:cs typeface="Arial" pitchFamily="34" charset="0"/>
                        </a:rPr>
                        <a:t>Recognition and reward for mines completing an adequate </a:t>
                      </a:r>
                      <a:r>
                        <a:rPr lang="en-US" sz="1200" dirty="0" err="1" smtClean="0">
                          <a:latin typeface="Arial" pitchFamily="34" charset="0"/>
                          <a:cs typeface="Arial" pitchFamily="34" charset="0"/>
                        </a:rPr>
                        <a:t>PoE</a:t>
                      </a:r>
                      <a:endParaRPr lang="en-US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 pitchFamily="34" charset="0"/>
                          <a:cs typeface="Arial" pitchFamily="34" charset="0"/>
                        </a:rPr>
                        <a:t>Review document for evaluating</a:t>
                      </a:r>
                      <a:r>
                        <a:rPr lang="en-US" sz="1200" baseline="0" dirty="0" smtClean="0">
                          <a:latin typeface="Arial" pitchFamily="34" charset="0"/>
                          <a:cs typeface="Arial" pitchFamily="34" charset="0"/>
                        </a:rPr>
                        <a:t> a </a:t>
                      </a:r>
                      <a:r>
                        <a:rPr lang="en-US" sz="1200" baseline="0" dirty="0" err="1" smtClean="0">
                          <a:latin typeface="Arial" pitchFamily="34" charset="0"/>
                          <a:cs typeface="Arial" pitchFamily="34" charset="0"/>
                        </a:rPr>
                        <a:t>PoE</a:t>
                      </a:r>
                      <a:r>
                        <a:rPr lang="en-US" sz="1200" baseline="0" dirty="0" smtClean="0">
                          <a:latin typeface="Arial" pitchFamily="34" charset="0"/>
                          <a:cs typeface="Arial" pitchFamily="34" charset="0"/>
                        </a:rPr>
                        <a:t>. Presentation of certificate by Head of the Learning Hub at regional Tripartite Forum Meetings (See Strategic plan, Goal 2, Action plan vi)</a:t>
                      </a:r>
                      <a:endParaRPr lang="en-US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 pitchFamily="34" charset="0"/>
                          <a:cs typeface="Arial" pitchFamily="34" charset="0"/>
                        </a:rPr>
                        <a:t>March 2015</a:t>
                      </a:r>
                      <a:endParaRPr lang="en-US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 pitchFamily="34" charset="0"/>
                          <a:cs typeface="Arial" pitchFamily="34" charset="0"/>
                        </a:rPr>
                        <a:t>Teams and SM</a:t>
                      </a:r>
                      <a:endParaRPr lang="en-US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12" name="Text Placeholder 4"/>
          <p:cNvSpPr txBox="1">
            <a:spLocks/>
          </p:cNvSpPr>
          <p:nvPr/>
        </p:nvSpPr>
        <p:spPr>
          <a:xfrm>
            <a:off x="1285875" y="6351588"/>
            <a:ext cx="6572250" cy="357187"/>
          </a:xfrm>
          <a:prstGeom prst="rect">
            <a:avLst/>
          </a:prstGeom>
        </p:spPr>
        <p:txBody>
          <a:bodyPr/>
          <a:lstStyle/>
          <a:p>
            <a:pPr marL="342900" indent="-342900" algn="ctr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ZA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Leading the change to zero harm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3"/>
          <p:cNvPicPr>
            <a:picLocks noChangeAspect="1" noChangeArrowheads="1"/>
          </p:cNvPicPr>
          <p:nvPr/>
        </p:nvPicPr>
        <p:blipFill>
          <a:blip r:embed="rId3" cstate="print"/>
          <a:srcRect l="56223" t="5469" r="18422" b="23450"/>
          <a:stretch>
            <a:fillRect/>
          </a:stretch>
        </p:blipFill>
        <p:spPr bwMode="auto">
          <a:xfrm>
            <a:off x="8108950" y="6351588"/>
            <a:ext cx="693738" cy="392112"/>
          </a:xfrm>
          <a:prstGeom prst="rect">
            <a:avLst/>
          </a:prstGeom>
          <a:noFill/>
          <a:ln w="9525">
            <a:solidFill>
              <a:srgbClr val="C49F00"/>
            </a:solidFill>
            <a:miter lim="800000"/>
            <a:headEnd/>
            <a:tailEnd/>
          </a:ln>
        </p:spPr>
      </p:pic>
      <p:cxnSp>
        <p:nvCxnSpPr>
          <p:cNvPr id="8" name="Straight Connector 7"/>
          <p:cNvCxnSpPr/>
          <p:nvPr/>
        </p:nvCxnSpPr>
        <p:spPr>
          <a:xfrm>
            <a:off x="1143000" y="6327775"/>
            <a:ext cx="6858000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143000" y="6742113"/>
            <a:ext cx="6858000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269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85750" y="6316663"/>
            <a:ext cx="857250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6" name="Straight Connector 15"/>
          <p:cNvCxnSpPr/>
          <p:nvPr/>
        </p:nvCxnSpPr>
        <p:spPr>
          <a:xfrm>
            <a:off x="214312" y="1143000"/>
            <a:ext cx="8929688" cy="1587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itle 3"/>
          <p:cNvSpPr txBox="1">
            <a:spLocks/>
          </p:cNvSpPr>
          <p:nvPr/>
        </p:nvSpPr>
        <p:spPr>
          <a:xfrm>
            <a:off x="71438" y="0"/>
            <a:ext cx="9001125" cy="5715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fontAlgn="auto">
              <a:spcAft>
                <a:spcPts val="0"/>
              </a:spcAft>
              <a:defRPr/>
            </a:pPr>
            <a:endParaRPr lang="en-ZA" sz="2400" b="1" dirty="0">
              <a:solidFill>
                <a:srgbClr val="C49F00"/>
              </a:solidFill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66675" y="304800"/>
            <a:ext cx="9001125" cy="5715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ZA" sz="2400" b="1" dirty="0" smtClean="0">
                <a:latin typeface="Arial" pitchFamily="34" charset="0"/>
                <a:ea typeface="+mj-ea"/>
                <a:cs typeface="Arial" pitchFamily="34" charset="0"/>
              </a:rPr>
              <a:t>Leading Practice Adoption</a:t>
            </a:r>
            <a:endParaRPr lang="en-ZA" sz="2400" b="1" dirty="0"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12" name="Text Placeholder 4"/>
          <p:cNvSpPr txBox="1">
            <a:spLocks/>
          </p:cNvSpPr>
          <p:nvPr/>
        </p:nvSpPr>
        <p:spPr>
          <a:xfrm>
            <a:off x="1285875" y="6351588"/>
            <a:ext cx="6572250" cy="357187"/>
          </a:xfrm>
          <a:prstGeom prst="rect">
            <a:avLst/>
          </a:prstGeom>
        </p:spPr>
        <p:txBody>
          <a:bodyPr/>
          <a:lstStyle/>
          <a:p>
            <a:pPr marL="342900" indent="-342900" algn="ctr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ZA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Leading the change to zero harm</a:t>
            </a:r>
          </a:p>
        </p:txBody>
      </p:sp>
      <p:graphicFrame>
        <p:nvGraphicFramePr>
          <p:cNvPr id="13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3407347610"/>
              </p:ext>
            </p:extLst>
          </p:nvPr>
        </p:nvGraphicFramePr>
        <p:xfrm>
          <a:off x="457200" y="1600200"/>
          <a:ext cx="8229600" cy="3962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990600">
                <a:tc>
                  <a:txBody>
                    <a:bodyPr/>
                    <a:lstStyle/>
                    <a:p>
                      <a:pPr algn="ctr"/>
                      <a:r>
                        <a:rPr lang="en-ZA" dirty="0" smtClean="0"/>
                        <a:t>Leading Practice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dirty="0" smtClean="0"/>
                        <a:t>Progress Tracker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dirty="0" smtClean="0"/>
                        <a:t>Approximate No. of People</a:t>
                      </a:r>
                      <a:r>
                        <a:rPr lang="en-ZA" baseline="0" dirty="0" smtClean="0"/>
                        <a:t> Affected</a:t>
                      </a:r>
                      <a:endParaRPr lang="en-ZA" dirty="0"/>
                    </a:p>
                  </a:txBody>
                  <a:tcPr/>
                </a:tc>
              </a:tr>
              <a:tr h="990600">
                <a:tc>
                  <a:txBody>
                    <a:bodyPr/>
                    <a:lstStyle/>
                    <a:p>
                      <a:pPr algn="ctr"/>
                      <a:r>
                        <a:rPr lang="en-ZA" baseline="0" dirty="0" smtClean="0"/>
                        <a:t>Entry Examination and Making Safe</a:t>
                      </a:r>
                      <a:endParaRPr lang="en-ZA" baseline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baseline="0" dirty="0" smtClean="0"/>
                        <a:t>98%</a:t>
                      </a:r>
                      <a:endParaRPr lang="en-ZA" baseline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baseline="0" dirty="0" smtClean="0"/>
                        <a:t>69000</a:t>
                      </a:r>
                      <a:endParaRPr lang="en-ZA" baseline="0" dirty="0"/>
                    </a:p>
                  </a:txBody>
                  <a:tcPr anchor="ctr"/>
                </a:tc>
              </a:tr>
              <a:tr h="990600">
                <a:tc>
                  <a:txBody>
                    <a:bodyPr/>
                    <a:lstStyle/>
                    <a:p>
                      <a:pPr algn="ctr"/>
                      <a:r>
                        <a:rPr lang="en-ZA" baseline="0" dirty="0" smtClean="0"/>
                        <a:t>Nets with Bolts (Stoping Areas)</a:t>
                      </a:r>
                      <a:endParaRPr lang="en-ZA" baseline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baseline="0" dirty="0" smtClean="0"/>
                        <a:t>97%</a:t>
                      </a:r>
                      <a:endParaRPr lang="en-ZA" baseline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baseline="0" dirty="0" smtClean="0"/>
                        <a:t>30000</a:t>
                      </a:r>
                      <a:endParaRPr lang="en-ZA" baseline="0" dirty="0"/>
                    </a:p>
                  </a:txBody>
                  <a:tcPr anchor="ctr"/>
                </a:tc>
              </a:tr>
              <a:tr h="990600">
                <a:tc>
                  <a:txBody>
                    <a:bodyPr/>
                    <a:lstStyle/>
                    <a:p>
                      <a:pPr algn="ctr"/>
                      <a:r>
                        <a:rPr lang="en-ZA" baseline="0" dirty="0" smtClean="0"/>
                        <a:t>Triggered Action Response Plan (FoG)</a:t>
                      </a:r>
                      <a:endParaRPr lang="en-ZA" baseline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baseline="0" dirty="0" smtClean="0"/>
                        <a:t>69%</a:t>
                      </a:r>
                      <a:endParaRPr lang="en-ZA" baseline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baseline="0" dirty="0" smtClean="0"/>
                        <a:t>27000</a:t>
                      </a:r>
                      <a:endParaRPr lang="en-ZA" baseline="0" dirty="0"/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eme3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5101</TotalTime>
  <Words>463</Words>
  <Application>Microsoft Office PowerPoint</Application>
  <PresentationFormat>On-screen Show (4:3)</PresentationFormat>
  <Paragraphs>99</Paragraphs>
  <Slides>7</Slides>
  <Notes>5</Notes>
  <HiddenSlides>3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9" baseType="lpstr">
      <vt:lpstr>Office Theme</vt:lpstr>
      <vt:lpstr>Theme3</vt:lpstr>
      <vt:lpstr>MOSH Falls of Ground Team  Leading Practice  Adoption Team  Activity Report</vt:lpstr>
      <vt:lpstr>Slide 2</vt:lpstr>
      <vt:lpstr>Slide 3</vt:lpstr>
      <vt:lpstr>Slide 4</vt:lpstr>
      <vt:lpstr>Slide 5</vt:lpstr>
      <vt:lpstr>Slide 6</vt:lpstr>
      <vt:lpstr>Slide 7</vt:lpstr>
    </vt:vector>
  </TitlesOfParts>
  <Company>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FALLS OF GROUND</dc:title>
  <dc:creator>Chris  Legodi</dc:creator>
  <cp:lastModifiedBy>Lmasilo</cp:lastModifiedBy>
  <cp:revision>86</cp:revision>
  <dcterms:created xsi:type="dcterms:W3CDTF">2012-10-17T09:06:01Z</dcterms:created>
  <dcterms:modified xsi:type="dcterms:W3CDTF">2015-01-20T08:19:08Z</dcterms:modified>
</cp:coreProperties>
</file>