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304" r:id="rId4"/>
    <p:sldId id="314" r:id="rId5"/>
    <p:sldId id="315" r:id="rId6"/>
    <p:sldId id="299" r:id="rId7"/>
    <p:sldId id="285" r:id="rId8"/>
    <p:sldId id="302" r:id="rId9"/>
    <p:sldId id="306" r:id="rId10"/>
    <p:sldId id="312" r:id="rId11"/>
    <p:sldId id="310" r:id="rId12"/>
    <p:sldId id="308" r:id="rId13"/>
    <p:sldId id="311" r:id="rId14"/>
    <p:sldId id="300" r:id="rId15"/>
    <p:sldId id="28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55E8F"/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FSA-BEA-FS01\Ventilation\DINEO\SILICA%20QUARTZ\%25%20Over%20Exposure\Over%20Exposures%20Per%20Occupations\Occupations-Exposures%20above%200.05-Jan-Dec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 dirty="0" smtClean="0">
                <a:solidFill>
                  <a:schemeClr val="bg1"/>
                </a:solidFill>
              </a:rPr>
              <a:t>MINE </a:t>
            </a:r>
            <a:r>
              <a:rPr lang="en-US" sz="1400" dirty="0" smtClean="0">
                <a:solidFill>
                  <a:srgbClr val="FFFF00"/>
                </a:solidFill>
              </a:rPr>
              <a:t>XXXXXX</a:t>
            </a:r>
            <a:endParaRPr lang="en-US" sz="1400" dirty="0">
              <a:solidFill>
                <a:srgbClr val="FFFF00"/>
              </a:solidFill>
            </a:endParaRPr>
          </a:p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 dirty="0" smtClean="0">
                <a:solidFill>
                  <a:schemeClr val="bg1"/>
                </a:solidFill>
              </a:rPr>
              <a:t>TOP</a:t>
            </a:r>
            <a:r>
              <a:rPr lang="en-US" sz="1400" baseline="0" dirty="0" smtClean="0">
                <a:solidFill>
                  <a:schemeClr val="bg1"/>
                </a:solidFill>
              </a:rPr>
              <a:t> </a:t>
            </a:r>
            <a:r>
              <a:rPr lang="en-US" sz="1400" baseline="0" dirty="0">
                <a:solidFill>
                  <a:schemeClr val="bg1"/>
                </a:solidFill>
              </a:rPr>
              <a:t>20 </a:t>
            </a:r>
            <a:r>
              <a:rPr lang="en-US" sz="1400" dirty="0" smtClean="0">
                <a:solidFill>
                  <a:schemeClr val="bg1"/>
                </a:solidFill>
              </a:rPr>
              <a:t>OCCUPATIONS</a:t>
            </a:r>
            <a:endParaRPr lang="en-US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261030689261476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805400020472389E-2"/>
          <c:y val="0.12206344129290103"/>
          <c:w val="0.91614084965833165"/>
          <c:h val="0.5480279176108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TOTAL!$K$2</c:f>
              <c:strCache>
                <c:ptCount val="1"/>
                <c:pt idx="0">
                  <c:v>N°</c:v>
                </c:pt>
              </c:strCache>
            </c:strRef>
          </c:tx>
          <c:spPr>
            <a:solidFill>
              <a:srgbClr val="598ABB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TOTAL!$J$3:$J$22</c:f>
              <c:strCache>
                <c:ptCount val="20"/>
                <c:pt idx="0">
                  <c:v>Winch Driver</c:v>
                </c:pt>
                <c:pt idx="1">
                  <c:v>Stope Rockdrill Operator</c:v>
                </c:pt>
                <c:pt idx="2">
                  <c:v>Mining Team</c:v>
                </c:pt>
                <c:pt idx="3">
                  <c:v>Senior G/T Leader</c:v>
                </c:pt>
                <c:pt idx="4">
                  <c:v>Stope Team</c:v>
                </c:pt>
                <c:pt idx="5">
                  <c:v>Loco Driver</c:v>
                </c:pt>
                <c:pt idx="6">
                  <c:v>Supervisor Operations</c:v>
                </c:pt>
                <c:pt idx="7">
                  <c:v>Gang/Team Leader</c:v>
                </c:pt>
                <c:pt idx="8">
                  <c:v>Engineering Utility Team</c:v>
                </c:pt>
                <c:pt idx="9">
                  <c:v>Night Shift Cleaner</c:v>
                </c:pt>
                <c:pt idx="10">
                  <c:v>Development Rockdrill Operator</c:v>
                </c:pt>
                <c:pt idx="11">
                  <c:v>Gang/Team Leader Transport</c:v>
                </c:pt>
                <c:pt idx="12">
                  <c:v>Boilermaker</c:v>
                </c:pt>
                <c:pt idx="13">
                  <c:v>Senior G/T Leader Mining</c:v>
                </c:pt>
                <c:pt idx="14">
                  <c:v>Conveyer Belt Attendant</c:v>
                </c:pt>
                <c:pt idx="15">
                  <c:v>Electrician</c:v>
                </c:pt>
                <c:pt idx="16">
                  <c:v>Fitter</c:v>
                </c:pt>
                <c:pt idx="17">
                  <c:v>Developer</c:v>
                </c:pt>
                <c:pt idx="18">
                  <c:v>Engineering G/T Leader</c:v>
                </c:pt>
                <c:pt idx="19">
                  <c:v>Stoper</c:v>
                </c:pt>
              </c:strCache>
            </c:strRef>
          </c:cat>
          <c:val>
            <c:numRef>
              <c:f>TOTAL!$K$3:$K$22</c:f>
              <c:numCache>
                <c:formatCode>General</c:formatCode>
                <c:ptCount val="20"/>
                <c:pt idx="0">
                  <c:v>61</c:v>
                </c:pt>
                <c:pt idx="1">
                  <c:v>47</c:v>
                </c:pt>
                <c:pt idx="2">
                  <c:v>39</c:v>
                </c:pt>
                <c:pt idx="3">
                  <c:v>29</c:v>
                </c:pt>
                <c:pt idx="4">
                  <c:v>29</c:v>
                </c:pt>
                <c:pt idx="5">
                  <c:v>22</c:v>
                </c:pt>
                <c:pt idx="6">
                  <c:v>19</c:v>
                </c:pt>
                <c:pt idx="7">
                  <c:v>18</c:v>
                </c:pt>
                <c:pt idx="8">
                  <c:v>15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10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86912"/>
        <c:axId val="89288704"/>
      </c:barChart>
      <c:catAx>
        <c:axId val="892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9288704"/>
        <c:crosses val="autoZero"/>
        <c:auto val="1"/>
        <c:lblAlgn val="ctr"/>
        <c:lblOffset val="100"/>
        <c:noMultiLvlLbl val="0"/>
      </c:catAx>
      <c:valAx>
        <c:axId val="8928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928691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tif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tif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1#1" csCatId="colorful" phldr="1"/>
      <dgm:spPr/>
    </dgm:pt>
    <dgm:pt modelId="{476E4177-EF8D-419E-AB8A-93E66CC82482}">
      <dgm:prSet phldrT="[Text]" custT="1"/>
      <dgm:spPr/>
      <dgm:t>
        <a:bodyPr vert="horz" lIns="73152" tIns="274320" rIns="73152"/>
        <a:lstStyle/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Multi-stage filtration  systems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Phakisa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Harmony</a:t>
          </a:r>
        </a:p>
        <a:p>
          <a:pPr algn="l"/>
          <a:r>
            <a:rPr lang="en-US" sz="1600" b="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To present to Learning Hub Head – SLP?</a:t>
          </a:r>
          <a:endParaRPr lang="en-US" sz="1600" b="1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vert="horz" lIns="73152" tIns="274320" rIns="73152"/>
        <a:lstStyle/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Winch cover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Beatrix Mine – </a:t>
          </a:r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Sibanye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Gold</a:t>
          </a:r>
        </a:p>
        <a:p>
          <a:pPr algn="l"/>
          <a:r>
            <a:rPr lang="en-ZA" sz="16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Prep. of  docs to determine if qualifies as SLP</a:t>
          </a:r>
          <a:endParaRPr lang="en-US" sz="1600" b="1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vert="horz" lIns="73152" tIns="274320" rIns="73152"/>
        <a:lstStyle/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Development </a:t>
          </a:r>
          <a:r>
            <a:rPr lang="en-US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waterblast</a:t>
          </a:r>
          <a:endParaRPr lang="en-ZA" sz="16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AGA</a:t>
          </a:r>
        </a:p>
        <a:p>
          <a:pPr algn="l"/>
          <a:r>
            <a:rPr lang="en-ZA" sz="16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Require more installations</a:t>
          </a:r>
          <a:endParaRPr lang="en-US" sz="1600" b="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vert="horz" lIns="73152" tIns="274320" rIns="73152"/>
        <a:lstStyle/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Fogger on CM’s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SASOL</a:t>
          </a:r>
        </a:p>
        <a:p>
          <a:pPr algn="l"/>
          <a:r>
            <a:rPr lang="en-ZA" sz="16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Was discussed at the Colliery workshop - 15-02-13 </a:t>
          </a:r>
          <a:endParaRPr lang="en-US" sz="1600" b="1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vert="horz" lIns="73152" tIns="274320" rIns="73152"/>
        <a:lstStyle/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Admin.</a:t>
          </a:r>
        </a:p>
        <a:p>
          <a:pPr algn="l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shift rotation</a:t>
          </a:r>
        </a:p>
        <a:p>
          <a:pPr algn="l"/>
          <a:endParaRPr lang="en-ZA" sz="16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algn="l"/>
          <a:r>
            <a:rPr lang="en-ZA" sz="1600" i="1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Rietvly</a:t>
          </a:r>
          <a:r>
            <a:rPr lang="en-ZA" sz="1600" i="1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XSTRATA </a:t>
          </a:r>
        </a:p>
        <a:p>
          <a:pPr algn="l"/>
          <a:r>
            <a:rPr lang="en-ZA" sz="1600" b="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MOSHIAT-D decided to put on back burner</a:t>
          </a:r>
          <a:endParaRPr lang="en-US" sz="1600" b="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rgbClr val="DDD1A3">
            <a:alpha val="89804"/>
          </a:srgb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 custScaleY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ScaleY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Y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 custScaleY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 custScaleY="10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5C7BE30B-46C1-4215-BA14-13F2A1D982E9}" type="presOf" srcId="{5DF8D196-4D3D-4940-9F32-682169997D7A}" destId="{87B5BDBA-3C7A-41F1-8C33-F13937A84B36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1F2D25EF-D322-4641-9F5D-5AEFFCB168C3}" type="presOf" srcId="{AA690160-D328-4B69-A035-90D3C82FA0A6}" destId="{9E4DC8AD-1AC7-4E53-B32C-25202AFDB195}" srcOrd="0" destOrd="0" presId="urn:microsoft.com/office/officeart/2005/8/layout/pList2#1"/>
    <dgm:cxn modelId="{1229862D-A28B-4800-A3B5-1257C23FEBC8}" type="presOf" srcId="{90C1E242-23BD-452C-B222-DCFA2D4DAE3B}" destId="{CA6E58D0-F06D-4082-9183-0F2955E6C631}" srcOrd="0" destOrd="0" presId="urn:microsoft.com/office/officeart/2005/8/layout/pList2#1"/>
    <dgm:cxn modelId="{DBF97AC3-CF99-4718-AC6B-032AA4BDBDFE}" type="presOf" srcId="{77AF15ED-F058-4A0B-B979-9880C6062DF0}" destId="{5284ED54-4761-44DA-8086-D5FD397A1C95}" srcOrd="0" destOrd="0" presId="urn:microsoft.com/office/officeart/2005/8/layout/pList2#1"/>
    <dgm:cxn modelId="{FF56549E-A962-4505-9AD8-F503D784EF20}" type="presOf" srcId="{C20F2834-7A4B-463C-ABDE-12FFE93933A3}" destId="{9B706799-997B-4F74-B652-58B58A51EA58}" srcOrd="0" destOrd="0" presId="urn:microsoft.com/office/officeart/2005/8/layout/pList2#1"/>
    <dgm:cxn modelId="{C9A4E587-40FD-48B5-B8E5-3E4438D05406}" type="presOf" srcId="{FD53903F-8A86-4D24-917A-36748269F973}" destId="{CAAEED2F-AC44-4514-84C2-160FDC42F579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2EEDF25E-404C-45F5-B376-9BD6165DC6AB}" type="presOf" srcId="{5DD0A7D4-5781-4819-AF33-C5CE25A2D297}" destId="{E4B0666F-2CF1-4C21-A251-46E6EBFF7C1D}" srcOrd="0" destOrd="0" presId="urn:microsoft.com/office/officeart/2005/8/layout/pList2#1"/>
    <dgm:cxn modelId="{1786F7CC-C3EC-45BD-9960-6D539CB97CC2}" type="presOf" srcId="{E3B236AA-E864-46E4-BC91-F2D73633FEA4}" destId="{A9D6457D-CBBF-4A28-8C38-C3F75EA43CF1}" srcOrd="0" destOrd="0" presId="urn:microsoft.com/office/officeart/2005/8/layout/pList2#1"/>
    <dgm:cxn modelId="{FE3F4B95-B9E4-42CC-988C-2FA76255A3D2}" type="presOf" srcId="{476E4177-EF8D-419E-AB8A-93E66CC82482}" destId="{2572025E-E8B8-4F94-94D0-DC22D7F762FB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2341A352-5273-45EF-B0C5-53E82497C075}" type="presOf" srcId="{A91F7A1B-DD1E-4B26-839C-2A5EF0A403AD}" destId="{3DB5F289-A8C3-40D5-8393-8636D9BFFD29}" srcOrd="0" destOrd="0" presId="urn:microsoft.com/office/officeart/2005/8/layout/pList2#1"/>
    <dgm:cxn modelId="{1C8CC5CE-8DC5-4754-9842-753A5720A8D7}" type="presParOf" srcId="{9E4DC8AD-1AC7-4E53-B32C-25202AFDB195}" destId="{ACBF4AF3-FAB8-444C-81AB-52C89640E279}" srcOrd="0" destOrd="0" presId="urn:microsoft.com/office/officeart/2005/8/layout/pList2#1"/>
    <dgm:cxn modelId="{D848E77E-060B-4E03-8DC1-96AC0C4BBAAD}" type="presParOf" srcId="{9E4DC8AD-1AC7-4E53-B32C-25202AFDB195}" destId="{78248EF9-FFBB-4EB0-94C4-16A1D0A1A170}" srcOrd="1" destOrd="0" presId="urn:microsoft.com/office/officeart/2005/8/layout/pList2#1"/>
    <dgm:cxn modelId="{E244E897-3301-4320-A170-AE1F52F0430A}" type="presParOf" srcId="{78248EF9-FFBB-4EB0-94C4-16A1D0A1A170}" destId="{CC8831C0-DF59-484B-83B2-A708366B3EB6}" srcOrd="0" destOrd="0" presId="urn:microsoft.com/office/officeart/2005/8/layout/pList2#1"/>
    <dgm:cxn modelId="{95A09F16-1EEE-4EFF-91E1-B70003189041}" type="presParOf" srcId="{CC8831C0-DF59-484B-83B2-A708366B3EB6}" destId="{2572025E-E8B8-4F94-94D0-DC22D7F762FB}" srcOrd="0" destOrd="0" presId="urn:microsoft.com/office/officeart/2005/8/layout/pList2#1"/>
    <dgm:cxn modelId="{065230BA-F25C-4BF6-A3EC-B92DCB4FD1EB}" type="presParOf" srcId="{CC8831C0-DF59-484B-83B2-A708366B3EB6}" destId="{2E2B4276-DB06-4C66-80FF-919CDE10A5FE}" srcOrd="1" destOrd="0" presId="urn:microsoft.com/office/officeart/2005/8/layout/pList2#1"/>
    <dgm:cxn modelId="{62CB9E2D-3109-482D-8F0B-5E5CB2A622B7}" type="presParOf" srcId="{CC8831C0-DF59-484B-83B2-A708366B3EB6}" destId="{C43EB61A-2E04-409F-8F87-79F190ED3CE0}" srcOrd="2" destOrd="0" presId="urn:microsoft.com/office/officeart/2005/8/layout/pList2#1"/>
    <dgm:cxn modelId="{02C6497D-8A13-4FD2-A6BE-53948D0FE5BD}" type="presParOf" srcId="{78248EF9-FFBB-4EB0-94C4-16A1D0A1A170}" destId="{3DB5F289-A8C3-40D5-8393-8636D9BFFD29}" srcOrd="1" destOrd="0" presId="urn:microsoft.com/office/officeart/2005/8/layout/pList2#1"/>
    <dgm:cxn modelId="{AC33203B-C245-4DBF-9F9D-9C2D5D80277E}" type="presParOf" srcId="{78248EF9-FFBB-4EB0-94C4-16A1D0A1A170}" destId="{0C509E44-86D3-42D8-94FF-9B9788BAB857}" srcOrd="2" destOrd="0" presId="urn:microsoft.com/office/officeart/2005/8/layout/pList2#1"/>
    <dgm:cxn modelId="{5726BBB1-9E9D-487E-85EC-1BF51AAA10B6}" type="presParOf" srcId="{0C509E44-86D3-42D8-94FF-9B9788BAB857}" destId="{E4B0666F-2CF1-4C21-A251-46E6EBFF7C1D}" srcOrd="0" destOrd="0" presId="urn:microsoft.com/office/officeart/2005/8/layout/pList2#1"/>
    <dgm:cxn modelId="{7357540C-C78C-4DC9-93B8-6B25DFB3A201}" type="presParOf" srcId="{0C509E44-86D3-42D8-94FF-9B9788BAB857}" destId="{BBFA0B92-8C45-4EAA-A200-A78384D846A7}" srcOrd="1" destOrd="0" presId="urn:microsoft.com/office/officeart/2005/8/layout/pList2#1"/>
    <dgm:cxn modelId="{73478368-9834-458D-AEE0-A20D081C374D}" type="presParOf" srcId="{0C509E44-86D3-42D8-94FF-9B9788BAB857}" destId="{BF646D7A-C7D0-4489-A68F-61F32B7DB0C6}" srcOrd="2" destOrd="0" presId="urn:microsoft.com/office/officeart/2005/8/layout/pList2#1"/>
    <dgm:cxn modelId="{3459EDF6-C97A-4D82-8518-E90C4924D539}" type="presParOf" srcId="{78248EF9-FFBB-4EB0-94C4-16A1D0A1A170}" destId="{CAAEED2F-AC44-4514-84C2-160FDC42F579}" srcOrd="3" destOrd="0" presId="urn:microsoft.com/office/officeart/2005/8/layout/pList2#1"/>
    <dgm:cxn modelId="{8016948A-C4A3-464D-9C02-1DE0911C7B9D}" type="presParOf" srcId="{78248EF9-FFBB-4EB0-94C4-16A1D0A1A170}" destId="{3617A269-0CD9-4948-9932-FA1AD12DE27E}" srcOrd="4" destOrd="0" presId="urn:microsoft.com/office/officeart/2005/8/layout/pList2#1"/>
    <dgm:cxn modelId="{15732B81-40FA-4EB7-B188-ABC0FDC8A6F6}" type="presParOf" srcId="{3617A269-0CD9-4948-9932-FA1AD12DE27E}" destId="{5284ED54-4761-44DA-8086-D5FD397A1C95}" srcOrd="0" destOrd="0" presId="urn:microsoft.com/office/officeart/2005/8/layout/pList2#1"/>
    <dgm:cxn modelId="{2A5F87D6-D4D3-4F7D-9AAD-C17B4D0663E6}" type="presParOf" srcId="{3617A269-0CD9-4948-9932-FA1AD12DE27E}" destId="{9666B65F-B8AB-44AD-8F33-AF566667E781}" srcOrd="1" destOrd="0" presId="urn:microsoft.com/office/officeart/2005/8/layout/pList2#1"/>
    <dgm:cxn modelId="{03DE4B30-452A-4049-964C-3DB63DAAF2EA}" type="presParOf" srcId="{3617A269-0CD9-4948-9932-FA1AD12DE27E}" destId="{41BC1ABA-1F87-4B1E-94EC-41724CD12655}" srcOrd="2" destOrd="0" presId="urn:microsoft.com/office/officeart/2005/8/layout/pList2#1"/>
    <dgm:cxn modelId="{0870EEB3-3086-4AC3-9700-3740B86D6597}" type="presParOf" srcId="{78248EF9-FFBB-4EB0-94C4-16A1D0A1A170}" destId="{A9D6457D-CBBF-4A28-8C38-C3F75EA43CF1}" srcOrd="5" destOrd="0" presId="urn:microsoft.com/office/officeart/2005/8/layout/pList2#1"/>
    <dgm:cxn modelId="{1E7E367F-D94C-4145-AFD9-B9E5850A0586}" type="presParOf" srcId="{78248EF9-FFBB-4EB0-94C4-16A1D0A1A170}" destId="{CDFA4098-C274-4C84-9513-F0698696D98A}" srcOrd="6" destOrd="0" presId="urn:microsoft.com/office/officeart/2005/8/layout/pList2#1"/>
    <dgm:cxn modelId="{5392D89A-FDF0-4D10-8D44-F94C352ECCA5}" type="presParOf" srcId="{CDFA4098-C274-4C84-9513-F0698696D98A}" destId="{87B5BDBA-3C7A-41F1-8C33-F13937A84B36}" srcOrd="0" destOrd="0" presId="urn:microsoft.com/office/officeart/2005/8/layout/pList2#1"/>
    <dgm:cxn modelId="{A9E9BFCA-82B0-4E82-BA8D-168D2433E59A}" type="presParOf" srcId="{CDFA4098-C274-4C84-9513-F0698696D98A}" destId="{928528D1-DD5F-4687-9BFE-878C43D23D5D}" srcOrd="1" destOrd="0" presId="urn:microsoft.com/office/officeart/2005/8/layout/pList2#1"/>
    <dgm:cxn modelId="{3971BB8C-B221-4D1A-8C5F-C28E39625CE4}" type="presParOf" srcId="{CDFA4098-C274-4C84-9513-F0698696D98A}" destId="{D88C7409-AB93-4FE3-A61D-F51EE8A4B008}" srcOrd="2" destOrd="0" presId="urn:microsoft.com/office/officeart/2005/8/layout/pList2#1"/>
    <dgm:cxn modelId="{5A0B33BD-4CF0-44D7-AEB9-55B128FF81C3}" type="presParOf" srcId="{78248EF9-FFBB-4EB0-94C4-16A1D0A1A170}" destId="{CA6E58D0-F06D-4082-9183-0F2955E6C631}" srcOrd="7" destOrd="0" presId="urn:microsoft.com/office/officeart/2005/8/layout/pList2#1"/>
    <dgm:cxn modelId="{56747615-224F-4945-AC55-3330E9A87F62}" type="presParOf" srcId="{78248EF9-FFBB-4EB0-94C4-16A1D0A1A170}" destId="{8AC8F713-1879-4B70-BB31-C5C195E24471}" srcOrd="8" destOrd="0" presId="urn:microsoft.com/office/officeart/2005/8/layout/pList2#1"/>
    <dgm:cxn modelId="{AFF8DA2C-4FBA-4038-8C69-2C1C3C072DE1}" type="presParOf" srcId="{8AC8F713-1879-4B70-BB31-C5C195E24471}" destId="{9B706799-997B-4F74-B652-58B58A51EA58}" srcOrd="0" destOrd="0" presId="urn:microsoft.com/office/officeart/2005/8/layout/pList2#1"/>
    <dgm:cxn modelId="{63E7C426-B856-42AE-AF0A-C88BCCF3C40F}" type="presParOf" srcId="{8AC8F713-1879-4B70-BB31-C5C195E24471}" destId="{AF8C36F4-A127-4733-8CAC-70994BB842F2}" srcOrd="1" destOrd="0" presId="urn:microsoft.com/office/officeart/2005/8/layout/pList2#1"/>
    <dgm:cxn modelId="{F87430FF-E2EE-4542-B8ED-29E156161129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32776" cy="2041426"/>
        </a:xfrm>
        <a:prstGeom prst="roundRect">
          <a:avLst>
            <a:gd name="adj" fmla="val 10000"/>
          </a:avLst>
        </a:prstGeom>
        <a:solidFill>
          <a:srgbClr val="DDD1A3">
            <a:alpha val="89804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9560" y="235812"/>
          <a:ext cx="1465491" cy="1497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9560" y="1932292"/>
          <a:ext cx="1465491" cy="26405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Multi-stage filtration  systems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Phakisa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Harmony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To present to Learning Hub Head – SLP?</a:t>
          </a:r>
          <a:endParaRPr lang="en-US" sz="1600" b="1" kern="120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sp:txBody>
      <dsp:txXfrm rot="10800000">
        <a:off x="304629" y="1932292"/>
        <a:ext cx="1375353" cy="2595521"/>
      </dsp:txXfrm>
    </dsp:sp>
    <dsp:sp modelId="{BF646D7A-C7D0-4489-A68F-61F32B7DB0C6}">
      <dsp:nvSpPr>
        <dsp:cNvPr id="0" name=""/>
        <dsp:cNvSpPr/>
      </dsp:nvSpPr>
      <dsp:spPr>
        <a:xfrm>
          <a:off x="1871601" y="235812"/>
          <a:ext cx="1465491" cy="1497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1601" y="1932292"/>
          <a:ext cx="1465491" cy="26405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Winch cover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Beatrix Mine – </a:t>
          </a: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Sibanye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Gold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Prep. of  docs to determine if qualifies as SLP</a:t>
          </a:r>
          <a:endParaRPr lang="en-US" sz="1600" b="1" kern="120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sp:txBody>
      <dsp:txXfrm rot="10800000">
        <a:off x="1916670" y="1932292"/>
        <a:ext cx="1375353" cy="2595521"/>
      </dsp:txXfrm>
    </dsp:sp>
    <dsp:sp modelId="{41BC1ABA-1F87-4B1E-94EC-41724CD12655}">
      <dsp:nvSpPr>
        <dsp:cNvPr id="0" name=""/>
        <dsp:cNvSpPr/>
      </dsp:nvSpPr>
      <dsp:spPr>
        <a:xfrm>
          <a:off x="3483642" y="235812"/>
          <a:ext cx="1465491" cy="1497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83642" y="1932292"/>
          <a:ext cx="1465491" cy="26405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Development </a:t>
          </a:r>
          <a:r>
            <a:rPr lang="en-US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waterblast</a:t>
          </a:r>
          <a:endParaRPr lang="en-ZA" sz="16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Kopanang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AGA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Require more installations</a:t>
          </a:r>
          <a:endParaRPr lang="en-US" sz="1600" b="0" kern="120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sp:txBody>
      <dsp:txXfrm rot="10800000">
        <a:off x="3528711" y="1932292"/>
        <a:ext cx="1375353" cy="2595521"/>
      </dsp:txXfrm>
    </dsp:sp>
    <dsp:sp modelId="{D88C7409-AB93-4FE3-A61D-F51EE8A4B008}">
      <dsp:nvSpPr>
        <dsp:cNvPr id="0" name=""/>
        <dsp:cNvSpPr/>
      </dsp:nvSpPr>
      <dsp:spPr>
        <a:xfrm>
          <a:off x="5095682" y="235812"/>
          <a:ext cx="1465491" cy="1497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095682" y="1932292"/>
          <a:ext cx="1465491" cy="26405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Fogger on CM’s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SASOL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Was discussed at the Colliery workshop - 15-02-13 </a:t>
          </a:r>
          <a:endParaRPr lang="en-US" sz="1600" b="1" kern="120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sp:txBody>
      <dsp:txXfrm rot="10800000">
        <a:off x="5140751" y="1932292"/>
        <a:ext cx="1375353" cy="2595521"/>
      </dsp:txXfrm>
    </dsp:sp>
    <dsp:sp modelId="{B68F94D2-D73D-420A-802B-DFDC9BE4ED4C}">
      <dsp:nvSpPr>
        <dsp:cNvPr id="0" name=""/>
        <dsp:cNvSpPr/>
      </dsp:nvSpPr>
      <dsp:spPr>
        <a:xfrm>
          <a:off x="6707723" y="235812"/>
          <a:ext cx="1465491" cy="14970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07723" y="1932292"/>
          <a:ext cx="1465491" cy="264059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Admin.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shift rotation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 smtClean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i="1" kern="1200" dirty="0" err="1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Rietvly</a:t>
          </a:r>
          <a:r>
            <a:rPr lang="en-ZA" sz="1600" i="1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 Mine – XSTRATA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 smtClean="0">
              <a:solidFill>
                <a:schemeClr val="bg1">
                  <a:lumMod val="95000"/>
                </a:schemeClr>
              </a:solidFill>
              <a:latin typeface="Corbel" pitchFamily="34" charset="0"/>
            </a:rPr>
            <a:t>MOSHIAT-D decided to put on back burner</a:t>
          </a:r>
          <a:endParaRPr lang="en-US" sz="1600" b="0" kern="1200" dirty="0">
            <a:solidFill>
              <a:schemeClr val="bg1">
                <a:lumMod val="95000"/>
              </a:schemeClr>
            </a:solidFill>
            <a:latin typeface="Corbel" pitchFamily="34" charset="0"/>
          </a:endParaRPr>
        </a:p>
      </dsp:txBody>
      <dsp:txXfrm rot="10800000">
        <a:off x="6752792" y="1932292"/>
        <a:ext cx="1375353" cy="259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B874-5A48-4DA9-BF10-D1AB8C4E4D07}" type="datetimeFigureOut">
              <a:rPr lang="en-US" smtClean="0"/>
              <a:pPr/>
              <a:t>2/21/2013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FD89-5A25-4EB5-A758-4046ED2C35A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</a:t>
            </a:fld>
            <a:endParaRPr lang="en-Z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4D8A-81A5-4408-8746-B4A389C30888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B0-0844-4D9D-A32E-100A279B8276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A64B-8640-41CC-8CD5-437EEC0428F8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0C2B-8D2A-4BA5-871C-98D6FEF0441F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BF15-A15B-406F-8895-CD907DC11A9D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ED8-2625-42F7-AE8F-377284D0F4BE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528-C317-4E69-9E71-1D01B1AB3B34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55DE-0B4B-429B-8FBE-4C5D36C71093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994A-3FCF-4854-A7BB-3D5E8B23C4FE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BFF8-110E-468A-811E-3AA66934A94B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426-C459-4300-98E6-44F5E2790380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ED1E-FC90-4FDB-A3D0-3B72953AB7B3}" type="datetime1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ection%203.6.doc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980728"/>
            <a:ext cx="5328592" cy="2736304"/>
          </a:xfrm>
        </p:spPr>
        <p:txBody>
          <a:bodyPr>
            <a:noAutofit/>
          </a:bodyPr>
          <a:lstStyle/>
          <a:p>
            <a:r>
              <a:rPr lang="en-ZA" sz="6000" b="1" dirty="0" smtClean="0">
                <a:solidFill>
                  <a:schemeClr val="bg1"/>
                </a:solidFill>
              </a:rPr>
              <a:t/>
            </a:r>
            <a:br>
              <a:rPr lang="en-ZA" sz="6000" b="1" dirty="0" smtClean="0">
                <a:solidFill>
                  <a:schemeClr val="bg1"/>
                </a:solidFill>
              </a:rPr>
            </a:br>
            <a:r>
              <a:rPr lang="en-ZA" sz="6000" b="1" dirty="0" smtClean="0">
                <a:solidFill>
                  <a:schemeClr val="bg1"/>
                </a:solidFill>
              </a:rPr>
              <a:t/>
            </a:r>
            <a:br>
              <a:rPr lang="en-ZA" sz="6000" b="1" dirty="0" smtClean="0">
                <a:solidFill>
                  <a:schemeClr val="bg1"/>
                </a:solidFill>
              </a:rPr>
            </a:br>
            <a:r>
              <a:rPr lang="en-ZA" sz="3600" b="1" dirty="0" smtClean="0">
                <a:solidFill>
                  <a:schemeClr val="bg1"/>
                </a:solidFill>
              </a:rPr>
              <a:t>DUST TEAM</a:t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3600" b="1" dirty="0" smtClean="0">
                <a:solidFill>
                  <a:schemeClr val="bg1"/>
                </a:solidFill>
              </a:rPr>
              <a:t>Up-date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262" y="5013176"/>
            <a:ext cx="5129226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err="1" smtClean="0">
                <a:solidFill>
                  <a:schemeClr val="bg1"/>
                </a:solidFill>
              </a:rPr>
              <a:t>Gerrie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  <a:r>
              <a:rPr lang="en-ZA" sz="1600" dirty="0" err="1" smtClean="0">
                <a:solidFill>
                  <a:schemeClr val="bg1"/>
                </a:solidFill>
              </a:rPr>
              <a:t>Pienaar</a:t>
            </a:r>
            <a:r>
              <a:rPr lang="en-ZA" sz="1600" dirty="0" smtClean="0">
                <a:solidFill>
                  <a:schemeClr val="bg1"/>
                </a:solidFill>
              </a:rPr>
              <a:t> and Dr </a:t>
            </a:r>
            <a:r>
              <a:rPr lang="en-ZA" sz="1600" dirty="0">
                <a:solidFill>
                  <a:schemeClr val="bg1"/>
                </a:solidFill>
              </a:rPr>
              <a:t>Audrey </a:t>
            </a:r>
            <a:r>
              <a:rPr lang="en-ZA" sz="1600" dirty="0" err="1">
                <a:solidFill>
                  <a:schemeClr val="bg1"/>
                </a:solidFill>
              </a:rPr>
              <a:t>Banyini</a:t>
            </a:r>
            <a:r>
              <a:rPr lang="en-ZA" sz="1400" dirty="0">
                <a:solidFill>
                  <a:schemeClr val="bg1"/>
                </a:solidFill>
              </a:rPr>
              <a:t> </a:t>
            </a:r>
            <a:endParaRPr lang="en-ZA" sz="1400" dirty="0" smtClean="0">
              <a:solidFill>
                <a:schemeClr val="bg1"/>
              </a:solidFill>
            </a:endParaRP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22 February 2013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75272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890367" y="6289671"/>
            <a:ext cx="32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u="sng" dirty="0" smtClean="0">
                <a:latin typeface="Arial" pitchFamily="34" charset="0"/>
                <a:cs typeface="Arial" pitchFamily="34" charset="0"/>
              </a:rPr>
              <a:t>CHAMBER OF MINES OF SOUTH AFRICA</a:t>
            </a:r>
          </a:p>
          <a:p>
            <a:pPr algn="ctr"/>
            <a:r>
              <a:rPr lang="en-ZA" sz="1200" i="1" dirty="0" smtClean="0">
                <a:solidFill>
                  <a:srgbClr val="FF0000"/>
                </a:solidFill>
              </a:rPr>
              <a:t>Putting South Africa First</a:t>
            </a:r>
            <a:endParaRPr lang="en-ZA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25624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961" y="611396"/>
            <a:ext cx="2849407" cy="133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64088" y="190754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>
                <a:solidFill>
                  <a:schemeClr val="bg1"/>
                </a:solidFill>
              </a:rPr>
              <a:t>L E A R N I N G   H U B</a:t>
            </a:r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33" y="1172412"/>
            <a:ext cx="5066142" cy="48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59968" y="1632992"/>
            <a:ext cx="4096072" cy="388004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>
            <a:stCxn id="17" idx="0"/>
          </p:cNvCxnSpPr>
          <p:nvPr/>
        </p:nvCxnSpPr>
        <p:spPr>
          <a:xfrm>
            <a:off x="4608004" y="1632992"/>
            <a:ext cx="0" cy="388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7" idx="6"/>
          </p:cNvCxnSpPr>
          <p:nvPr/>
        </p:nvCxnSpPr>
        <p:spPr>
          <a:xfrm>
            <a:off x="2559968" y="3573016"/>
            <a:ext cx="4096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1"/>
          </p:cNvCxnSpPr>
          <p:nvPr/>
        </p:nvCxnSpPr>
        <p:spPr>
          <a:xfrm>
            <a:off x="3159824" y="2201212"/>
            <a:ext cx="2852336" cy="273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7"/>
          </p:cNvCxnSpPr>
          <p:nvPr/>
        </p:nvCxnSpPr>
        <p:spPr>
          <a:xfrm flipH="1">
            <a:off x="3159824" y="2201212"/>
            <a:ext cx="2896360" cy="273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30" y="1889035"/>
            <a:ext cx="3549947" cy="33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83" y="2211147"/>
            <a:ext cx="2867633" cy="2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38" y="2597441"/>
            <a:ext cx="2020532" cy="19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1" y="2904776"/>
            <a:ext cx="1372865" cy="13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21571" y="2141235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5142684" y="4375163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4874357" y="3170125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3453722" y="2904776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4032143" y="4801344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/>
          <p:cNvSpPr/>
          <p:nvPr/>
        </p:nvSpPr>
        <p:spPr>
          <a:xfrm>
            <a:off x="5926643" y="3743014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/>
          <p:cNvSpPr/>
          <p:nvPr/>
        </p:nvSpPr>
        <p:spPr>
          <a:xfrm>
            <a:off x="5656088" y="2420888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/>
          <p:cNvSpPr/>
          <p:nvPr/>
        </p:nvSpPr>
        <p:spPr>
          <a:xfrm>
            <a:off x="3614115" y="3861048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 rot="3519251">
            <a:off x="3856624" y="1929937"/>
            <a:ext cx="3274481" cy="24039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Dust Radar Screen</a:t>
            </a:r>
            <a:endParaRPr lang="en-US" sz="24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447" y="2301992"/>
            <a:ext cx="1099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CM </a:t>
            </a:r>
            <a:r>
              <a:rPr lang="en-ZA" sz="1200" dirty="0" err="1" smtClean="0">
                <a:solidFill>
                  <a:schemeClr val="bg1"/>
                </a:solidFill>
              </a:rPr>
              <a:t>Foggers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9792" y="4075938"/>
            <a:ext cx="197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Intensive care protocol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2602045"/>
            <a:ext cx="130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Maintenance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5160" y="5003148"/>
            <a:ext cx="1460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MOR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968" y="3368025"/>
            <a:ext cx="132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Transfer points – spray </a:t>
            </a:r>
            <a:r>
              <a:rPr lang="en-ZA" sz="1200" dirty="0" err="1" smtClean="0">
                <a:solidFill>
                  <a:schemeClr val="bg1"/>
                </a:solidFill>
              </a:rPr>
              <a:t>config</a:t>
            </a:r>
            <a:r>
              <a:rPr lang="en-ZA" sz="1200" dirty="0" smtClean="0">
                <a:solidFill>
                  <a:schemeClr val="bg1"/>
                </a:solidFill>
              </a:rPr>
              <a:t>.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45843" y="3903439"/>
            <a:ext cx="131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Collection bags for </a:t>
            </a:r>
            <a:r>
              <a:rPr lang="en-ZA" sz="1200" dirty="0" err="1" smtClean="0">
                <a:solidFill>
                  <a:schemeClr val="bg1"/>
                </a:solidFill>
              </a:rPr>
              <a:t>roofbolters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3446" y="4534295"/>
            <a:ext cx="13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Closing the loop incident reporting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88324" y="3087621"/>
            <a:ext cx="1630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Fixed R/T monitoring</a:t>
            </a:r>
            <a:endParaRPr lang="en-ZA" sz="12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Identified Potential Practices - Collieries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MOSHIAT-D Collieries : 15-02-13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-Shape 51"/>
          <p:cNvSpPr/>
          <p:nvPr/>
        </p:nvSpPr>
        <p:spPr>
          <a:xfrm rot="5400000">
            <a:off x="7176609" y="586121"/>
            <a:ext cx="1487525" cy="1944217"/>
          </a:xfrm>
          <a:prstGeom prst="corner">
            <a:avLst>
              <a:gd name="adj1" fmla="val 10215"/>
              <a:gd name="adj2" fmla="val 7843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7149712" y="950872"/>
            <a:ext cx="1598753" cy="965960"/>
          </a:xfrm>
          <a:custGeom>
            <a:avLst/>
            <a:gdLst>
              <a:gd name="connsiteX0" fmla="*/ 0 w 3152692"/>
              <a:gd name="connsiteY0" fmla="*/ 0 h 2763520"/>
              <a:gd name="connsiteX1" fmla="*/ 3152692 w 3152692"/>
              <a:gd name="connsiteY1" fmla="*/ 0 h 2763520"/>
              <a:gd name="connsiteX2" fmla="*/ 3152692 w 3152692"/>
              <a:gd name="connsiteY2" fmla="*/ 2763520 h 2763520"/>
              <a:gd name="connsiteX3" fmla="*/ 0 w 3152692"/>
              <a:gd name="connsiteY3" fmla="*/ 2763520 h 2763520"/>
              <a:gd name="connsiteX4" fmla="*/ 0 w 3152692"/>
              <a:gd name="connsiteY4" fmla="*/ 0 h 27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692" h="2763520">
                <a:moveTo>
                  <a:pt x="0" y="0"/>
                </a:moveTo>
                <a:lnTo>
                  <a:pt x="3152692" y="0"/>
                </a:lnTo>
                <a:lnTo>
                  <a:pt x="3152692" y="2763520"/>
                </a:lnTo>
                <a:lnTo>
                  <a:pt x="0" y="27635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bg1"/>
                </a:solidFill>
              </a:rPr>
              <a:t>Each </a:t>
            </a:r>
            <a:r>
              <a:rPr lang="en-ZA" sz="1400" dirty="0" smtClean="0">
                <a:solidFill>
                  <a:schemeClr val="bg1"/>
                </a:solidFill>
              </a:rPr>
              <a:t>was</a:t>
            </a:r>
            <a:r>
              <a:rPr lang="en-ZA" sz="1400" kern="1200" dirty="0" smtClean="0">
                <a:solidFill>
                  <a:schemeClr val="bg1"/>
                </a:solidFill>
              </a:rPr>
              <a:t> investigated, then sorted according to risk and potential for adoption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dirty="0" smtClean="0">
                <a:solidFill>
                  <a:schemeClr val="bg1"/>
                </a:solidFill>
              </a:rPr>
              <a:t>Ref: doc 5</a:t>
            </a:r>
            <a:endParaRPr lang="en-ZA" sz="1400" kern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8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Identified Potential Practices -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MOSHIAT-D Collieries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15-02-13</a:t>
            </a:r>
            <a:endParaRPr lang="en-ZA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LPAG – ref. Doc 5; sections: 3.6, 3.7 and 3.8</a:t>
            </a:r>
            <a:endParaRPr kumimoji="0" lang="en-ZA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58203"/>
              </p:ext>
            </p:extLst>
          </p:nvPr>
        </p:nvGraphicFramePr>
        <p:xfrm>
          <a:off x="173338" y="4869159"/>
          <a:ext cx="8774630" cy="1152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377"/>
                <a:gridCol w="8335253"/>
              </a:tblGrid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1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State of </a:t>
                      </a:r>
                      <a:r>
                        <a:rPr lang="en-ZA" sz="1200" u="none" strike="noStrike" dirty="0" smtClean="0">
                          <a:effectLst/>
                        </a:rPr>
                        <a:t>application: </a:t>
                      </a:r>
                      <a:r>
                        <a:rPr lang="en-ZA" sz="1200" u="none" strike="noStrike" dirty="0">
                          <a:effectLst/>
                        </a:rPr>
                        <a:t>Field trial  - Demonstrated  - another country  - one mine  - multiple mines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2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Accessibility: Readily  - IP constraints  - Commercial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3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Potential impact: Very high  - High  - Moderate  - Low  - Very low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4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Risk addressed:  See WS#4, plus define as necessary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5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Adoption potential: Promising  - </a:t>
                      </a:r>
                      <a:r>
                        <a:rPr lang="en-ZA" sz="1200" u="none" strike="noStrike" dirty="0" smtClean="0">
                          <a:effectLst/>
                        </a:rPr>
                        <a:t> Poor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307792" y="4935919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7792" y="5167201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792" y="5397352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7792" y="5629098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792" y="5863215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464" y="4581128"/>
            <a:ext cx="44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Key</a:t>
            </a:r>
            <a:endParaRPr lang="en-ZA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20471"/>
              </p:ext>
            </p:extLst>
          </p:nvPr>
        </p:nvGraphicFramePr>
        <p:xfrm>
          <a:off x="131913" y="980728"/>
          <a:ext cx="8779848" cy="351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01"/>
                <a:gridCol w="1929354"/>
                <a:gridCol w="1224136"/>
                <a:gridCol w="950966"/>
                <a:gridCol w="960448"/>
                <a:gridCol w="1097481"/>
                <a:gridCol w="1097481"/>
                <a:gridCol w="1097481"/>
              </a:tblGrid>
              <a:tr h="380014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No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Potential Practice 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Source organisation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State of application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Accessibility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Potential    OHS impact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Risk addressed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Adoption potential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1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CM </a:t>
                      </a:r>
                      <a:r>
                        <a:rPr lang="en-ZA" sz="1000" dirty="0" err="1" smtClean="0"/>
                        <a:t>Foggers</a:t>
                      </a:r>
                      <a:r>
                        <a:rPr lang="en-ZA" sz="1000" dirty="0" smtClean="0"/>
                        <a:t> (</a:t>
                      </a:r>
                      <a:r>
                        <a:rPr lang="en-ZA" sz="1000" dirty="0" err="1" smtClean="0"/>
                        <a:t>Ug</a:t>
                      </a:r>
                      <a:r>
                        <a:rPr lang="en-ZA" sz="1000" dirty="0" smtClean="0"/>
                        <a:t>)</a:t>
                      </a:r>
                      <a:endParaRPr lang="en-ZA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Sasol-Inus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Trial/demonstrated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IP constraint</a:t>
                      </a:r>
                      <a:r>
                        <a:rPr lang="en-ZA" sz="1000" baseline="0" dirty="0" smtClean="0"/>
                        <a:t> issues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Very High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2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Maintenance</a:t>
                      </a:r>
                      <a:r>
                        <a:rPr lang="en-ZA" sz="1000" baseline="0" dirty="0" smtClean="0"/>
                        <a:t> (</a:t>
                      </a:r>
                      <a:r>
                        <a:rPr lang="en-ZA" sz="1000" baseline="0" dirty="0" err="1" smtClean="0"/>
                        <a:t>Ug</a:t>
                      </a:r>
                      <a:r>
                        <a:rPr lang="en-ZA" sz="1000" baseline="0" dirty="0" smtClean="0"/>
                        <a:t>/Surf)</a:t>
                      </a:r>
                      <a:endParaRPr lang="en-ZA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Xstrata/ BHP-Errol/</a:t>
                      </a:r>
                      <a:r>
                        <a:rPr lang="en-ZA" sz="1000" b="0" i="0" u="none" strike="noStrike" dirty="0" err="1" smtClean="0">
                          <a:effectLst/>
                          <a:latin typeface="+mn-lt"/>
                        </a:rPr>
                        <a:t>Tokkie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Very High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3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Fixed</a:t>
                      </a:r>
                      <a:r>
                        <a:rPr lang="en-ZA" sz="1000" baseline="0" dirty="0" smtClean="0"/>
                        <a:t> R/T monitoring (Surf)</a:t>
                      </a:r>
                      <a:endParaRPr lang="en-ZA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New</a:t>
                      </a:r>
                      <a:r>
                        <a:rPr lang="en-ZA" sz="1000" b="0" i="0" u="none" strike="noStrike" baseline="0" dirty="0" smtClean="0">
                          <a:effectLst/>
                          <a:latin typeface="+mn-lt"/>
                        </a:rPr>
                        <a:t> Vaal –Andrew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  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Very High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4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Transfer Points</a:t>
                      </a:r>
                      <a:r>
                        <a:rPr lang="en-ZA" sz="1000" baseline="0" dirty="0" smtClean="0"/>
                        <a:t> spray configuration (</a:t>
                      </a:r>
                      <a:r>
                        <a:rPr lang="en-ZA" sz="1000" baseline="0" dirty="0" err="1" smtClean="0"/>
                        <a:t>Ug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</a:rPr>
                        <a:t>/Surf)</a:t>
                      </a:r>
                      <a:endParaRPr lang="en-ZA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Sasol-Inus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Very High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5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Closing</a:t>
                      </a:r>
                      <a:r>
                        <a:rPr lang="en-ZA" sz="1000" baseline="0" dirty="0" smtClean="0"/>
                        <a:t> the loop incident reporting (</a:t>
                      </a:r>
                      <a:r>
                        <a:rPr lang="en-ZA" sz="1000" baseline="0" dirty="0" err="1" smtClean="0"/>
                        <a:t>Ug</a:t>
                      </a:r>
                      <a:r>
                        <a:rPr lang="en-ZA" sz="1000" baseline="0" dirty="0" smtClean="0"/>
                        <a:t>/Surf)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BHP (</a:t>
                      </a:r>
                      <a:r>
                        <a:rPr lang="en-ZA" sz="1000" b="0" i="0" u="none" strike="noStrike" dirty="0" err="1" smtClean="0">
                          <a:effectLst/>
                          <a:latin typeface="+mn-lt"/>
                        </a:rPr>
                        <a:t>Klipspruit</a:t>
                      </a:r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)-</a:t>
                      </a:r>
                      <a:r>
                        <a:rPr lang="en-ZA" sz="1000" b="0" i="0" u="none" strike="noStrike" dirty="0" err="1" smtClean="0">
                          <a:effectLst/>
                          <a:latin typeface="+mn-lt"/>
                        </a:rPr>
                        <a:t>Tokkie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Moderate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Poor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6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Collection bags for roof bolters (</a:t>
                      </a:r>
                      <a:r>
                        <a:rPr lang="en-ZA" sz="1000" dirty="0" err="1" smtClean="0"/>
                        <a:t>Ug</a:t>
                      </a:r>
                      <a:r>
                        <a:rPr lang="en-ZA" sz="1000" dirty="0" smtClean="0"/>
                        <a:t>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err="1" smtClean="0">
                          <a:effectLst/>
                          <a:latin typeface="+mn-lt"/>
                        </a:rPr>
                        <a:t>Anglocoal</a:t>
                      </a:r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(Greenside)</a:t>
                      </a:r>
                      <a:r>
                        <a:rPr lang="en-ZA" sz="1000" b="0" i="0" u="none" strike="noStrike" baseline="0" dirty="0" smtClean="0">
                          <a:effectLst/>
                          <a:latin typeface="+mn-lt"/>
                        </a:rPr>
                        <a:t> –Anthony)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 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Moderate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7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Intensive care</a:t>
                      </a:r>
                      <a:r>
                        <a:rPr lang="en-ZA" sz="1000" baseline="0" dirty="0" smtClean="0"/>
                        <a:t> protocol (</a:t>
                      </a:r>
                      <a:r>
                        <a:rPr lang="en-ZA" sz="1000" baseline="0" dirty="0" err="1" smtClean="0"/>
                        <a:t>Ug</a:t>
                      </a:r>
                      <a:r>
                        <a:rPr lang="en-ZA" sz="1000" baseline="0" dirty="0" smtClean="0"/>
                        <a:t>/Surf)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Sasol (</a:t>
                      </a:r>
                      <a:r>
                        <a:rPr lang="en-ZA" sz="1000" b="0" i="0" u="none" strike="noStrike" dirty="0" err="1" smtClean="0">
                          <a:effectLst/>
                          <a:latin typeface="+mn-lt"/>
                        </a:rPr>
                        <a:t>Bossiespruit</a:t>
                      </a:r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)-Inus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 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Moderate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Promising</a:t>
                      </a:r>
                      <a:endParaRPr lang="en-ZA" sz="10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8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MOR (non-conformance</a:t>
                      </a:r>
                      <a:r>
                        <a:rPr lang="en-ZA" sz="1000" baseline="0" dirty="0" smtClean="0"/>
                        <a:t> logging) (</a:t>
                      </a:r>
                      <a:r>
                        <a:rPr lang="en-ZA" sz="1000" baseline="0" dirty="0" err="1" smtClean="0"/>
                        <a:t>Ug</a:t>
                      </a:r>
                      <a:r>
                        <a:rPr lang="en-ZA" sz="1000" baseline="0" dirty="0" smtClean="0"/>
                        <a:t>/Surf)</a:t>
                      </a:r>
                      <a:endParaRPr lang="en-ZA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000" b="0" i="0" u="none" strike="noStrike" dirty="0" smtClean="0">
                          <a:effectLst/>
                          <a:latin typeface="+mn-lt"/>
                        </a:rPr>
                        <a:t>Sasol-Inus</a:t>
                      </a:r>
                      <a:endParaRPr lang="en-ZA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Demo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Ready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Moderate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Yes</a:t>
                      </a:r>
                      <a:endParaRPr lang="en-ZA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000" dirty="0" smtClean="0"/>
                        <a:t>Poor</a:t>
                      </a:r>
                      <a:endParaRPr lang="en-ZA" sz="1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493818" y="1197114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6096" y="1216114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61720" y="1202862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36092" y="1197114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42290" y="1191078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1570" y="1432138"/>
            <a:ext cx="150190" cy="1246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1570" y="1792178"/>
            <a:ext cx="150190" cy="1246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7744" y="2204864"/>
            <a:ext cx="150190" cy="1246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67744" y="2584266"/>
            <a:ext cx="150190" cy="1246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Challenges</a:t>
            </a:r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 Same Side Corner Rectangle 54"/>
          <p:cNvSpPr/>
          <p:nvPr/>
        </p:nvSpPr>
        <p:spPr>
          <a:xfrm rot="10800000">
            <a:off x="5653827" y="662842"/>
            <a:ext cx="2044787" cy="4993159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sp>
        <p:nvSpPr>
          <p:cNvPr id="56" name="Round Same Side Corner Rectangle 55"/>
          <p:cNvSpPr/>
          <p:nvPr/>
        </p:nvSpPr>
        <p:spPr>
          <a:xfrm rot="10800000">
            <a:off x="919716" y="627752"/>
            <a:ext cx="2069818" cy="5017758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894462" y="604952"/>
            <a:ext cx="19694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 </a:t>
            </a:r>
            <a:endParaRPr lang="en-Z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5834" y="1176456"/>
            <a:ext cx="8212332" cy="16607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/>
          </a:p>
        </p:txBody>
      </p:sp>
      <p:pic>
        <p:nvPicPr>
          <p:cNvPr id="59" name="Picture 58" descr="http://1.1.1.5/bmi/www.bancatamoios.com.br/resources/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r="150" b="6445"/>
          <a:stretch/>
        </p:blipFill>
        <p:spPr bwMode="auto">
          <a:xfrm>
            <a:off x="1194059" y="1325032"/>
            <a:ext cx="1579451" cy="138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48"/>
          <p:cNvSpPr txBox="1"/>
          <p:nvPr/>
        </p:nvSpPr>
        <p:spPr>
          <a:xfrm>
            <a:off x="1224296" y="2919948"/>
            <a:ext cx="1460656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did it </a:t>
            </a:r>
            <a:r>
              <a:rPr lang="en-Z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My Way</a:t>
            </a:r>
          </a:p>
          <a:p>
            <a:pPr algn="ctr">
              <a:lnSpc>
                <a:spcPct val="150000"/>
              </a:lnSpc>
            </a:pP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One man show</a:t>
            </a:r>
          </a:p>
          <a:p>
            <a:pPr algn="ctr">
              <a:lnSpc>
                <a:spcPct val="150000"/>
              </a:lnSpc>
            </a:pP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‘</a:t>
            </a:r>
            <a:r>
              <a:rPr lang="en-Z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Maak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‘n Plan”</a:t>
            </a:r>
          </a:p>
          <a:p>
            <a:pPr algn="ctr">
              <a:lnSpc>
                <a:spcPct val="150000"/>
              </a:lnSpc>
            </a:pPr>
            <a:endParaRPr lang="en-ZA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 A I L U R E</a:t>
            </a:r>
            <a:endParaRPr lang="en-Z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1" name="Picture 60" descr="C:\Users\user\AppData\Local\Microsoft\Windows\Temporary Internet Files\Low\Content.IE5\5QGA9EVV\MC90043381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69" y="4929921"/>
            <a:ext cx="1130310" cy="11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69" y="1309576"/>
            <a:ext cx="2583909" cy="159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51"/>
          <p:cNvSpPr txBox="1"/>
          <p:nvPr/>
        </p:nvSpPr>
        <p:spPr>
          <a:xfrm>
            <a:off x="5648219" y="2909207"/>
            <a:ext cx="209384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Address people issues</a:t>
            </a:r>
            <a:endParaRPr lang="en-Z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Multi-disciplinary</a:t>
            </a:r>
          </a:p>
          <a:p>
            <a:pPr algn="ctr">
              <a:lnSpc>
                <a:spcPct val="150000"/>
              </a:lnSpc>
            </a:pP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Maintain sustainability</a:t>
            </a:r>
          </a:p>
          <a:p>
            <a:pPr algn="ctr">
              <a:lnSpc>
                <a:spcPct val="150000"/>
              </a:lnSpc>
            </a:pPr>
            <a:endParaRPr lang="en-ZA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 U C </a:t>
            </a:r>
            <a:r>
              <a:rPr lang="en-Z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 S </a:t>
            </a:r>
            <a:r>
              <a:rPr lang="en-Z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48" y="5020973"/>
            <a:ext cx="1315785" cy="109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3781622" y="1697266"/>
            <a:ext cx="92685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V/S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2989535" y="4283780"/>
            <a:ext cx="2658684" cy="929684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ZA" sz="2800" dirty="0" smtClean="0">
                <a:solidFill>
                  <a:schemeClr val="tx1"/>
                </a:solidFill>
              </a:rPr>
              <a:t> decide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2989534" y="662843"/>
            <a:ext cx="2658684" cy="51817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where it goes wrong</a:t>
            </a:r>
            <a:endParaRPr lang="en-ZA" sz="1400" dirty="0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5648177" y="595444"/>
            <a:ext cx="2093843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Adoption</a:t>
            </a: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16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  <p:bldP spid="60" grpId="0"/>
      <p:bldP spid="63" grpId="0"/>
      <p:bldP spid="66" grpId="0" animBg="1"/>
      <p:bldP spid="67" grpId="0" animBg="1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Challenges – </a:t>
            </a:r>
            <a:r>
              <a:rPr lang="en-Z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692696"/>
            <a:ext cx="428628" cy="57606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No</a:t>
            </a:r>
            <a:endParaRPr lang="en-ZA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104" y="692696"/>
            <a:ext cx="2533960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buClr>
                <a:srgbClr val="7CC20A"/>
              </a:buClr>
            </a:pPr>
            <a:r>
              <a:rPr lang="en-US" sz="1400" b="1" dirty="0">
                <a:solidFill>
                  <a:schemeClr val="bg1"/>
                </a:solidFill>
              </a:rPr>
              <a:t>Lowlights</a:t>
            </a:r>
          </a:p>
          <a:p>
            <a:pPr lvl="0" algn="ctr" eaLnBrk="0" fontAlgn="base" hangingPunct="0">
              <a:buClr>
                <a:srgbClr val="7CC20A"/>
              </a:buClr>
            </a:pPr>
            <a:r>
              <a:rPr lang="en-US" sz="1400" b="1" dirty="0">
                <a:solidFill>
                  <a:schemeClr val="bg1"/>
                </a:solidFill>
              </a:rPr>
              <a:t> (Issues, Risks, Concerns)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7198" y="692696"/>
            <a:ext cx="2555846" cy="5760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7CC20A"/>
              </a:buClr>
              <a:defRPr/>
            </a:pPr>
            <a:r>
              <a:rPr lang="en-US" sz="1400" b="1" dirty="0">
                <a:solidFill>
                  <a:schemeClr val="tx1"/>
                </a:solidFill>
              </a:rPr>
              <a:t>Response - Remedial  Action 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2876" y="692696"/>
            <a:ext cx="1363212" cy="576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7CC20A"/>
              </a:buClr>
              <a:defRPr/>
            </a:pPr>
            <a:r>
              <a:rPr lang="en-US" sz="1400" b="1" dirty="0">
                <a:solidFill>
                  <a:schemeClr val="tx1"/>
                </a:solidFill>
              </a:rPr>
              <a:t>Due Date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8096" y="692696"/>
            <a:ext cx="111612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  <a:buClr>
                <a:srgbClr val="7CC20A"/>
              </a:buClr>
              <a:defRPr/>
            </a:pPr>
            <a:r>
              <a:rPr lang="en-US" sz="1400" b="1" dirty="0">
                <a:solidFill>
                  <a:schemeClr val="tx1"/>
                </a:solidFill>
              </a:rPr>
              <a:t>Resp. Person</a:t>
            </a:r>
            <a:endParaRPr lang="en-US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9304" y="1340768"/>
            <a:ext cx="8244916" cy="1080120"/>
            <a:chOff x="399304" y="1340768"/>
            <a:chExt cx="8244916" cy="1224136"/>
          </a:xfrm>
        </p:grpSpPr>
        <p:sp>
          <p:nvSpPr>
            <p:cNvPr id="20" name="Rectangle 19"/>
            <p:cNvSpPr/>
            <p:nvPr/>
          </p:nvSpPr>
          <p:spPr>
            <a:xfrm>
              <a:off x="876064" y="1340768"/>
              <a:ext cx="2537000" cy="122413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Monitoring improvement of implemented practices</a:t>
              </a:r>
              <a:endParaRPr lang="en-US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95648" y="1340768"/>
              <a:ext cx="2537000" cy="12241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A system need to be developed whereby adopters can report the outcome of  implemented practices.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01584" y="1340768"/>
              <a:ext cx="1354504" cy="122413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Next GEE’s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endParaRPr lang="en-US" sz="1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304" y="1340768"/>
              <a:ext cx="428628" cy="122413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 smtClean="0">
                  <a:solidFill>
                    <a:schemeClr val="tx1"/>
                  </a:solidFill>
                </a:rPr>
                <a:t>1</a:t>
              </a:r>
              <a:endParaRPr lang="en-ZA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28096" y="1340768"/>
              <a:ext cx="1116124" cy="12241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AB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GEE’s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MOSHIAT-D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9304" y="2492896"/>
            <a:ext cx="8244916" cy="1008112"/>
            <a:chOff x="399304" y="2636912"/>
            <a:chExt cx="8244916" cy="1224136"/>
          </a:xfrm>
        </p:grpSpPr>
        <p:sp>
          <p:nvSpPr>
            <p:cNvPr id="27" name="Rectangle 26"/>
            <p:cNvSpPr/>
            <p:nvPr/>
          </p:nvSpPr>
          <p:spPr>
            <a:xfrm>
              <a:off x="876064" y="2636912"/>
              <a:ext cx="2540040" cy="122413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Financial risk on MOSH adoption system particularly health under the current climate.</a:t>
              </a:r>
              <a:endParaRPr 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95648" y="2636912"/>
              <a:ext cx="2540040" cy="12241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Keep engaging with senior people to maintain </a:t>
              </a:r>
              <a:r>
                <a:rPr lang="en-US" sz="1400" dirty="0" smtClean="0">
                  <a:solidFill>
                    <a:schemeClr val="tx1"/>
                  </a:solidFill>
                </a:rPr>
                <a:t>interest – introduce “Moral Obligation” once approved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01584" y="2636912"/>
              <a:ext cx="1356127" cy="122413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Ongoing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304" y="2636912"/>
              <a:ext cx="428628" cy="122413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 smtClean="0">
                  <a:solidFill>
                    <a:schemeClr val="tx1"/>
                  </a:solidFill>
                </a:rPr>
                <a:t>2</a:t>
              </a:r>
              <a:endParaRPr lang="en-ZA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28096" y="2636912"/>
              <a:ext cx="1116124" cy="12241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AB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Champions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9304" y="3587084"/>
            <a:ext cx="8244916" cy="1512168"/>
            <a:chOff x="399304" y="3933056"/>
            <a:chExt cx="8244916" cy="1224136"/>
          </a:xfrm>
        </p:grpSpPr>
        <p:sp>
          <p:nvSpPr>
            <p:cNvPr id="33" name="Rectangle 32"/>
            <p:cNvSpPr/>
            <p:nvPr/>
          </p:nvSpPr>
          <p:spPr>
            <a:xfrm>
              <a:off x="876064" y="3933056"/>
              <a:ext cx="2537000" cy="122413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Lack of multi-disciplinary involvement at </a:t>
              </a:r>
              <a:r>
                <a:rPr lang="en-US" sz="1400" dirty="0" smtClean="0">
                  <a:solidFill>
                    <a:schemeClr val="bg1"/>
                  </a:solidFill>
                </a:rPr>
                <a:t>MOSHIAT-D and poor attendance at all scheduled meetings.</a:t>
              </a:r>
              <a:endParaRPr 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95648" y="3933056"/>
              <a:ext cx="2537000" cy="12241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Keep engaging with senior people to ensure that multi-disciplinary teams are established at mine level and </a:t>
              </a:r>
              <a:r>
                <a:rPr lang="en-US" sz="1400" dirty="0" smtClean="0">
                  <a:solidFill>
                    <a:schemeClr val="tx1"/>
                  </a:solidFill>
                </a:rPr>
                <a:t>maintained – Task Force can assist 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01584" y="3933056"/>
              <a:ext cx="1354504" cy="122413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At every MOSHIAT-D and Task Force scheduled meeting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9304" y="3933056"/>
              <a:ext cx="428628" cy="122413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 smtClean="0">
                  <a:solidFill>
                    <a:schemeClr val="tx1"/>
                  </a:solidFill>
                </a:rPr>
                <a:t>3</a:t>
              </a:r>
              <a:endParaRPr lang="en-ZA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28096" y="3933056"/>
              <a:ext cx="1116124" cy="12241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GP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AB</a:t>
              </a:r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cs typeface="Arial" pitchFamily="34" charset="0"/>
                </a:rPr>
                <a:t>Task Force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5201064"/>
            <a:ext cx="8248684" cy="576064"/>
            <a:chOff x="395536" y="5201064"/>
            <a:chExt cx="8248684" cy="576064"/>
          </a:xfrm>
        </p:grpSpPr>
        <p:sp>
          <p:nvSpPr>
            <p:cNvPr id="38" name="Rectangle 37"/>
            <p:cNvSpPr/>
            <p:nvPr/>
          </p:nvSpPr>
          <p:spPr>
            <a:xfrm>
              <a:off x="395536" y="5201064"/>
              <a:ext cx="428628" cy="57606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dirty="0" smtClean="0">
                  <a:solidFill>
                    <a:schemeClr val="tx1"/>
                  </a:solidFill>
                </a:rPr>
                <a:t>4</a:t>
              </a:r>
              <a:endParaRPr lang="en-ZA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9104" y="5201064"/>
              <a:ext cx="2533960" cy="57606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buClr>
                  <a:srgbClr val="7CC20A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Tracking of ALL adopters – current practices</a:t>
              </a:r>
              <a:endParaRPr lang="en-US" sz="14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77198" y="5201064"/>
              <a:ext cx="2555846" cy="576064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40000"/>
                </a:spcAft>
                <a:buClr>
                  <a:srgbClr val="7CC20A"/>
                </a:buClr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Compile an up to date list of adopters </a:t>
              </a:r>
              <a:endParaRPr lang="en-US" sz="14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2876" y="5201064"/>
              <a:ext cx="1363212" cy="57606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40000"/>
                </a:spcAft>
                <a:buClr>
                  <a:srgbClr val="7CC20A"/>
                </a:buClr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Mar 2013</a:t>
              </a:r>
              <a:endParaRPr lang="en-US" sz="14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28096" y="5201064"/>
              <a:ext cx="1116124" cy="5760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buClr>
                  <a:srgbClr val="7CC20A"/>
                </a:buClr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GP</a:t>
              </a:r>
            </a:p>
            <a:p>
              <a:pPr lvl="0" algn="ctr" eaLnBrk="0" fontAlgn="base" hangingPunct="0">
                <a:buClr>
                  <a:srgbClr val="7CC20A"/>
                </a:buClr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653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" y="439558"/>
            <a:ext cx="9056018" cy="60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73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6" descr="interrogacon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8268" r="33132" b="26476"/>
          <a:stretch>
            <a:fillRect/>
          </a:stretch>
        </p:blipFill>
        <p:spPr bwMode="auto">
          <a:xfrm>
            <a:off x="6041992" y="13166"/>
            <a:ext cx="3113139" cy="509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324698" y="5111669"/>
            <a:ext cx="6400800" cy="87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Z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Closure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3528" y="1392560"/>
            <a:ext cx="5400600" cy="232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 smtClean="0">
                <a:solidFill>
                  <a:schemeClr val="bg1"/>
                </a:solidFill>
              </a:rPr>
              <a:t>“together with the Mining Industry - we all need to get better at what we know is the right thing to do.”</a:t>
            </a:r>
          </a:p>
          <a:p>
            <a:endParaRPr lang="en-ZA" sz="1900" i="1" dirty="0" smtClean="0">
              <a:solidFill>
                <a:schemeClr val="bg1"/>
              </a:solidFill>
            </a:endParaRPr>
          </a:p>
          <a:p>
            <a:r>
              <a:rPr lang="en-ZA" sz="1900" i="1" dirty="0" smtClean="0">
                <a:solidFill>
                  <a:schemeClr val="bg1"/>
                </a:solidFill>
              </a:rPr>
              <a:t>G Briggs – Dust Sponsor - 2012 </a:t>
            </a:r>
            <a:endParaRPr lang="en-ZA" sz="1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5" y="1141619"/>
            <a:ext cx="4970760" cy="10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0" y="2180035"/>
            <a:ext cx="5034235" cy="105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2658"/>
            <a:ext cx="4970760" cy="10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0" y="4249532"/>
            <a:ext cx="5034235" cy="105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1715129" y="1372706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 dirty="0" smtClean="0">
                <a:latin typeface="Calibri" pitchFamily="34" charset="0"/>
                <a:sym typeface="Calibri" pitchFamily="34" charset="0"/>
              </a:rPr>
              <a:t>Understanding the problem</a:t>
            </a:r>
            <a:endParaRPr lang="en-US" altLang="en-US" sz="2000" dirty="0"/>
          </a:p>
        </p:txBody>
      </p:sp>
      <p:sp>
        <p:nvSpPr>
          <p:cNvPr id="227" name="Rectangle 64"/>
          <p:cNvSpPr>
            <a:spLocks noChangeArrowheads="1"/>
          </p:cNvSpPr>
          <p:nvPr/>
        </p:nvSpPr>
        <p:spPr bwMode="auto">
          <a:xfrm>
            <a:off x="1705328" y="2452826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 dirty="0" smtClean="0">
                <a:latin typeface="Calibri" pitchFamily="34" charset="0"/>
                <a:sym typeface="Calibri" pitchFamily="34" charset="0"/>
              </a:rPr>
              <a:t>Clearing the air</a:t>
            </a:r>
            <a:endParaRPr lang="en-US" altLang="en-US" sz="2000" dirty="0"/>
          </a:p>
        </p:txBody>
      </p:sp>
      <p:sp>
        <p:nvSpPr>
          <p:cNvPr id="228" name="Rectangle 64"/>
          <p:cNvSpPr>
            <a:spLocks noChangeArrowheads="1"/>
          </p:cNvSpPr>
          <p:nvPr/>
        </p:nvSpPr>
        <p:spPr bwMode="auto">
          <a:xfrm>
            <a:off x="1621382" y="3297178"/>
            <a:ext cx="358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 dirty="0" smtClean="0">
                <a:latin typeface="Calibri" pitchFamily="34" charset="0"/>
                <a:sym typeface="Calibri" pitchFamily="34" charset="0"/>
              </a:rPr>
              <a:t>Potential practices: up-date and</a:t>
            </a:r>
          </a:p>
          <a:p>
            <a:pPr marL="342900" indent="-342900" eaLnBrk="0" hangingPunct="0"/>
            <a:r>
              <a:rPr lang="en-US" sz="2000" dirty="0" smtClean="0">
                <a:latin typeface="Calibri" pitchFamily="34" charset="0"/>
                <a:sym typeface="Calibri" pitchFamily="34" charset="0"/>
              </a:rPr>
              <a:t>“New” potential practices</a:t>
            </a:r>
            <a:endParaRPr lang="en-US" altLang="en-US" sz="2000" dirty="0"/>
          </a:p>
        </p:txBody>
      </p:sp>
      <p:sp>
        <p:nvSpPr>
          <p:cNvPr id="229" name="Rectangle 64"/>
          <p:cNvSpPr>
            <a:spLocks noChangeArrowheads="1"/>
          </p:cNvSpPr>
          <p:nvPr/>
        </p:nvSpPr>
        <p:spPr bwMode="auto">
          <a:xfrm>
            <a:off x="1691680" y="4509120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2000" dirty="0" smtClean="0">
                <a:latin typeface="Calibri" pitchFamily="34" charset="0"/>
                <a:sym typeface="Calibri" pitchFamily="34" charset="0"/>
              </a:rPr>
              <a:t>Challenges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56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and Values – MOSH Dust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71658"/>
              </p:ext>
            </p:extLst>
          </p:nvPr>
        </p:nvGraphicFramePr>
        <p:xfrm>
          <a:off x="467545" y="764704"/>
          <a:ext cx="8208912" cy="533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7"/>
                <a:gridCol w="1512168"/>
                <a:gridCol w="4824537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Mission</a:t>
                      </a:r>
                      <a:endParaRPr lang="en-ZA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355E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dirty="0" smtClean="0"/>
                        <a:t>To facilitate the adoption of leading practices through a people oriented process to significantly improve occupational health and safety in the minerals industry with specific focus on </a:t>
                      </a:r>
                      <a:r>
                        <a:rPr lang="en-ZA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ELIMINATION OF SILICOSIS AND DUST RELATED DISEASES</a:t>
                      </a:r>
                      <a:endParaRPr lang="en-ZA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355E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94488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Values</a:t>
                      </a:r>
                      <a:endParaRPr lang="en-ZA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 anchor="ctr" anchorCtr="1"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People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Zero harm to people is what we care about; it is our ultimate and continuing objective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Empathy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Demonstrated alignment with people’s  values for safety and health and effective communication is our primary means to earning the confidence of  employees and  leadership credibility 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Excellence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Goals and standards for our work will be consistent with the highest standards worldwide for safety and health performance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488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Involvement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Employees at all levels will be involved at the design, implementation and measurement of technologies and best practices that may effect them;</a:t>
                      </a:r>
                      <a:r>
                        <a:rPr lang="en-ZA" sz="1400" baseline="0" dirty="0" smtClean="0"/>
                        <a:t> it creates ownership and better  assures success </a:t>
                      </a:r>
                      <a:endParaRPr lang="en-Z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1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Eradication of Silicosis</a:t>
            </a:r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338" y="980728"/>
            <a:ext cx="4398662" cy="4832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Company </a:t>
            </a:r>
            <a:r>
              <a:rPr lang="en-US" sz="1400" b="1" dirty="0"/>
              <a:t>commitment to a Silicosis Prevention </a:t>
            </a:r>
            <a:r>
              <a:rPr lang="en-US" sz="1400" b="1" dirty="0" err="1"/>
              <a:t>Programme</a:t>
            </a:r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Identification </a:t>
            </a:r>
            <a:r>
              <a:rPr lang="en-US" sz="1400" b="1" dirty="0"/>
              <a:t>of dust sources and employee dust </a:t>
            </a:r>
            <a:r>
              <a:rPr lang="en-US" sz="1400" b="1" dirty="0" smtClean="0"/>
              <a:t>exposures</a:t>
            </a:r>
            <a:endParaRPr lang="en-ZA" sz="1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Control </a:t>
            </a:r>
            <a:r>
              <a:rPr lang="en-US" sz="1400" b="1" dirty="0"/>
              <a:t>of dust </a:t>
            </a:r>
            <a:r>
              <a:rPr lang="en-US" sz="1400" b="1" dirty="0" smtClean="0"/>
              <a:t>sources</a:t>
            </a:r>
            <a:endParaRPr lang="en-ZA" sz="1400" b="1" dirty="0"/>
          </a:p>
          <a:p>
            <a:endParaRPr lang="en-Z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Maintenance</a:t>
            </a:r>
            <a:r>
              <a:rPr lang="en-US" sz="1400" b="1" dirty="0"/>
              <a:t>, examination and testing of the dust control </a:t>
            </a:r>
            <a:r>
              <a:rPr lang="en-US" sz="1400" b="1" dirty="0" smtClean="0"/>
              <a:t>systems</a:t>
            </a:r>
            <a:endParaRPr lang="en-ZA" sz="1400" dirty="0"/>
          </a:p>
          <a:p>
            <a:r>
              <a:rPr lang="en-US" sz="1400" dirty="0"/>
              <a:t> </a:t>
            </a:r>
            <a:endParaRPr lang="en-Z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Employee </a:t>
            </a:r>
            <a:r>
              <a:rPr lang="en-US" sz="1400" b="1" dirty="0"/>
              <a:t>involvement in the Silicosis Prevention </a:t>
            </a:r>
            <a:r>
              <a:rPr lang="en-US" sz="1400" b="1" dirty="0" err="1"/>
              <a:t>Programme</a:t>
            </a:r>
            <a:r>
              <a:rPr lang="en-US" sz="1400" b="1" dirty="0"/>
              <a:t> </a:t>
            </a:r>
            <a:endParaRPr lang="en-ZA" sz="1400" dirty="0"/>
          </a:p>
          <a:p>
            <a:r>
              <a:rPr lang="en-US" sz="1400" b="1" dirty="0"/>
              <a:t> </a:t>
            </a:r>
            <a:endParaRPr lang="en-Z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Employee </a:t>
            </a:r>
            <a:r>
              <a:rPr lang="en-US" sz="1400" b="1" dirty="0"/>
              <a:t>education and training</a:t>
            </a:r>
            <a:endParaRPr lang="en-ZA" sz="1400" dirty="0"/>
          </a:p>
          <a:p>
            <a:r>
              <a:rPr lang="en-US" sz="1400" dirty="0"/>
              <a:t> </a:t>
            </a:r>
            <a:endParaRPr lang="en-Z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Administrative </a:t>
            </a:r>
            <a:r>
              <a:rPr lang="en-US" sz="1400" b="1" dirty="0"/>
              <a:t>controls and work practices including the correct use of appropriate respiratory protection </a:t>
            </a:r>
            <a:r>
              <a:rPr lang="en-US" sz="1400" b="1" dirty="0" smtClean="0"/>
              <a:t>  </a:t>
            </a:r>
            <a:endParaRPr lang="en-ZA" sz="1400" b="1" dirty="0"/>
          </a:p>
          <a:p>
            <a:r>
              <a:rPr lang="en-US" sz="1400" b="1" dirty="0"/>
              <a:t> </a:t>
            </a: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Periodic </a:t>
            </a:r>
            <a:r>
              <a:rPr lang="en-US" sz="1400" b="1" dirty="0"/>
              <a:t>medical </a:t>
            </a:r>
            <a:r>
              <a:rPr lang="en-US" sz="1400" b="1" dirty="0" smtClean="0"/>
              <a:t>surveillance</a:t>
            </a:r>
            <a:endParaRPr lang="en-ZA" sz="1400" b="1" dirty="0" smtClean="0"/>
          </a:p>
          <a:p>
            <a:r>
              <a:rPr lang="en-US" sz="1400" b="1" dirty="0" smtClean="0"/>
              <a:t>	</a:t>
            </a:r>
            <a:endParaRPr lang="en-ZA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Auditing </a:t>
            </a:r>
            <a:r>
              <a:rPr lang="en-US" sz="1400" b="1" dirty="0"/>
              <a:t>of the Silicosis Prevention </a:t>
            </a:r>
            <a:r>
              <a:rPr lang="en-US" sz="1400" b="1" dirty="0" err="1" smtClean="0"/>
              <a:t>Programme</a:t>
            </a:r>
            <a:endParaRPr lang="en-ZA" sz="1400" dirty="0"/>
          </a:p>
        </p:txBody>
      </p:sp>
      <p:sp>
        <p:nvSpPr>
          <p:cNvPr id="5" name="Oval 4"/>
          <p:cNvSpPr/>
          <p:nvPr/>
        </p:nvSpPr>
        <p:spPr>
          <a:xfrm>
            <a:off x="5112524" y="1361851"/>
            <a:ext cx="3276600" cy="1137920"/>
          </a:xfrm>
          <a:prstGeom prst="ellipse">
            <a:avLst/>
          </a:prstGeom>
          <a:scene3d>
            <a:camera prst="orthographicFront"/>
            <a:lightRig rig="flat" dir="t"/>
          </a:scene3d>
          <a:sp3d z="-190500" extrusionH="12700" prstMaterial="matte"/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6438404" y="4148231"/>
            <a:ext cx="635000" cy="406400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5231904" y="4473352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100" b="1" kern="1200" dirty="0" smtClean="0">
                <a:solidFill>
                  <a:schemeClr val="bg1"/>
                </a:solidFill>
              </a:rPr>
              <a:t>Then only we will Eradicate  SILICOSIS</a:t>
            </a:r>
            <a:endParaRPr lang="en-ZA" sz="2100" b="1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03784" y="2587656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tx1"/>
                </a:solidFill>
              </a:rPr>
              <a:t>Winch covers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tx1"/>
                </a:solidFill>
              </a:rPr>
              <a:t> </a:t>
            </a:r>
            <a:r>
              <a:rPr lang="en-ZA" sz="1400" kern="1200" dirty="0" err="1" smtClean="0">
                <a:solidFill>
                  <a:schemeClr val="tx1"/>
                </a:solidFill>
              </a:rPr>
              <a:t>etc</a:t>
            </a:r>
            <a:endParaRPr lang="en-ZA" sz="14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85904" y="1730151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tx1"/>
                </a:solidFill>
              </a:rPr>
              <a:t>Filtration systems</a:t>
            </a:r>
            <a:endParaRPr lang="en-ZA" sz="14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654304" y="1453799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898" tIns="183898" rIns="183898" bIns="18389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300" kern="1200" dirty="0" smtClean="0">
                <a:solidFill>
                  <a:schemeClr val="tx1"/>
                </a:solidFill>
              </a:rPr>
              <a:t>Awareness / education</a:t>
            </a:r>
            <a:endParaRPr lang="en-ZA" sz="1300" kern="1200" dirty="0">
              <a:solidFill>
                <a:schemeClr val="tx1"/>
              </a:solidFill>
            </a:endParaRPr>
          </a:p>
        </p:txBody>
      </p:sp>
      <p:sp>
        <p:nvSpPr>
          <p:cNvPr id="16" name="Shape 15"/>
          <p:cNvSpPr/>
          <p:nvPr/>
        </p:nvSpPr>
        <p:spPr>
          <a:xfrm>
            <a:off x="4977904" y="1222151"/>
            <a:ext cx="3556000" cy="2844800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5271006" y="5498068"/>
            <a:ext cx="296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There is NO single practice </a:t>
            </a:r>
          </a:p>
          <a:p>
            <a:pPr algn="ctr"/>
            <a:r>
              <a:rPr lang="en-ZA" sz="1400" b="1" dirty="0" smtClean="0">
                <a:solidFill>
                  <a:srgbClr val="FFFF00"/>
                </a:solidFill>
              </a:rPr>
              <a:t>that will give us the desired outcome</a:t>
            </a:r>
            <a:endParaRPr lang="en-ZA" sz="1400" b="1" dirty="0">
              <a:solidFill>
                <a:srgbClr val="FFFF00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Depends on:-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20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Understanding the problem</a:t>
            </a:r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632123987"/>
              </p:ext>
            </p:extLst>
          </p:nvPr>
        </p:nvGraphicFramePr>
        <p:xfrm>
          <a:off x="323529" y="1268760"/>
          <a:ext cx="845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 Placeholder 3"/>
          <p:cNvSpPr txBox="1">
            <a:spLocks/>
          </p:cNvSpPr>
          <p:nvPr/>
        </p:nvSpPr>
        <p:spPr>
          <a:xfrm>
            <a:off x="611560" y="764704"/>
            <a:ext cx="8162809" cy="441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b="1" dirty="0" smtClean="0">
                <a:solidFill>
                  <a:schemeClr val="bg1"/>
                </a:solidFill>
              </a:rPr>
              <a:t>EXPOSURE TRENDS PER OCCUPATION (&gt;0.05&lt;0.1mg/m³)</a:t>
            </a:r>
            <a:endParaRPr lang="en-Z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1640" y="1803880"/>
            <a:ext cx="5976664" cy="2664296"/>
          </a:xfrm>
          <a:prstGeom prst="roundRect">
            <a:avLst/>
          </a:prstGeom>
          <a:solidFill>
            <a:srgbClr val="FFFF99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Identification of Potential Practices </a:t>
            </a:r>
            <a:r>
              <a:rPr lang="en-Z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(clearing the air)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1026"/>
          <p:cNvSpPr/>
          <p:nvPr/>
        </p:nvSpPr>
        <p:spPr>
          <a:xfrm>
            <a:off x="399618" y="2092232"/>
            <a:ext cx="1856384" cy="907200"/>
          </a:xfrm>
          <a:custGeom>
            <a:avLst/>
            <a:gdLst>
              <a:gd name="connsiteX0" fmla="*/ 0 w 1856384"/>
              <a:gd name="connsiteY0" fmla="*/ 90720 h 907200"/>
              <a:gd name="connsiteX1" fmla="*/ 90720 w 1856384"/>
              <a:gd name="connsiteY1" fmla="*/ 0 h 907200"/>
              <a:gd name="connsiteX2" fmla="*/ 1765664 w 1856384"/>
              <a:gd name="connsiteY2" fmla="*/ 0 h 907200"/>
              <a:gd name="connsiteX3" fmla="*/ 1856384 w 1856384"/>
              <a:gd name="connsiteY3" fmla="*/ 90720 h 907200"/>
              <a:gd name="connsiteX4" fmla="*/ 1856384 w 1856384"/>
              <a:gd name="connsiteY4" fmla="*/ 816480 h 907200"/>
              <a:gd name="connsiteX5" fmla="*/ 1765664 w 1856384"/>
              <a:gd name="connsiteY5" fmla="*/ 907200 h 907200"/>
              <a:gd name="connsiteX6" fmla="*/ 90720 w 1856384"/>
              <a:gd name="connsiteY6" fmla="*/ 907200 h 907200"/>
              <a:gd name="connsiteX7" fmla="*/ 0 w 1856384"/>
              <a:gd name="connsiteY7" fmla="*/ 816480 h 907200"/>
              <a:gd name="connsiteX8" fmla="*/ 0 w 1856384"/>
              <a:gd name="connsiteY8" fmla="*/ 9072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907200">
                <a:moveTo>
                  <a:pt x="0" y="90720"/>
                </a:moveTo>
                <a:cubicBezTo>
                  <a:pt x="0" y="40617"/>
                  <a:pt x="40617" y="0"/>
                  <a:pt x="90720" y="0"/>
                </a:cubicBezTo>
                <a:lnTo>
                  <a:pt x="1765664" y="0"/>
                </a:lnTo>
                <a:cubicBezTo>
                  <a:pt x="1815767" y="0"/>
                  <a:pt x="1856384" y="40617"/>
                  <a:pt x="1856384" y="90720"/>
                </a:cubicBezTo>
                <a:lnTo>
                  <a:pt x="1856384" y="816480"/>
                </a:lnTo>
                <a:cubicBezTo>
                  <a:pt x="1856384" y="866583"/>
                  <a:pt x="1815767" y="907200"/>
                  <a:pt x="1765664" y="907200"/>
                </a:cubicBezTo>
                <a:lnTo>
                  <a:pt x="90720" y="907200"/>
                </a:lnTo>
                <a:cubicBezTo>
                  <a:pt x="40617" y="907200"/>
                  <a:pt x="0" y="866583"/>
                  <a:pt x="0" y="816480"/>
                </a:cubicBezTo>
                <a:lnTo>
                  <a:pt x="0" y="9072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3938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solidFill>
                  <a:schemeClr val="tx1"/>
                </a:solidFill>
              </a:rPr>
              <a:t>R&amp;D</a:t>
            </a:r>
            <a:endParaRPr lang="en-ZA" sz="2400" b="1" kern="1200" dirty="0">
              <a:solidFill>
                <a:schemeClr val="tx1"/>
              </a:solidFill>
            </a:endParaRPr>
          </a:p>
        </p:txBody>
      </p:sp>
      <p:sp>
        <p:nvSpPr>
          <p:cNvPr id="1028" name="Freeform 1027"/>
          <p:cNvSpPr/>
          <p:nvPr/>
        </p:nvSpPr>
        <p:spPr>
          <a:xfrm>
            <a:off x="779842" y="2697031"/>
            <a:ext cx="1856384" cy="1323000"/>
          </a:xfrm>
          <a:custGeom>
            <a:avLst/>
            <a:gdLst>
              <a:gd name="connsiteX0" fmla="*/ 0 w 1856384"/>
              <a:gd name="connsiteY0" fmla="*/ 132300 h 1323000"/>
              <a:gd name="connsiteX1" fmla="*/ 132300 w 1856384"/>
              <a:gd name="connsiteY1" fmla="*/ 0 h 1323000"/>
              <a:gd name="connsiteX2" fmla="*/ 1724084 w 1856384"/>
              <a:gd name="connsiteY2" fmla="*/ 0 h 1323000"/>
              <a:gd name="connsiteX3" fmla="*/ 1856384 w 1856384"/>
              <a:gd name="connsiteY3" fmla="*/ 132300 h 1323000"/>
              <a:gd name="connsiteX4" fmla="*/ 1856384 w 1856384"/>
              <a:gd name="connsiteY4" fmla="*/ 1190700 h 1323000"/>
              <a:gd name="connsiteX5" fmla="*/ 1724084 w 1856384"/>
              <a:gd name="connsiteY5" fmla="*/ 1323000 h 1323000"/>
              <a:gd name="connsiteX6" fmla="*/ 132300 w 1856384"/>
              <a:gd name="connsiteY6" fmla="*/ 1323000 h 1323000"/>
              <a:gd name="connsiteX7" fmla="*/ 0 w 1856384"/>
              <a:gd name="connsiteY7" fmla="*/ 1190700 h 1323000"/>
              <a:gd name="connsiteX8" fmla="*/ 0 w 1856384"/>
              <a:gd name="connsiteY8" fmla="*/ 13230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1323000">
                <a:moveTo>
                  <a:pt x="0" y="132300"/>
                </a:moveTo>
                <a:cubicBezTo>
                  <a:pt x="0" y="59233"/>
                  <a:pt x="59233" y="0"/>
                  <a:pt x="132300" y="0"/>
                </a:cubicBezTo>
                <a:lnTo>
                  <a:pt x="1724084" y="0"/>
                </a:lnTo>
                <a:cubicBezTo>
                  <a:pt x="1797151" y="0"/>
                  <a:pt x="1856384" y="59233"/>
                  <a:pt x="1856384" y="132300"/>
                </a:cubicBezTo>
                <a:lnTo>
                  <a:pt x="1856384" y="1190700"/>
                </a:lnTo>
                <a:cubicBezTo>
                  <a:pt x="1856384" y="1263767"/>
                  <a:pt x="1797151" y="1323000"/>
                  <a:pt x="1724084" y="1323000"/>
                </a:cubicBezTo>
                <a:lnTo>
                  <a:pt x="132300" y="1323000"/>
                </a:lnTo>
                <a:cubicBezTo>
                  <a:pt x="59233" y="1323000"/>
                  <a:pt x="0" y="1263767"/>
                  <a:pt x="0" y="1190700"/>
                </a:cubicBezTo>
                <a:lnTo>
                  <a:pt x="0" y="132300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541" tIns="152541" rIns="152541" bIns="152541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SIMRAC</a:t>
            </a:r>
            <a:endParaRPr lang="en-Z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NIOSH</a:t>
            </a:r>
            <a:endParaRPr lang="en-Z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GEE’s, Mine, supply chain  etc.</a:t>
            </a:r>
            <a:endParaRPr lang="en-ZA" sz="1600" kern="1200" dirty="0"/>
          </a:p>
        </p:txBody>
      </p:sp>
      <p:sp>
        <p:nvSpPr>
          <p:cNvPr id="1029" name="Freeform 1028"/>
          <p:cNvSpPr/>
          <p:nvPr/>
        </p:nvSpPr>
        <p:spPr>
          <a:xfrm>
            <a:off x="2537424" y="2163538"/>
            <a:ext cx="596612" cy="462186"/>
          </a:xfrm>
          <a:custGeom>
            <a:avLst/>
            <a:gdLst>
              <a:gd name="connsiteX0" fmla="*/ 0 w 596612"/>
              <a:gd name="connsiteY0" fmla="*/ 92437 h 462186"/>
              <a:gd name="connsiteX1" fmla="*/ 365519 w 596612"/>
              <a:gd name="connsiteY1" fmla="*/ 92437 h 462186"/>
              <a:gd name="connsiteX2" fmla="*/ 365519 w 596612"/>
              <a:gd name="connsiteY2" fmla="*/ 0 h 462186"/>
              <a:gd name="connsiteX3" fmla="*/ 596612 w 596612"/>
              <a:gd name="connsiteY3" fmla="*/ 231093 h 462186"/>
              <a:gd name="connsiteX4" fmla="*/ 365519 w 596612"/>
              <a:gd name="connsiteY4" fmla="*/ 462186 h 462186"/>
              <a:gd name="connsiteX5" fmla="*/ 365519 w 596612"/>
              <a:gd name="connsiteY5" fmla="*/ 369749 h 462186"/>
              <a:gd name="connsiteX6" fmla="*/ 0 w 596612"/>
              <a:gd name="connsiteY6" fmla="*/ 369749 h 462186"/>
              <a:gd name="connsiteX7" fmla="*/ 0 w 596612"/>
              <a:gd name="connsiteY7" fmla="*/ 92437 h 4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12" h="462186">
                <a:moveTo>
                  <a:pt x="0" y="92437"/>
                </a:moveTo>
                <a:lnTo>
                  <a:pt x="365519" y="92437"/>
                </a:lnTo>
                <a:lnTo>
                  <a:pt x="365519" y="0"/>
                </a:lnTo>
                <a:lnTo>
                  <a:pt x="596612" y="231093"/>
                </a:lnTo>
                <a:lnTo>
                  <a:pt x="365519" y="462186"/>
                </a:lnTo>
                <a:lnTo>
                  <a:pt x="365519" y="369749"/>
                </a:lnTo>
                <a:lnTo>
                  <a:pt x="0" y="369749"/>
                </a:lnTo>
                <a:lnTo>
                  <a:pt x="0" y="9243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437" rIns="138656" bIns="9243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700" kern="1200">
              <a:solidFill>
                <a:schemeClr val="tx1"/>
              </a:solidFill>
            </a:endParaRPr>
          </a:p>
        </p:txBody>
      </p:sp>
      <p:sp>
        <p:nvSpPr>
          <p:cNvPr id="1030" name="Freeform 1029"/>
          <p:cNvSpPr/>
          <p:nvPr/>
        </p:nvSpPr>
        <p:spPr>
          <a:xfrm>
            <a:off x="3381688" y="2092232"/>
            <a:ext cx="1856384" cy="907200"/>
          </a:xfrm>
          <a:custGeom>
            <a:avLst/>
            <a:gdLst>
              <a:gd name="connsiteX0" fmla="*/ 0 w 1856384"/>
              <a:gd name="connsiteY0" fmla="*/ 90720 h 907200"/>
              <a:gd name="connsiteX1" fmla="*/ 90720 w 1856384"/>
              <a:gd name="connsiteY1" fmla="*/ 0 h 907200"/>
              <a:gd name="connsiteX2" fmla="*/ 1765664 w 1856384"/>
              <a:gd name="connsiteY2" fmla="*/ 0 h 907200"/>
              <a:gd name="connsiteX3" fmla="*/ 1856384 w 1856384"/>
              <a:gd name="connsiteY3" fmla="*/ 90720 h 907200"/>
              <a:gd name="connsiteX4" fmla="*/ 1856384 w 1856384"/>
              <a:gd name="connsiteY4" fmla="*/ 816480 h 907200"/>
              <a:gd name="connsiteX5" fmla="*/ 1765664 w 1856384"/>
              <a:gd name="connsiteY5" fmla="*/ 907200 h 907200"/>
              <a:gd name="connsiteX6" fmla="*/ 90720 w 1856384"/>
              <a:gd name="connsiteY6" fmla="*/ 907200 h 907200"/>
              <a:gd name="connsiteX7" fmla="*/ 0 w 1856384"/>
              <a:gd name="connsiteY7" fmla="*/ 816480 h 907200"/>
              <a:gd name="connsiteX8" fmla="*/ 0 w 1856384"/>
              <a:gd name="connsiteY8" fmla="*/ 9072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907200">
                <a:moveTo>
                  <a:pt x="0" y="90720"/>
                </a:moveTo>
                <a:cubicBezTo>
                  <a:pt x="0" y="40617"/>
                  <a:pt x="40617" y="0"/>
                  <a:pt x="90720" y="0"/>
                </a:cubicBezTo>
                <a:lnTo>
                  <a:pt x="1765664" y="0"/>
                </a:lnTo>
                <a:cubicBezTo>
                  <a:pt x="1815767" y="0"/>
                  <a:pt x="1856384" y="40617"/>
                  <a:pt x="1856384" y="90720"/>
                </a:cubicBezTo>
                <a:lnTo>
                  <a:pt x="1856384" y="816480"/>
                </a:lnTo>
                <a:cubicBezTo>
                  <a:pt x="1856384" y="866583"/>
                  <a:pt x="1815767" y="907200"/>
                  <a:pt x="1765664" y="907200"/>
                </a:cubicBezTo>
                <a:lnTo>
                  <a:pt x="90720" y="907200"/>
                </a:lnTo>
                <a:cubicBezTo>
                  <a:pt x="40617" y="907200"/>
                  <a:pt x="0" y="866583"/>
                  <a:pt x="0" y="816480"/>
                </a:cubicBezTo>
                <a:lnTo>
                  <a:pt x="0" y="9072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3938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solidFill>
                  <a:schemeClr val="tx1"/>
                </a:solidFill>
              </a:rPr>
              <a:t>Trial</a:t>
            </a:r>
            <a:endParaRPr lang="en-ZA" sz="2400" b="1" kern="1200" dirty="0">
              <a:solidFill>
                <a:schemeClr val="tx1"/>
              </a:solidFill>
            </a:endParaRPr>
          </a:p>
        </p:txBody>
      </p:sp>
      <p:sp>
        <p:nvSpPr>
          <p:cNvPr id="1031" name="Freeform 1030"/>
          <p:cNvSpPr/>
          <p:nvPr/>
        </p:nvSpPr>
        <p:spPr>
          <a:xfrm>
            <a:off x="3761911" y="2697031"/>
            <a:ext cx="1856384" cy="1323000"/>
          </a:xfrm>
          <a:custGeom>
            <a:avLst/>
            <a:gdLst>
              <a:gd name="connsiteX0" fmla="*/ 0 w 1856384"/>
              <a:gd name="connsiteY0" fmla="*/ 132300 h 1323000"/>
              <a:gd name="connsiteX1" fmla="*/ 132300 w 1856384"/>
              <a:gd name="connsiteY1" fmla="*/ 0 h 1323000"/>
              <a:gd name="connsiteX2" fmla="*/ 1724084 w 1856384"/>
              <a:gd name="connsiteY2" fmla="*/ 0 h 1323000"/>
              <a:gd name="connsiteX3" fmla="*/ 1856384 w 1856384"/>
              <a:gd name="connsiteY3" fmla="*/ 132300 h 1323000"/>
              <a:gd name="connsiteX4" fmla="*/ 1856384 w 1856384"/>
              <a:gd name="connsiteY4" fmla="*/ 1190700 h 1323000"/>
              <a:gd name="connsiteX5" fmla="*/ 1724084 w 1856384"/>
              <a:gd name="connsiteY5" fmla="*/ 1323000 h 1323000"/>
              <a:gd name="connsiteX6" fmla="*/ 132300 w 1856384"/>
              <a:gd name="connsiteY6" fmla="*/ 1323000 h 1323000"/>
              <a:gd name="connsiteX7" fmla="*/ 0 w 1856384"/>
              <a:gd name="connsiteY7" fmla="*/ 1190700 h 1323000"/>
              <a:gd name="connsiteX8" fmla="*/ 0 w 1856384"/>
              <a:gd name="connsiteY8" fmla="*/ 13230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1323000">
                <a:moveTo>
                  <a:pt x="0" y="132300"/>
                </a:moveTo>
                <a:cubicBezTo>
                  <a:pt x="0" y="59233"/>
                  <a:pt x="59233" y="0"/>
                  <a:pt x="132300" y="0"/>
                </a:cubicBezTo>
                <a:lnTo>
                  <a:pt x="1724084" y="0"/>
                </a:lnTo>
                <a:cubicBezTo>
                  <a:pt x="1797151" y="0"/>
                  <a:pt x="1856384" y="59233"/>
                  <a:pt x="1856384" y="132300"/>
                </a:cubicBezTo>
                <a:lnTo>
                  <a:pt x="1856384" y="1190700"/>
                </a:lnTo>
                <a:cubicBezTo>
                  <a:pt x="1856384" y="1263767"/>
                  <a:pt x="1797151" y="1323000"/>
                  <a:pt x="1724084" y="1323000"/>
                </a:cubicBezTo>
                <a:lnTo>
                  <a:pt x="132300" y="1323000"/>
                </a:lnTo>
                <a:cubicBezTo>
                  <a:pt x="59233" y="1323000"/>
                  <a:pt x="0" y="1263767"/>
                  <a:pt x="0" y="1190700"/>
                </a:cubicBezTo>
                <a:lnTo>
                  <a:pt x="0" y="132300"/>
                </a:lnTo>
                <a:close/>
              </a:path>
            </a:pathLst>
          </a:custGeom>
        </p:spPr>
        <p:style>
          <a:lnRef idx="1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541" tIns="152541" rIns="152541" bIns="152541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Mine</a:t>
            </a:r>
            <a:endParaRPr lang="en-Z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Analyse results</a:t>
            </a:r>
            <a:endParaRPr lang="en-Z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Desired outcome or not</a:t>
            </a:r>
            <a:endParaRPr lang="en-ZA" sz="1600" kern="1200" dirty="0"/>
          </a:p>
        </p:txBody>
      </p:sp>
      <p:sp>
        <p:nvSpPr>
          <p:cNvPr id="1032" name="Freeform 1031"/>
          <p:cNvSpPr/>
          <p:nvPr/>
        </p:nvSpPr>
        <p:spPr>
          <a:xfrm>
            <a:off x="5519493" y="2163538"/>
            <a:ext cx="596612" cy="462186"/>
          </a:xfrm>
          <a:custGeom>
            <a:avLst/>
            <a:gdLst>
              <a:gd name="connsiteX0" fmla="*/ 0 w 596612"/>
              <a:gd name="connsiteY0" fmla="*/ 92437 h 462186"/>
              <a:gd name="connsiteX1" fmla="*/ 365519 w 596612"/>
              <a:gd name="connsiteY1" fmla="*/ 92437 h 462186"/>
              <a:gd name="connsiteX2" fmla="*/ 365519 w 596612"/>
              <a:gd name="connsiteY2" fmla="*/ 0 h 462186"/>
              <a:gd name="connsiteX3" fmla="*/ 596612 w 596612"/>
              <a:gd name="connsiteY3" fmla="*/ 231093 h 462186"/>
              <a:gd name="connsiteX4" fmla="*/ 365519 w 596612"/>
              <a:gd name="connsiteY4" fmla="*/ 462186 h 462186"/>
              <a:gd name="connsiteX5" fmla="*/ 365519 w 596612"/>
              <a:gd name="connsiteY5" fmla="*/ 369749 h 462186"/>
              <a:gd name="connsiteX6" fmla="*/ 0 w 596612"/>
              <a:gd name="connsiteY6" fmla="*/ 369749 h 462186"/>
              <a:gd name="connsiteX7" fmla="*/ 0 w 596612"/>
              <a:gd name="connsiteY7" fmla="*/ 92437 h 4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12" h="462186">
                <a:moveTo>
                  <a:pt x="0" y="92437"/>
                </a:moveTo>
                <a:lnTo>
                  <a:pt x="365519" y="92437"/>
                </a:lnTo>
                <a:lnTo>
                  <a:pt x="365519" y="0"/>
                </a:lnTo>
                <a:lnTo>
                  <a:pt x="596612" y="231093"/>
                </a:lnTo>
                <a:lnTo>
                  <a:pt x="365519" y="462186"/>
                </a:lnTo>
                <a:lnTo>
                  <a:pt x="365519" y="369749"/>
                </a:lnTo>
                <a:lnTo>
                  <a:pt x="0" y="369749"/>
                </a:lnTo>
                <a:lnTo>
                  <a:pt x="0" y="9243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437" rIns="138656" bIns="9243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700" kern="1200">
              <a:solidFill>
                <a:schemeClr val="tx1"/>
              </a:solidFill>
            </a:endParaRPr>
          </a:p>
        </p:txBody>
      </p:sp>
      <p:sp>
        <p:nvSpPr>
          <p:cNvPr id="1033" name="Freeform 1032"/>
          <p:cNvSpPr/>
          <p:nvPr/>
        </p:nvSpPr>
        <p:spPr>
          <a:xfrm>
            <a:off x="6363757" y="2092232"/>
            <a:ext cx="1856384" cy="907200"/>
          </a:xfrm>
          <a:custGeom>
            <a:avLst/>
            <a:gdLst>
              <a:gd name="connsiteX0" fmla="*/ 0 w 1856384"/>
              <a:gd name="connsiteY0" fmla="*/ 90720 h 907200"/>
              <a:gd name="connsiteX1" fmla="*/ 90720 w 1856384"/>
              <a:gd name="connsiteY1" fmla="*/ 0 h 907200"/>
              <a:gd name="connsiteX2" fmla="*/ 1765664 w 1856384"/>
              <a:gd name="connsiteY2" fmla="*/ 0 h 907200"/>
              <a:gd name="connsiteX3" fmla="*/ 1856384 w 1856384"/>
              <a:gd name="connsiteY3" fmla="*/ 90720 h 907200"/>
              <a:gd name="connsiteX4" fmla="*/ 1856384 w 1856384"/>
              <a:gd name="connsiteY4" fmla="*/ 816480 h 907200"/>
              <a:gd name="connsiteX5" fmla="*/ 1765664 w 1856384"/>
              <a:gd name="connsiteY5" fmla="*/ 907200 h 907200"/>
              <a:gd name="connsiteX6" fmla="*/ 90720 w 1856384"/>
              <a:gd name="connsiteY6" fmla="*/ 907200 h 907200"/>
              <a:gd name="connsiteX7" fmla="*/ 0 w 1856384"/>
              <a:gd name="connsiteY7" fmla="*/ 816480 h 907200"/>
              <a:gd name="connsiteX8" fmla="*/ 0 w 1856384"/>
              <a:gd name="connsiteY8" fmla="*/ 9072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907200">
                <a:moveTo>
                  <a:pt x="0" y="90720"/>
                </a:moveTo>
                <a:cubicBezTo>
                  <a:pt x="0" y="40617"/>
                  <a:pt x="40617" y="0"/>
                  <a:pt x="90720" y="0"/>
                </a:cubicBezTo>
                <a:lnTo>
                  <a:pt x="1765664" y="0"/>
                </a:lnTo>
                <a:cubicBezTo>
                  <a:pt x="1815767" y="0"/>
                  <a:pt x="1856384" y="40617"/>
                  <a:pt x="1856384" y="90720"/>
                </a:cubicBezTo>
                <a:lnTo>
                  <a:pt x="1856384" y="816480"/>
                </a:lnTo>
                <a:cubicBezTo>
                  <a:pt x="1856384" y="866583"/>
                  <a:pt x="1815767" y="907200"/>
                  <a:pt x="1765664" y="907200"/>
                </a:cubicBezTo>
                <a:lnTo>
                  <a:pt x="90720" y="907200"/>
                </a:lnTo>
                <a:cubicBezTo>
                  <a:pt x="40617" y="907200"/>
                  <a:pt x="0" y="866583"/>
                  <a:pt x="0" y="816480"/>
                </a:cubicBezTo>
                <a:lnTo>
                  <a:pt x="0" y="9072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3938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400" b="1" kern="1200" dirty="0" smtClean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034" name="Freeform 1033"/>
          <p:cNvSpPr/>
          <p:nvPr/>
        </p:nvSpPr>
        <p:spPr>
          <a:xfrm>
            <a:off x="6743980" y="2697031"/>
            <a:ext cx="1856384" cy="1323000"/>
          </a:xfrm>
          <a:custGeom>
            <a:avLst/>
            <a:gdLst>
              <a:gd name="connsiteX0" fmla="*/ 0 w 1856384"/>
              <a:gd name="connsiteY0" fmla="*/ 132300 h 1323000"/>
              <a:gd name="connsiteX1" fmla="*/ 132300 w 1856384"/>
              <a:gd name="connsiteY1" fmla="*/ 0 h 1323000"/>
              <a:gd name="connsiteX2" fmla="*/ 1724084 w 1856384"/>
              <a:gd name="connsiteY2" fmla="*/ 0 h 1323000"/>
              <a:gd name="connsiteX3" fmla="*/ 1856384 w 1856384"/>
              <a:gd name="connsiteY3" fmla="*/ 132300 h 1323000"/>
              <a:gd name="connsiteX4" fmla="*/ 1856384 w 1856384"/>
              <a:gd name="connsiteY4" fmla="*/ 1190700 h 1323000"/>
              <a:gd name="connsiteX5" fmla="*/ 1724084 w 1856384"/>
              <a:gd name="connsiteY5" fmla="*/ 1323000 h 1323000"/>
              <a:gd name="connsiteX6" fmla="*/ 132300 w 1856384"/>
              <a:gd name="connsiteY6" fmla="*/ 1323000 h 1323000"/>
              <a:gd name="connsiteX7" fmla="*/ 0 w 1856384"/>
              <a:gd name="connsiteY7" fmla="*/ 1190700 h 1323000"/>
              <a:gd name="connsiteX8" fmla="*/ 0 w 1856384"/>
              <a:gd name="connsiteY8" fmla="*/ 132300 h 13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6384" h="1323000">
                <a:moveTo>
                  <a:pt x="0" y="132300"/>
                </a:moveTo>
                <a:cubicBezTo>
                  <a:pt x="0" y="59233"/>
                  <a:pt x="59233" y="0"/>
                  <a:pt x="132300" y="0"/>
                </a:cubicBezTo>
                <a:lnTo>
                  <a:pt x="1724084" y="0"/>
                </a:lnTo>
                <a:cubicBezTo>
                  <a:pt x="1797151" y="0"/>
                  <a:pt x="1856384" y="59233"/>
                  <a:pt x="1856384" y="132300"/>
                </a:cubicBezTo>
                <a:lnTo>
                  <a:pt x="1856384" y="1190700"/>
                </a:lnTo>
                <a:cubicBezTo>
                  <a:pt x="1856384" y="1263767"/>
                  <a:pt x="1797151" y="1323000"/>
                  <a:pt x="1724084" y="1323000"/>
                </a:cubicBezTo>
                <a:lnTo>
                  <a:pt x="132300" y="1323000"/>
                </a:lnTo>
                <a:cubicBezTo>
                  <a:pt x="59233" y="1323000"/>
                  <a:pt x="0" y="1263767"/>
                  <a:pt x="0" y="1190700"/>
                </a:cubicBezTo>
                <a:lnTo>
                  <a:pt x="0" y="132300"/>
                </a:lnTo>
                <a:close/>
              </a:path>
            </a:pathLst>
          </a:custGeom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541" tIns="152541" rIns="152541" bIns="152541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Leading or</a:t>
            </a:r>
            <a:endParaRPr lang="en-ZA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ZA" sz="1600" kern="1200" dirty="0" smtClean="0"/>
              <a:t>Simple Leading</a:t>
            </a:r>
            <a:endParaRPr lang="en-ZA" sz="1600" kern="1200" dirty="0"/>
          </a:p>
        </p:txBody>
      </p:sp>
      <p:sp>
        <p:nvSpPr>
          <p:cNvPr id="7" name="Up Arrow Callout 6"/>
          <p:cNvSpPr/>
          <p:nvPr/>
        </p:nvSpPr>
        <p:spPr>
          <a:xfrm>
            <a:off x="1640762" y="4495472"/>
            <a:ext cx="2067142" cy="1224136"/>
          </a:xfrm>
          <a:prstGeom prst="upArrowCallout">
            <a:avLst/>
          </a:prstGeom>
          <a:gradFill flip="none" rotWithShape="1">
            <a:gsLst>
              <a:gs pos="1000">
                <a:schemeClr val="tx2">
                  <a:lumMod val="60000"/>
                  <a:lumOff val="40000"/>
                </a:schemeClr>
              </a:gs>
              <a:gs pos="65000">
                <a:srgbClr val="92D050"/>
              </a:gs>
              <a:gs pos="100000">
                <a:srgbClr val="92D050"/>
              </a:gs>
            </a:gsLst>
            <a:lin ang="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QAFS</a:t>
            </a:r>
          </a:p>
          <a:p>
            <a:pPr algn="ctr"/>
            <a:r>
              <a:rPr lang="en-ZA" sz="2000" dirty="0" smtClean="0">
                <a:solidFill>
                  <a:schemeClr val="tx1"/>
                </a:solidFill>
              </a:rPr>
              <a:t>AGA - </a:t>
            </a:r>
            <a:r>
              <a:rPr lang="en-ZA" sz="2000" dirty="0" err="1" smtClean="0">
                <a:solidFill>
                  <a:schemeClr val="tx1"/>
                </a:solidFill>
              </a:rPr>
              <a:t>Kopanang</a:t>
            </a:r>
            <a:endParaRPr lang="en-ZA" sz="20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Process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6934616" y="3820104"/>
            <a:ext cx="1395105" cy="1899504"/>
            <a:chOff x="6934616" y="3573016"/>
            <a:chExt cx="1395105" cy="1899504"/>
          </a:xfrm>
        </p:grpSpPr>
        <p:grpSp>
          <p:nvGrpSpPr>
            <p:cNvPr id="6" name="Group 5"/>
            <p:cNvGrpSpPr/>
            <p:nvPr/>
          </p:nvGrpSpPr>
          <p:grpSpPr>
            <a:xfrm>
              <a:off x="6934616" y="4608424"/>
              <a:ext cx="1395105" cy="864096"/>
              <a:chOff x="6934616" y="4176376"/>
              <a:chExt cx="1395105" cy="86409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948265" y="4176376"/>
                <a:ext cx="1368152" cy="86409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34616" y="4287465"/>
                <a:ext cx="1395105" cy="653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" name="Down Arrow 19"/>
            <p:cNvSpPr/>
            <p:nvPr/>
          </p:nvSpPr>
          <p:spPr>
            <a:xfrm>
              <a:off x="7394937" y="3573016"/>
              <a:ext cx="474461" cy="949996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94214" y="980728"/>
            <a:ext cx="2428544" cy="1039176"/>
            <a:chOff x="1594214" y="733640"/>
            <a:chExt cx="2428544" cy="1039176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733640"/>
              <a:ext cx="1350947" cy="64633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ZA" dirty="0" smtClean="0"/>
                <a:t>MOSH</a:t>
              </a:r>
            </a:p>
            <a:p>
              <a:pPr algn="ctr"/>
              <a:r>
                <a:rPr lang="en-ZA" dirty="0" smtClean="0"/>
                <a:t>Involvement</a:t>
              </a:r>
              <a:endParaRPr lang="en-ZA" dirty="0"/>
            </a:p>
          </p:txBody>
        </p:sp>
        <p:sp>
          <p:nvSpPr>
            <p:cNvPr id="28" name="Bent Arrow 27"/>
            <p:cNvSpPr/>
            <p:nvPr/>
          </p:nvSpPr>
          <p:spPr>
            <a:xfrm rot="5400000">
              <a:off x="3406960" y="1157018"/>
              <a:ext cx="772726" cy="458870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31" name="Bent Arrow 30"/>
            <p:cNvSpPr/>
            <p:nvPr/>
          </p:nvSpPr>
          <p:spPr>
            <a:xfrm rot="5400000" flipV="1">
              <a:off x="1448295" y="1146011"/>
              <a:ext cx="746376" cy="45453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sp>
        <p:nvSpPr>
          <p:cNvPr id="11" name="Bent-Up Arrow 10"/>
          <p:cNvSpPr/>
          <p:nvPr/>
        </p:nvSpPr>
        <p:spPr>
          <a:xfrm>
            <a:off x="3761911" y="3820104"/>
            <a:ext cx="928192" cy="1553112"/>
          </a:xfrm>
          <a:prstGeom prst="bentUpArrow">
            <a:avLst>
              <a:gd name="adj1" fmla="val 11819"/>
              <a:gd name="adj2" fmla="val 13137"/>
              <a:gd name="adj3" fmla="val 22364"/>
            </a:avLst>
          </a:prstGeom>
          <a:gradFill flip="none" rotWithShape="1">
            <a:gsLst>
              <a:gs pos="49000">
                <a:schemeClr val="tx2">
                  <a:lumMod val="60000"/>
                  <a:lumOff val="40000"/>
                </a:schemeClr>
              </a:gs>
              <a:gs pos="8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0" scaled="1"/>
            <a:tileRect/>
          </a:gra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hlinkClick r:id="rId6" action="ppaction://hlinkfile"/>
          </p:cNvPr>
          <p:cNvSpPr txBox="1"/>
          <p:nvPr/>
        </p:nvSpPr>
        <p:spPr>
          <a:xfrm>
            <a:off x="5247729" y="4283510"/>
            <a:ext cx="134049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ZA" dirty="0" smtClean="0"/>
              <a:t>SECTION 3.6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8603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7" grpId="0" animBg="1"/>
      <p:bldP spid="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Up-date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4562369"/>
              </p:ext>
            </p:extLst>
          </p:nvPr>
        </p:nvGraphicFramePr>
        <p:xfrm>
          <a:off x="395536" y="1124744"/>
          <a:ext cx="8432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6884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33" y="1172412"/>
            <a:ext cx="5066142" cy="48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59968" y="1632992"/>
            <a:ext cx="4096072" cy="388004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>
            <a:stCxn id="17" idx="0"/>
          </p:cNvCxnSpPr>
          <p:nvPr/>
        </p:nvCxnSpPr>
        <p:spPr>
          <a:xfrm>
            <a:off x="4608004" y="1632992"/>
            <a:ext cx="0" cy="388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7" idx="6"/>
          </p:cNvCxnSpPr>
          <p:nvPr/>
        </p:nvCxnSpPr>
        <p:spPr>
          <a:xfrm>
            <a:off x="2559968" y="3573016"/>
            <a:ext cx="4096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1"/>
          </p:cNvCxnSpPr>
          <p:nvPr/>
        </p:nvCxnSpPr>
        <p:spPr>
          <a:xfrm>
            <a:off x="3159824" y="2201212"/>
            <a:ext cx="2852336" cy="273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7"/>
          </p:cNvCxnSpPr>
          <p:nvPr/>
        </p:nvCxnSpPr>
        <p:spPr>
          <a:xfrm flipH="1">
            <a:off x="3159824" y="2201212"/>
            <a:ext cx="2896360" cy="273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30" y="1889035"/>
            <a:ext cx="3549947" cy="33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83" y="2211147"/>
            <a:ext cx="2867633" cy="2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38" y="2597441"/>
            <a:ext cx="2020532" cy="19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71" y="2904776"/>
            <a:ext cx="1372865" cy="13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21571" y="2141235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5142684" y="4375163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4874357" y="3170125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Oval 23"/>
          <p:cNvSpPr/>
          <p:nvPr/>
        </p:nvSpPr>
        <p:spPr>
          <a:xfrm>
            <a:off x="3453722" y="2904776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4032143" y="4801344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/>
          <p:cNvSpPr/>
          <p:nvPr/>
        </p:nvSpPr>
        <p:spPr>
          <a:xfrm>
            <a:off x="5872880" y="3567640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/>
          <p:cNvSpPr/>
          <p:nvPr/>
        </p:nvSpPr>
        <p:spPr>
          <a:xfrm>
            <a:off x="5656088" y="2420888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Oval 27"/>
          <p:cNvSpPr/>
          <p:nvPr/>
        </p:nvSpPr>
        <p:spPr>
          <a:xfrm>
            <a:off x="3614115" y="3861048"/>
            <a:ext cx="144016" cy="13982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 rot="3519251">
            <a:off x="3856624" y="1929937"/>
            <a:ext cx="3274481" cy="24039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Dust Radar Screen</a:t>
            </a:r>
            <a:endParaRPr lang="en-US" sz="24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447" y="2301992"/>
            <a:ext cx="1099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Health Room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9792" y="4075938"/>
            <a:ext cx="1979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Telescopic  </a:t>
            </a:r>
            <a:r>
              <a:rPr lang="en-ZA" sz="1200" dirty="0" err="1" smtClean="0">
                <a:solidFill>
                  <a:schemeClr val="bg1"/>
                </a:solidFill>
              </a:rPr>
              <a:t>fogger</a:t>
            </a:r>
            <a:r>
              <a:rPr lang="en-ZA" sz="1200" dirty="0" smtClean="0">
                <a:solidFill>
                  <a:schemeClr val="bg1"/>
                </a:solidFill>
              </a:rPr>
              <a:t>/mist spray 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2602045"/>
            <a:ext cx="1304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Washing of shafts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5160" y="5003148"/>
            <a:ext cx="1460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Dust mask testing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3968" y="3368025"/>
            <a:ext cx="132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Haulage sprays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2080" y="3728065"/>
            <a:ext cx="1314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Washing of cars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3446" y="4534295"/>
            <a:ext cx="135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Tip doors / covers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88324" y="3087621"/>
            <a:ext cx="1630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solidFill>
                  <a:schemeClr val="bg1"/>
                </a:solidFill>
              </a:rPr>
              <a:t>Conveyor belt scraper</a:t>
            </a:r>
            <a:endParaRPr lang="en-ZA" sz="12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Identified Potential Practices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MOSHIAT-D : 16-01-13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-Shape 51"/>
          <p:cNvSpPr/>
          <p:nvPr/>
        </p:nvSpPr>
        <p:spPr>
          <a:xfrm rot="5400000">
            <a:off x="7176609" y="586121"/>
            <a:ext cx="1487525" cy="1944217"/>
          </a:xfrm>
          <a:prstGeom prst="corner">
            <a:avLst>
              <a:gd name="adj1" fmla="val 10215"/>
              <a:gd name="adj2" fmla="val 7843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Freeform 52"/>
          <p:cNvSpPr/>
          <p:nvPr/>
        </p:nvSpPr>
        <p:spPr>
          <a:xfrm>
            <a:off x="7149712" y="950872"/>
            <a:ext cx="1598753" cy="965960"/>
          </a:xfrm>
          <a:custGeom>
            <a:avLst/>
            <a:gdLst>
              <a:gd name="connsiteX0" fmla="*/ 0 w 3152692"/>
              <a:gd name="connsiteY0" fmla="*/ 0 h 2763520"/>
              <a:gd name="connsiteX1" fmla="*/ 3152692 w 3152692"/>
              <a:gd name="connsiteY1" fmla="*/ 0 h 2763520"/>
              <a:gd name="connsiteX2" fmla="*/ 3152692 w 3152692"/>
              <a:gd name="connsiteY2" fmla="*/ 2763520 h 2763520"/>
              <a:gd name="connsiteX3" fmla="*/ 0 w 3152692"/>
              <a:gd name="connsiteY3" fmla="*/ 2763520 h 2763520"/>
              <a:gd name="connsiteX4" fmla="*/ 0 w 3152692"/>
              <a:gd name="connsiteY4" fmla="*/ 0 h 27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692" h="2763520">
                <a:moveTo>
                  <a:pt x="0" y="0"/>
                </a:moveTo>
                <a:lnTo>
                  <a:pt x="3152692" y="0"/>
                </a:lnTo>
                <a:lnTo>
                  <a:pt x="3152692" y="2763520"/>
                </a:lnTo>
                <a:lnTo>
                  <a:pt x="0" y="27635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kern="1200" dirty="0" smtClean="0">
                <a:solidFill>
                  <a:schemeClr val="bg1"/>
                </a:solidFill>
              </a:rPr>
              <a:t>Each one need to be investigated, then sorted according to risk and potential for adoption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400" dirty="0" smtClean="0">
                <a:solidFill>
                  <a:schemeClr val="bg1"/>
                </a:solidFill>
              </a:rPr>
              <a:t>Ref: doc 5</a:t>
            </a:r>
            <a:endParaRPr lang="en-ZA" sz="1400" kern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749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Identified Potential Practices -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MOSHIAT-D 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16-01-13</a:t>
            </a:r>
            <a:endParaRPr lang="en-ZA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95376" y="571480"/>
            <a:ext cx="9001156" cy="428610"/>
          </a:xfrm>
          <a:prstGeom prst="rect">
            <a:avLst/>
          </a:prstGeo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LPAG – ref. Doc 5; sections: 3.6, 3.7 and 3.8</a:t>
            </a:r>
            <a:endParaRPr kumimoji="0" lang="en-ZA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21575"/>
              </p:ext>
            </p:extLst>
          </p:nvPr>
        </p:nvGraphicFramePr>
        <p:xfrm>
          <a:off x="189059" y="1052736"/>
          <a:ext cx="8779848" cy="349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01"/>
                <a:gridCol w="1772461"/>
                <a:gridCol w="1097481"/>
                <a:gridCol w="1097481"/>
                <a:gridCol w="1097481"/>
                <a:gridCol w="1097481"/>
                <a:gridCol w="1097481"/>
                <a:gridCol w="1097481"/>
              </a:tblGrid>
              <a:tr h="380014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No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Potential Practice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Source organisation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State of application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Accessibility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Potential    OHS impact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Risk addressed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Adoption potential</a:t>
                      </a:r>
                      <a:endParaRPr lang="en-ZA" sz="1200" dirty="0"/>
                    </a:p>
                  </a:txBody>
                  <a:tcPr anchor="ctr" anchorCtr="1"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1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Health room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Very High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Promising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2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Washing of shafts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Moderate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Promising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3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Washing of cars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Low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Poor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4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Haulage sprays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Harmony and </a:t>
                      </a:r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High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Promising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5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Tip doors/covers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Harmony and </a:t>
                      </a:r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Very High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Promising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6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Dust mask testing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err="1">
                          <a:effectLst/>
                          <a:latin typeface="+mn-lt"/>
                        </a:rPr>
                        <a:t>Sibanye</a:t>
                      </a:r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 Gold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Low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Poor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7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Telescopic mist spray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Harmony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High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Promising</a:t>
                      </a:r>
                      <a:endParaRPr lang="en-ZA" sz="12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8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Conveyor belt scraper</a:t>
                      </a:r>
                      <a:endParaRPr lang="en-Z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+mn-lt"/>
                        </a:rPr>
                        <a:t>Harmony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r>
                        <a:rPr lang="en-ZA" sz="1200" dirty="0" smtClean="0"/>
                        <a:t>Demonstrated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Readily</a:t>
                      </a:r>
                      <a:endParaRPr lang="en-ZA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High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Yes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err="1" smtClean="0"/>
                        <a:t>Promisisng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10864" y="1073676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01124" y="1078790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04752" y="1072796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03244" y="1069677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97778" y="1071810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89298"/>
              </p:ext>
            </p:extLst>
          </p:nvPr>
        </p:nvGraphicFramePr>
        <p:xfrm>
          <a:off x="173338" y="4869159"/>
          <a:ext cx="8774630" cy="1152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377"/>
                <a:gridCol w="8335253"/>
              </a:tblGrid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</a:rPr>
                        <a:t>1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State of </a:t>
                      </a:r>
                      <a:r>
                        <a:rPr lang="en-ZA" sz="1200" u="none" strike="noStrike" dirty="0" smtClean="0">
                          <a:effectLst/>
                        </a:rPr>
                        <a:t>application: </a:t>
                      </a:r>
                      <a:r>
                        <a:rPr lang="en-ZA" sz="1200" u="none" strike="noStrike" dirty="0">
                          <a:effectLst/>
                        </a:rPr>
                        <a:t>Field trial  - Demonstrated  - another country  - one mine  - multiple mines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2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Accessibility: Readily  - IP constraints  - Commercial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3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Potential impact: Very high  - High  - Moderate  - Low  - Very low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4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</a:rPr>
                        <a:t>Risk addressed:  See WS#4, plus define as necessary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  <a:tr h="2304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</a:rPr>
                        <a:t>5</a:t>
                      </a:r>
                      <a:endParaRPr lang="en-ZA" sz="1200" b="0" i="0" u="none" strike="noStrike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</a:rPr>
                        <a:t>Adoption potential: Promising  - </a:t>
                      </a:r>
                      <a:r>
                        <a:rPr lang="en-ZA" sz="1200" u="none" strike="noStrike" dirty="0" smtClean="0">
                          <a:effectLst/>
                        </a:rPr>
                        <a:t> Poor</a:t>
                      </a:r>
                      <a:endParaRPr lang="en-Z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050" marR="9050" marT="9050" marB="0" anchor="b"/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307792" y="4935919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1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7792" y="5167201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2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7792" y="5397352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3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7792" y="5629098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4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7792" y="5863215"/>
            <a:ext cx="150190" cy="1246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5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464" y="4581128"/>
            <a:ext cx="44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Key</a:t>
            </a:r>
            <a:endParaRPr lang="en-Z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2238</TotalTime>
  <Words>1254</Words>
  <Application>Microsoft Office PowerPoint</Application>
  <PresentationFormat>On-screen Show (4:3)</PresentationFormat>
  <Paragraphs>400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Theme3</vt:lpstr>
      <vt:lpstr>  DUST TEAM Up-date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user</cp:lastModifiedBy>
  <cp:revision>217</cp:revision>
  <cp:lastPrinted>2013-02-07T14:03:57Z</cp:lastPrinted>
  <dcterms:created xsi:type="dcterms:W3CDTF">2012-08-02T11:34:04Z</dcterms:created>
  <dcterms:modified xsi:type="dcterms:W3CDTF">2013-02-21T20:09:04Z</dcterms:modified>
</cp:coreProperties>
</file>