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charts/chart3.xml" ContentType="application/vnd.openxmlformats-officedocument.drawingml.char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52" r:id="rId2"/>
    <p:sldMasterId id="2147483653" r:id="rId3"/>
    <p:sldMasterId id="2147483655" r:id="rId4"/>
    <p:sldMasterId id="2147483657" r:id="rId5"/>
    <p:sldMasterId id="2147483656" r:id="rId6"/>
    <p:sldMasterId id="2147483658" r:id="rId7"/>
  </p:sldMasterIdLst>
  <p:notesMasterIdLst>
    <p:notesMasterId r:id="rId47"/>
  </p:notesMasterIdLst>
  <p:sldIdLst>
    <p:sldId id="307" r:id="rId8"/>
    <p:sldId id="438" r:id="rId9"/>
    <p:sldId id="439" r:id="rId10"/>
    <p:sldId id="398" r:id="rId11"/>
    <p:sldId id="462" r:id="rId12"/>
    <p:sldId id="416" r:id="rId13"/>
    <p:sldId id="399" r:id="rId14"/>
    <p:sldId id="368" r:id="rId15"/>
    <p:sldId id="403" r:id="rId16"/>
    <p:sldId id="404" r:id="rId17"/>
    <p:sldId id="405" r:id="rId18"/>
    <p:sldId id="440" r:id="rId19"/>
    <p:sldId id="441" r:id="rId20"/>
    <p:sldId id="442" r:id="rId21"/>
    <p:sldId id="443" r:id="rId22"/>
    <p:sldId id="444" r:id="rId23"/>
    <p:sldId id="445" r:id="rId24"/>
    <p:sldId id="446" r:id="rId25"/>
    <p:sldId id="447" r:id="rId26"/>
    <p:sldId id="421" r:id="rId27"/>
    <p:sldId id="448" r:id="rId28"/>
    <p:sldId id="449" r:id="rId29"/>
    <p:sldId id="450" r:id="rId30"/>
    <p:sldId id="451" r:id="rId31"/>
    <p:sldId id="452" r:id="rId32"/>
    <p:sldId id="453" r:id="rId33"/>
    <p:sldId id="353" r:id="rId34"/>
    <p:sldId id="454" r:id="rId35"/>
    <p:sldId id="455" r:id="rId36"/>
    <p:sldId id="456" r:id="rId37"/>
    <p:sldId id="457" r:id="rId38"/>
    <p:sldId id="409" r:id="rId39"/>
    <p:sldId id="424" r:id="rId40"/>
    <p:sldId id="410" r:id="rId41"/>
    <p:sldId id="460" r:id="rId42"/>
    <p:sldId id="461" r:id="rId43"/>
    <p:sldId id="463" r:id="rId44"/>
    <p:sldId id="464" r:id="rId45"/>
    <p:sldId id="435" r:id="rId46"/>
  </p:sldIdLst>
  <p:sldSz cx="9144000" cy="6858000" type="screen4x3"/>
  <p:notesSz cx="6805613" cy="9939338"/>
  <p:defaultTextStyle>
    <a:defPPr>
      <a:defRPr lang="en-GB"/>
    </a:defPPr>
    <a:lvl1pPr algn="l" rtl="0" fontAlgn="base">
      <a:spcBef>
        <a:spcPct val="50000"/>
      </a:spcBef>
      <a:spcAft>
        <a:spcPct val="0"/>
      </a:spcAft>
      <a:defRPr kern="1200">
        <a:solidFill>
          <a:schemeClr val="tx1"/>
        </a:solidFill>
        <a:latin typeface="Arial" charset="0"/>
        <a:ea typeface="+mn-ea"/>
        <a:cs typeface="Arial" charset="0"/>
      </a:defRPr>
    </a:lvl1pPr>
    <a:lvl2pPr marL="457200" algn="l" rtl="0" fontAlgn="base">
      <a:spcBef>
        <a:spcPct val="50000"/>
      </a:spcBef>
      <a:spcAft>
        <a:spcPct val="0"/>
      </a:spcAft>
      <a:defRPr kern="1200">
        <a:solidFill>
          <a:schemeClr val="tx1"/>
        </a:solidFill>
        <a:latin typeface="Arial" charset="0"/>
        <a:ea typeface="+mn-ea"/>
        <a:cs typeface="Arial" charset="0"/>
      </a:defRPr>
    </a:lvl2pPr>
    <a:lvl3pPr marL="914400" algn="l" rtl="0" fontAlgn="base">
      <a:spcBef>
        <a:spcPct val="50000"/>
      </a:spcBef>
      <a:spcAft>
        <a:spcPct val="0"/>
      </a:spcAft>
      <a:defRPr kern="1200">
        <a:solidFill>
          <a:schemeClr val="tx1"/>
        </a:solidFill>
        <a:latin typeface="Arial" charset="0"/>
        <a:ea typeface="+mn-ea"/>
        <a:cs typeface="Arial" charset="0"/>
      </a:defRPr>
    </a:lvl3pPr>
    <a:lvl4pPr marL="1371600" algn="l" rtl="0" fontAlgn="base">
      <a:spcBef>
        <a:spcPct val="50000"/>
      </a:spcBef>
      <a:spcAft>
        <a:spcPct val="0"/>
      </a:spcAft>
      <a:defRPr kern="1200">
        <a:solidFill>
          <a:schemeClr val="tx1"/>
        </a:solidFill>
        <a:latin typeface="Arial" charset="0"/>
        <a:ea typeface="+mn-ea"/>
        <a:cs typeface="Arial" charset="0"/>
      </a:defRPr>
    </a:lvl4pPr>
    <a:lvl5pPr marL="1828800" algn="l" rtl="0" fontAlgn="base">
      <a:spcBef>
        <a:spcPct val="5000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CC99"/>
    <a:srgbClr val="FF66CC"/>
    <a:srgbClr val="FFFF66"/>
    <a:srgbClr val="FF0066"/>
    <a:srgbClr val="AEA400"/>
    <a:srgbClr val="A79E70"/>
    <a:srgbClr val="999A8F"/>
    <a:srgbClr val="F3A635"/>
    <a:srgbClr val="E7694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autoAdjust="0"/>
    <p:restoredTop sz="94631" autoAdjust="0"/>
  </p:normalViewPr>
  <p:slideViewPr>
    <p:cSldViewPr>
      <p:cViewPr>
        <p:scale>
          <a:sx n="75" d="100"/>
          <a:sy n="75" d="100"/>
        </p:scale>
        <p:origin x="-1032" y="-630"/>
      </p:cViewPr>
      <p:guideLst>
        <p:guide orient="horz" pos="935"/>
        <p:guide orient="horz" pos="2478"/>
        <p:guide orient="horz" pos="1398"/>
        <p:guide pos="697"/>
        <p:guide pos="2154"/>
        <p:guide pos="617"/>
        <p:guide pos="777"/>
        <p:guide pos="359"/>
        <p:guide pos="53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CasB\My%20Documents\3.%20%20Anglo%20Operations\Chile\01.%20Chagres\Hist%20data\Ubicaci&#243;n%20del%20contaminante%20v1.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CasB\My%20Documents\3.%20%20Anglo%20Operations\Chile\01.%20Chagres\R11-3032%20-%20Operations%20C%20B%20%2013-12-2011%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CasB\My%20Documents\3.%20%20Anglo%20Operations\Chile\01.%20Chagres\R11-3032%20-%20Operations%20C%20B%20%2013-12-2011%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200"/>
            </a:pPr>
            <a:r>
              <a:rPr lang="en-US" sz="1200"/>
              <a:t>Stationary area sampling results for 2008</a:t>
            </a:r>
          </a:p>
        </c:rich>
      </c:tx>
    </c:title>
    <c:plotArea>
      <c:layout/>
      <c:barChart>
        <c:barDir val="col"/>
        <c:grouping val="clustered"/>
        <c:ser>
          <c:idx val="0"/>
          <c:order val="0"/>
          <c:tx>
            <c:strRef>
              <c:f>'12-2008'!$B$21</c:f>
              <c:strCache>
                <c:ptCount val="1"/>
                <c:pt idx="0">
                  <c:v>Polvo Total Mg/m3</c:v>
                </c:pt>
              </c:strCache>
            </c:strRef>
          </c:tx>
          <c:dLbls>
            <c:txPr>
              <a:bodyPr rot="-5400000" vert="horz"/>
              <a:lstStyle/>
              <a:p>
                <a:pPr>
                  <a:defRPr sz="800"/>
                </a:pPr>
                <a:endParaRPr lang="en-US"/>
              </a:p>
            </c:txPr>
            <c:showVal val="1"/>
          </c:dLbls>
          <c:cat>
            <c:strRef>
              <c:f>'12-2008'!$A$22:$A$28</c:f>
              <c:strCache>
                <c:ptCount val="7"/>
                <c:pt idx="0">
                  <c:v>Cargador frontal</c:v>
                </c:pt>
                <c:pt idx="1">
                  <c:v>Cargador frontal</c:v>
                </c:pt>
                <c:pt idx="2">
                  <c:v>Cargador frontal</c:v>
                </c:pt>
                <c:pt idx="3">
                  <c:v>Sala de Maquina</c:v>
                </c:pt>
                <c:pt idx="4">
                  <c:v>Sala de Maquina</c:v>
                </c:pt>
                <c:pt idx="5">
                  <c:v>Sala de Maquina</c:v>
                </c:pt>
                <c:pt idx="6">
                  <c:v>Sala de Maquina</c:v>
                </c:pt>
              </c:strCache>
            </c:strRef>
          </c:cat>
          <c:val>
            <c:numRef>
              <c:f>'12-2008'!$B$22:$B$28</c:f>
              <c:numCache>
                <c:formatCode>General</c:formatCode>
                <c:ptCount val="7"/>
                <c:pt idx="0">
                  <c:v>1.87</c:v>
                </c:pt>
                <c:pt idx="1">
                  <c:v>1.36</c:v>
                </c:pt>
                <c:pt idx="2">
                  <c:v>0.46</c:v>
                </c:pt>
                <c:pt idx="3">
                  <c:v>1.31</c:v>
                </c:pt>
                <c:pt idx="4">
                  <c:v>3.6</c:v>
                </c:pt>
                <c:pt idx="5">
                  <c:v>1.7400000000000009</c:v>
                </c:pt>
                <c:pt idx="6">
                  <c:v>1.7600000000000009</c:v>
                </c:pt>
              </c:numCache>
            </c:numRef>
          </c:val>
        </c:ser>
        <c:ser>
          <c:idx val="1"/>
          <c:order val="1"/>
          <c:tx>
            <c:strRef>
              <c:f>'12-2008'!$C$21</c:f>
              <c:strCache>
                <c:ptCount val="1"/>
                <c:pt idx="0">
                  <c:v>Arsénico Mg/m3</c:v>
                </c:pt>
              </c:strCache>
            </c:strRef>
          </c:tx>
          <c:dLbls>
            <c:txPr>
              <a:bodyPr rot="-5400000" vert="horz"/>
              <a:lstStyle/>
              <a:p>
                <a:pPr>
                  <a:defRPr sz="800"/>
                </a:pPr>
                <a:endParaRPr lang="en-US"/>
              </a:p>
            </c:txPr>
            <c:showVal val="1"/>
          </c:dLbls>
          <c:cat>
            <c:strRef>
              <c:f>'12-2008'!$A$22:$A$28</c:f>
              <c:strCache>
                <c:ptCount val="7"/>
                <c:pt idx="0">
                  <c:v>Cargador frontal</c:v>
                </c:pt>
                <c:pt idx="1">
                  <c:v>Cargador frontal</c:v>
                </c:pt>
                <c:pt idx="2">
                  <c:v>Cargador frontal</c:v>
                </c:pt>
                <c:pt idx="3">
                  <c:v>Sala de Maquina</c:v>
                </c:pt>
                <c:pt idx="4">
                  <c:v>Sala de Maquina</c:v>
                </c:pt>
                <c:pt idx="5">
                  <c:v>Sala de Maquina</c:v>
                </c:pt>
                <c:pt idx="6">
                  <c:v>Sala de Maquina</c:v>
                </c:pt>
              </c:strCache>
            </c:strRef>
          </c:cat>
          <c:val>
            <c:numRef>
              <c:f>'12-2008'!$C$22:$C$28</c:f>
              <c:numCache>
                <c:formatCode>General</c:formatCode>
                <c:ptCount val="7"/>
                <c:pt idx="0">
                  <c:v>8.3000000000000199E-2</c:v>
                </c:pt>
                <c:pt idx="1">
                  <c:v>0</c:v>
                </c:pt>
                <c:pt idx="2">
                  <c:v>0</c:v>
                </c:pt>
                <c:pt idx="3">
                  <c:v>0</c:v>
                </c:pt>
                <c:pt idx="4">
                  <c:v>0</c:v>
                </c:pt>
                <c:pt idx="5">
                  <c:v>1.6000000000000049E-2</c:v>
                </c:pt>
                <c:pt idx="6">
                  <c:v>0</c:v>
                </c:pt>
              </c:numCache>
            </c:numRef>
          </c:val>
        </c:ser>
        <c:ser>
          <c:idx val="2"/>
          <c:order val="2"/>
          <c:tx>
            <c:strRef>
              <c:f>'12-2008'!$D$21</c:f>
              <c:strCache>
                <c:ptCount val="1"/>
                <c:pt idx="0">
                  <c:v>Cobre Mg/m3</c:v>
                </c:pt>
              </c:strCache>
            </c:strRef>
          </c:tx>
          <c:dLbls>
            <c:txPr>
              <a:bodyPr rot="-5400000" vert="horz"/>
              <a:lstStyle/>
              <a:p>
                <a:pPr>
                  <a:defRPr sz="800"/>
                </a:pPr>
                <a:endParaRPr lang="en-US"/>
              </a:p>
            </c:txPr>
            <c:showVal val="1"/>
          </c:dLbls>
          <c:cat>
            <c:strRef>
              <c:f>'12-2008'!$A$22:$A$28</c:f>
              <c:strCache>
                <c:ptCount val="7"/>
                <c:pt idx="0">
                  <c:v>Cargador frontal</c:v>
                </c:pt>
                <c:pt idx="1">
                  <c:v>Cargador frontal</c:v>
                </c:pt>
                <c:pt idx="2">
                  <c:v>Cargador frontal</c:v>
                </c:pt>
                <c:pt idx="3">
                  <c:v>Sala de Maquina</c:v>
                </c:pt>
                <c:pt idx="4">
                  <c:v>Sala de Maquina</c:v>
                </c:pt>
                <c:pt idx="5">
                  <c:v>Sala de Maquina</c:v>
                </c:pt>
                <c:pt idx="6">
                  <c:v>Sala de Maquina</c:v>
                </c:pt>
              </c:strCache>
            </c:strRef>
          </c:cat>
          <c:val>
            <c:numRef>
              <c:f>'12-2008'!$D$22:$D$28</c:f>
              <c:numCache>
                <c:formatCode>General</c:formatCode>
                <c:ptCount val="7"/>
                <c:pt idx="0">
                  <c:v>6.6000000000000003E-2</c:v>
                </c:pt>
                <c:pt idx="1">
                  <c:v>7.1000000000000021E-2</c:v>
                </c:pt>
                <c:pt idx="2">
                  <c:v>1.9000000000000055E-2</c:v>
                </c:pt>
                <c:pt idx="3">
                  <c:v>0.14400000000000004</c:v>
                </c:pt>
                <c:pt idx="4">
                  <c:v>7.4000000000000107E-2</c:v>
                </c:pt>
                <c:pt idx="5">
                  <c:v>5.4000000000000062E-2</c:v>
                </c:pt>
                <c:pt idx="6">
                  <c:v>4.5000000000000033E-2</c:v>
                </c:pt>
              </c:numCache>
            </c:numRef>
          </c:val>
        </c:ser>
        <c:ser>
          <c:idx val="3"/>
          <c:order val="3"/>
          <c:tx>
            <c:strRef>
              <c:f>'12-2008'!$E$21</c:f>
              <c:strCache>
                <c:ptCount val="1"/>
                <c:pt idx="0">
                  <c:v>Plomo Mg/m3</c:v>
                </c:pt>
              </c:strCache>
            </c:strRef>
          </c:tx>
          <c:dLbls>
            <c:txPr>
              <a:bodyPr rot="-5400000" vert="horz"/>
              <a:lstStyle/>
              <a:p>
                <a:pPr>
                  <a:defRPr sz="800"/>
                </a:pPr>
                <a:endParaRPr lang="en-US"/>
              </a:p>
            </c:txPr>
            <c:showVal val="1"/>
          </c:dLbls>
          <c:cat>
            <c:strRef>
              <c:f>'12-2008'!$A$22:$A$28</c:f>
              <c:strCache>
                <c:ptCount val="7"/>
                <c:pt idx="0">
                  <c:v>Cargador frontal</c:v>
                </c:pt>
                <c:pt idx="1">
                  <c:v>Cargador frontal</c:v>
                </c:pt>
                <c:pt idx="2">
                  <c:v>Cargador frontal</c:v>
                </c:pt>
                <c:pt idx="3">
                  <c:v>Sala de Maquina</c:v>
                </c:pt>
                <c:pt idx="4">
                  <c:v>Sala de Maquina</c:v>
                </c:pt>
                <c:pt idx="5">
                  <c:v>Sala de Maquina</c:v>
                </c:pt>
                <c:pt idx="6">
                  <c:v>Sala de Maquina</c:v>
                </c:pt>
              </c:strCache>
            </c:strRef>
          </c:cat>
          <c:val>
            <c:numRef>
              <c:f>'12-2008'!$E$22:$E$28</c:f>
              <c:numCache>
                <c:formatCode>General</c:formatCode>
                <c:ptCount val="7"/>
                <c:pt idx="0">
                  <c:v>3.100000000000008E-2</c:v>
                </c:pt>
                <c:pt idx="1">
                  <c:v>3.6000000000000046E-2</c:v>
                </c:pt>
                <c:pt idx="2">
                  <c:v>2.4000000000000021E-2</c:v>
                </c:pt>
                <c:pt idx="3">
                  <c:v>2.9000000000000022E-2</c:v>
                </c:pt>
                <c:pt idx="4">
                  <c:v>0.23700000000000004</c:v>
                </c:pt>
                <c:pt idx="5">
                  <c:v>5.9000000000000163E-2</c:v>
                </c:pt>
                <c:pt idx="6">
                  <c:v>6.6000000000000003E-2</c:v>
                </c:pt>
              </c:numCache>
            </c:numRef>
          </c:val>
        </c:ser>
        <c:ser>
          <c:idx val="4"/>
          <c:order val="4"/>
          <c:tx>
            <c:strRef>
              <c:f>'12-2008'!$F$21</c:f>
              <c:strCache>
                <c:ptCount val="1"/>
                <c:pt idx="0">
                  <c:v>Sílice Mg/m3</c:v>
                </c:pt>
              </c:strCache>
            </c:strRef>
          </c:tx>
          <c:dLbls>
            <c:dLbl>
              <c:idx val="0"/>
              <c:spPr/>
              <c:txPr>
                <a:bodyPr rot="-5400000" vert="horz"/>
                <a:lstStyle/>
                <a:p>
                  <a:pPr>
                    <a:defRPr sz="800"/>
                  </a:pPr>
                  <a:endParaRPr lang="en-US"/>
                </a:p>
              </c:txPr>
            </c:dLbl>
            <c:showVal val="1"/>
          </c:dLbls>
          <c:cat>
            <c:strRef>
              <c:f>'12-2008'!$A$22:$A$28</c:f>
              <c:strCache>
                <c:ptCount val="7"/>
                <c:pt idx="0">
                  <c:v>Cargador frontal</c:v>
                </c:pt>
                <c:pt idx="1">
                  <c:v>Cargador frontal</c:v>
                </c:pt>
                <c:pt idx="2">
                  <c:v>Cargador frontal</c:v>
                </c:pt>
                <c:pt idx="3">
                  <c:v>Sala de Maquina</c:v>
                </c:pt>
                <c:pt idx="4">
                  <c:v>Sala de Maquina</c:v>
                </c:pt>
                <c:pt idx="5">
                  <c:v>Sala de Maquina</c:v>
                </c:pt>
                <c:pt idx="6">
                  <c:v>Sala de Maquina</c:v>
                </c:pt>
              </c:strCache>
            </c:strRef>
          </c:cat>
          <c:val>
            <c:numRef>
              <c:f>'12-2008'!$F$22:$F$28</c:f>
              <c:numCache>
                <c:formatCode>General</c:formatCode>
                <c:ptCount val="7"/>
                <c:pt idx="0">
                  <c:v>3.2000000000000098E-2</c:v>
                </c:pt>
                <c:pt idx="1">
                  <c:v>0</c:v>
                </c:pt>
                <c:pt idx="2">
                  <c:v>0</c:v>
                </c:pt>
                <c:pt idx="3">
                  <c:v>0</c:v>
                </c:pt>
                <c:pt idx="4">
                  <c:v>0</c:v>
                </c:pt>
                <c:pt idx="5">
                  <c:v>0</c:v>
                </c:pt>
                <c:pt idx="6">
                  <c:v>0</c:v>
                </c:pt>
              </c:numCache>
            </c:numRef>
          </c:val>
        </c:ser>
        <c:axId val="87005440"/>
        <c:axId val="87023616"/>
      </c:barChart>
      <c:catAx>
        <c:axId val="87005440"/>
        <c:scaling>
          <c:orientation val="minMax"/>
        </c:scaling>
        <c:axPos val="b"/>
        <c:tickLblPos val="nextTo"/>
        <c:crossAx val="87023616"/>
        <c:crosses val="autoZero"/>
        <c:auto val="1"/>
        <c:lblAlgn val="ctr"/>
        <c:lblOffset val="100"/>
      </c:catAx>
      <c:valAx>
        <c:axId val="87023616"/>
        <c:scaling>
          <c:orientation val="minMax"/>
        </c:scaling>
        <c:axPos val="l"/>
        <c:majorGridlines/>
        <c:title>
          <c:tx>
            <c:rich>
              <a:bodyPr rot="-5400000" vert="horz"/>
              <a:lstStyle/>
              <a:p>
                <a:pPr>
                  <a:defRPr/>
                </a:pPr>
                <a:r>
                  <a:rPr lang="en-US"/>
                  <a:t>Concentration (mg/m3)</a:t>
                </a:r>
              </a:p>
            </c:rich>
          </c:tx>
        </c:title>
        <c:numFmt formatCode="General" sourceLinked="1"/>
        <c:tickLblPos val="nextTo"/>
        <c:crossAx val="87005440"/>
        <c:crosses val="autoZero"/>
        <c:crossBetween val="between"/>
      </c:valAx>
    </c:plotArea>
    <c:legend>
      <c:legendPos val="r"/>
    </c:legend>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a:pPr>
            <a:r>
              <a:rPr lang="en-US" sz="1100"/>
              <a:t>RCS</a:t>
            </a:r>
          </a:p>
        </c:rich>
      </c:tx>
    </c:title>
    <c:plotArea>
      <c:layout/>
      <c:barChart>
        <c:barDir val="col"/>
        <c:grouping val="clustered"/>
        <c:ser>
          <c:idx val="0"/>
          <c:order val="0"/>
          <c:tx>
            <c:strRef>
              <c:f>'RCS1'!$C$3:$C$4</c:f>
              <c:strCache>
                <c:ptCount val="1"/>
                <c:pt idx="0">
                  <c:v>Silica          NIOSH 7602    mg/m3 &lt; 0.006</c:v>
                </c:pt>
              </c:strCache>
            </c:strRef>
          </c:tx>
          <c:cat>
            <c:strRef>
              <c:f>'RCS1'!$A$5:$A$13</c:f>
              <c:strCache>
                <c:ptCount val="9"/>
                <c:pt idx="0">
                  <c:v>Flash furnace - level 2</c:v>
                </c:pt>
                <c:pt idx="1">
                  <c:v>Flash furnace - level 4</c:v>
                </c:pt>
                <c:pt idx="2">
                  <c:v>Flash furnace - level 4</c:v>
                </c:pt>
                <c:pt idx="3">
                  <c:v>Boiler - level 2</c:v>
                </c:pt>
                <c:pt idx="4">
                  <c:v>Furnace Building - Top Level</c:v>
                </c:pt>
                <c:pt idx="5">
                  <c:v>Concentrate Shed</c:v>
                </c:pt>
                <c:pt idx="6">
                  <c:v>Mobile Equipment - Front End Loader</c:v>
                </c:pt>
                <c:pt idx="7">
                  <c:v>Mobile Equipment - Road Sweeper</c:v>
                </c:pt>
                <c:pt idx="8">
                  <c:v>Sangria eje</c:v>
                </c:pt>
              </c:strCache>
            </c:strRef>
          </c:cat>
          <c:val>
            <c:numRef>
              <c:f>'RCS1'!$C$5:$C$13</c:f>
              <c:numCache>
                <c:formatCode>General</c:formatCode>
                <c:ptCount val="9"/>
                <c:pt idx="0" formatCode="0.000">
                  <c:v>0.10100000000000002</c:v>
                </c:pt>
                <c:pt idx="1">
                  <c:v>5.8000000000000003E-2</c:v>
                </c:pt>
                <c:pt idx="2">
                  <c:v>3.5999999999999997E-2</c:v>
                </c:pt>
                <c:pt idx="3">
                  <c:v>4.1000000000000002E-2</c:v>
                </c:pt>
                <c:pt idx="4">
                  <c:v>0</c:v>
                </c:pt>
                <c:pt idx="5">
                  <c:v>8.5000000000000006E-2</c:v>
                </c:pt>
                <c:pt idx="6">
                  <c:v>1.7000000000000001E-2</c:v>
                </c:pt>
                <c:pt idx="7">
                  <c:v>0.16</c:v>
                </c:pt>
                <c:pt idx="8">
                  <c:v>0</c:v>
                </c:pt>
              </c:numCache>
            </c:numRef>
          </c:val>
        </c:ser>
        <c:axId val="87446272"/>
        <c:axId val="87447808"/>
      </c:barChart>
      <c:catAx>
        <c:axId val="87446272"/>
        <c:scaling>
          <c:orientation val="minMax"/>
        </c:scaling>
        <c:axPos val="b"/>
        <c:tickLblPos val="nextTo"/>
        <c:txPr>
          <a:bodyPr/>
          <a:lstStyle/>
          <a:p>
            <a:pPr>
              <a:defRPr sz="800"/>
            </a:pPr>
            <a:endParaRPr lang="en-US"/>
          </a:p>
        </c:txPr>
        <c:crossAx val="87447808"/>
        <c:crosses val="autoZero"/>
        <c:auto val="1"/>
        <c:lblAlgn val="ctr"/>
        <c:lblOffset val="100"/>
      </c:catAx>
      <c:valAx>
        <c:axId val="87447808"/>
        <c:scaling>
          <c:orientation val="minMax"/>
          <c:max val="0.18000000000000024"/>
          <c:min val="0"/>
        </c:scaling>
        <c:axPos val="l"/>
        <c:majorGridlines/>
        <c:title>
          <c:tx>
            <c:rich>
              <a:bodyPr rot="-5400000" vert="horz"/>
              <a:lstStyle/>
              <a:p>
                <a:pPr>
                  <a:defRPr/>
                </a:pPr>
                <a:r>
                  <a:rPr lang="en-US"/>
                  <a:t>Concentration (mg/m</a:t>
                </a:r>
                <a:r>
                  <a:rPr lang="en-US" baseline="30000"/>
                  <a:t>3</a:t>
                </a:r>
                <a:r>
                  <a:rPr lang="en-US" baseline="0"/>
                  <a:t>)</a:t>
                </a:r>
              </a:p>
            </c:rich>
          </c:tx>
        </c:title>
        <c:numFmt formatCode="0.00" sourceLinked="0"/>
        <c:tickLblPos val="nextTo"/>
        <c:crossAx val="87446272"/>
        <c:crosses val="autoZero"/>
        <c:crossBetween val="between"/>
        <c:majorUnit val="4.0000000000000022E-2"/>
      </c:valAx>
    </c:plotArea>
    <c:plotVisOnly val="1"/>
  </c:chart>
  <c:spPr>
    <a:ln>
      <a:solidFill>
        <a:schemeClr val="tx1"/>
      </a:solidFill>
    </a:ln>
  </c:sp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cat>
            <c:strRef>
              <c:f>Sheet1!$CM$6:$CM$72</c:f>
              <c:strCache>
                <c:ptCount val="64"/>
                <c:pt idx="0">
                  <c:v>Ag</c:v>
                </c:pt>
                <c:pt idx="1">
                  <c:v>Al</c:v>
                </c:pt>
                <c:pt idx="2">
                  <c:v>As</c:v>
                </c:pt>
                <c:pt idx="3">
                  <c:v>Au</c:v>
                </c:pt>
                <c:pt idx="4">
                  <c:v>Ba</c:v>
                </c:pt>
                <c:pt idx="5">
                  <c:v>Be</c:v>
                </c:pt>
                <c:pt idx="6">
                  <c:v>Bi</c:v>
                </c:pt>
                <c:pt idx="7">
                  <c:v>Ca</c:v>
                </c:pt>
                <c:pt idx="8">
                  <c:v>Cd</c:v>
                </c:pt>
                <c:pt idx="9">
                  <c:v>Ce</c:v>
                </c:pt>
                <c:pt idx="10">
                  <c:v>Co</c:v>
                </c:pt>
                <c:pt idx="11">
                  <c:v>Cr</c:v>
                </c:pt>
                <c:pt idx="12">
                  <c:v>Cs</c:v>
                </c:pt>
                <c:pt idx="13">
                  <c:v>Cu</c:v>
                </c:pt>
                <c:pt idx="14">
                  <c:v>Dy</c:v>
                </c:pt>
                <c:pt idx="15">
                  <c:v>Er</c:v>
                </c:pt>
                <c:pt idx="16">
                  <c:v>Eu</c:v>
                </c:pt>
                <c:pt idx="17">
                  <c:v>Fe</c:v>
                </c:pt>
                <c:pt idx="18">
                  <c:v>Ga</c:v>
                </c:pt>
                <c:pt idx="19">
                  <c:v>Gd</c:v>
                </c:pt>
                <c:pt idx="20">
                  <c:v>Ge</c:v>
                </c:pt>
                <c:pt idx="21">
                  <c:v>Hf</c:v>
                </c:pt>
                <c:pt idx="22">
                  <c:v>Hg</c:v>
                </c:pt>
                <c:pt idx="23">
                  <c:v>Ho</c:v>
                </c:pt>
                <c:pt idx="24">
                  <c:v>In</c:v>
                </c:pt>
                <c:pt idx="25">
                  <c:v>K</c:v>
                </c:pt>
                <c:pt idx="26">
                  <c:v>La</c:v>
                </c:pt>
                <c:pt idx="27">
                  <c:v>Li</c:v>
                </c:pt>
                <c:pt idx="28">
                  <c:v>Lu</c:v>
                </c:pt>
                <c:pt idx="29">
                  <c:v>Mg</c:v>
                </c:pt>
                <c:pt idx="30">
                  <c:v>Mn</c:v>
                </c:pt>
                <c:pt idx="31">
                  <c:v>Mo</c:v>
                </c:pt>
                <c:pt idx="32">
                  <c:v>Na</c:v>
                </c:pt>
                <c:pt idx="33">
                  <c:v>Nb</c:v>
                </c:pt>
                <c:pt idx="34">
                  <c:v>Nd</c:v>
                </c:pt>
                <c:pt idx="35">
                  <c:v>Ni</c:v>
                </c:pt>
                <c:pt idx="36">
                  <c:v>P</c:v>
                </c:pt>
                <c:pt idx="37">
                  <c:v>Pb</c:v>
                </c:pt>
                <c:pt idx="38">
                  <c:v>Pd</c:v>
                </c:pt>
                <c:pt idx="39">
                  <c:v>Pr</c:v>
                </c:pt>
                <c:pt idx="40">
                  <c:v>Pt</c:v>
                </c:pt>
                <c:pt idx="41">
                  <c:v>Rb</c:v>
                </c:pt>
                <c:pt idx="42">
                  <c:v>Rh</c:v>
                </c:pt>
                <c:pt idx="43">
                  <c:v>Ru</c:v>
                </c:pt>
                <c:pt idx="44">
                  <c:v>S</c:v>
                </c:pt>
                <c:pt idx="45">
                  <c:v>Sb</c:v>
                </c:pt>
                <c:pt idx="46">
                  <c:v>Sc</c:v>
                </c:pt>
                <c:pt idx="47">
                  <c:v>Se</c:v>
                </c:pt>
                <c:pt idx="48">
                  <c:v>Sm</c:v>
                </c:pt>
                <c:pt idx="49">
                  <c:v>Sn</c:v>
                </c:pt>
                <c:pt idx="50">
                  <c:v>Sr</c:v>
                </c:pt>
                <c:pt idx="51">
                  <c:v>Ta</c:v>
                </c:pt>
                <c:pt idx="52">
                  <c:v>Tb</c:v>
                </c:pt>
                <c:pt idx="53">
                  <c:v>Te</c:v>
                </c:pt>
                <c:pt idx="54">
                  <c:v>Th</c:v>
                </c:pt>
                <c:pt idx="55">
                  <c:v>Ti</c:v>
                </c:pt>
                <c:pt idx="56">
                  <c:v>Tl</c:v>
                </c:pt>
                <c:pt idx="57">
                  <c:v>Tm</c:v>
                </c:pt>
                <c:pt idx="58">
                  <c:v>U</c:v>
                </c:pt>
                <c:pt idx="59">
                  <c:v>V</c:v>
                </c:pt>
                <c:pt idx="60">
                  <c:v>W</c:v>
                </c:pt>
                <c:pt idx="61">
                  <c:v>Y</c:v>
                </c:pt>
                <c:pt idx="62">
                  <c:v>Zn</c:v>
                </c:pt>
                <c:pt idx="63">
                  <c:v>Zr</c:v>
                </c:pt>
              </c:strCache>
            </c:strRef>
          </c:cat>
          <c:val>
            <c:numRef>
              <c:f>Sheet1!$CO$6:$CO$72</c:f>
              <c:numCache>
                <c:formatCode>0.000000</c:formatCode>
                <c:ptCount val="67"/>
                <c:pt idx="0">
                  <c:v>1.6591181165203567E-3</c:v>
                </c:pt>
                <c:pt idx="1">
                  <c:v>1.0863727055067876</c:v>
                </c:pt>
                <c:pt idx="2">
                  <c:v>0.26326416600159613</c:v>
                </c:pt>
                <c:pt idx="3">
                  <c:v>6.3846767757382529E-6</c:v>
                </c:pt>
                <c:pt idx="4">
                  <c:v>2.3134477254588968E-2</c:v>
                </c:pt>
                <c:pt idx="5">
                  <c:v>6.6839584996009913E-6</c:v>
                </c:pt>
                <c:pt idx="6">
                  <c:v>9.3645251396648338E-3</c:v>
                </c:pt>
                <c:pt idx="7">
                  <c:v>0.90941739824421197</c:v>
                </c:pt>
                <c:pt idx="8">
                  <c:v>2.0101755786113458E-3</c:v>
                </c:pt>
                <c:pt idx="9">
                  <c:v>4.3326017557861391E-4</c:v>
                </c:pt>
                <c:pt idx="10">
                  <c:v>3.8898643256185155E-3</c:v>
                </c:pt>
                <c:pt idx="11">
                  <c:v>3.6844573024740652E-2</c:v>
                </c:pt>
                <c:pt idx="12">
                  <c:v>5.7462090981644534E-5</c:v>
                </c:pt>
                <c:pt idx="13">
                  <c:v>6.321987230646422</c:v>
                </c:pt>
                <c:pt idx="14">
                  <c:v>2.9529130087789446E-5</c:v>
                </c:pt>
                <c:pt idx="15">
                  <c:v>1.8754988028731117E-5</c:v>
                </c:pt>
                <c:pt idx="16">
                  <c:v>1.1572226656025583E-5</c:v>
                </c:pt>
                <c:pt idx="17">
                  <c:v>15.862689545091824</c:v>
                </c:pt>
                <c:pt idx="18">
                  <c:v>5.2793296089385835E-4</c:v>
                </c:pt>
                <c:pt idx="19">
                  <c:v>3.3918595371109356E-5</c:v>
                </c:pt>
                <c:pt idx="20">
                  <c:v>3.4317637669593144E-5</c:v>
                </c:pt>
                <c:pt idx="21">
                  <c:v>2.7932960893854898E-5</c:v>
                </c:pt>
                <c:pt idx="22">
                  <c:v>2.723463687150848E-4</c:v>
                </c:pt>
                <c:pt idx="23">
                  <c:v>5.985634477254621E-6</c:v>
                </c:pt>
                <c:pt idx="24">
                  <c:v>2.0899840383080699E-4</c:v>
                </c:pt>
                <c:pt idx="25">
                  <c:v>0.11370710295291322</c:v>
                </c:pt>
                <c:pt idx="26">
                  <c:v>2.6626097366320935E-4</c:v>
                </c:pt>
                <c:pt idx="27">
                  <c:v>1.7458100558659221E-4</c:v>
                </c:pt>
                <c:pt idx="28">
                  <c:v>2.5937749401436701E-6</c:v>
                </c:pt>
                <c:pt idx="29">
                  <c:v>0.1305267358339984</c:v>
                </c:pt>
                <c:pt idx="30">
                  <c:v>5.9968076616121517E-2</c:v>
                </c:pt>
                <c:pt idx="31">
                  <c:v>2.6622805267358392E-2</c:v>
                </c:pt>
                <c:pt idx="32">
                  <c:v>0.10011971268954505</c:v>
                </c:pt>
                <c:pt idx="33">
                  <c:v>3.4217877094972275E-5</c:v>
                </c:pt>
                <c:pt idx="34">
                  <c:v>2.0680367118914797E-4</c:v>
                </c:pt>
                <c:pt idx="35">
                  <c:v>1.314345570630491E-2</c:v>
                </c:pt>
                <c:pt idx="36">
                  <c:v>5.0179569034317639E-2</c:v>
                </c:pt>
                <c:pt idx="37">
                  <c:v>8.3808858739026854E-2</c:v>
                </c:pt>
                <c:pt idx="38">
                  <c:v>0</c:v>
                </c:pt>
                <c:pt idx="39">
                  <c:v>0</c:v>
                </c:pt>
                <c:pt idx="40">
                  <c:v>2.5937749401436701E-6</c:v>
                </c:pt>
                <c:pt idx="41">
                  <c:v>5.2873104549082373E-4</c:v>
                </c:pt>
                <c:pt idx="42">
                  <c:v>3.2920989624900399E-6</c:v>
                </c:pt>
                <c:pt idx="43">
                  <c:v>1.0973663208300128E-6</c:v>
                </c:pt>
                <c:pt idx="44">
                  <c:v>4.6116121308858737</c:v>
                </c:pt>
                <c:pt idx="45">
                  <c:v>6.2789305666400663E-4</c:v>
                </c:pt>
                <c:pt idx="46">
                  <c:v>1.4964086193136483E-4</c:v>
                </c:pt>
                <c:pt idx="47">
                  <c:v>2.6536312849162135E-3</c:v>
                </c:pt>
                <c:pt idx="48">
                  <c:v>4.3096568236233331E-5</c:v>
                </c:pt>
                <c:pt idx="49">
                  <c:v>7.4171987230646844E-4</c:v>
                </c:pt>
                <c:pt idx="50">
                  <c:v>4.1689944134078224E-3</c:v>
                </c:pt>
                <c:pt idx="51">
                  <c:v>0</c:v>
                </c:pt>
                <c:pt idx="52">
                  <c:v>5.4868316041500786E-6</c:v>
                </c:pt>
                <c:pt idx="53">
                  <c:v>1.3796887470071827E-4</c:v>
                </c:pt>
                <c:pt idx="54">
                  <c:v>7.8711093375898226E-5</c:v>
                </c:pt>
                <c:pt idx="55">
                  <c:v>2.3413806863527592E-2</c:v>
                </c:pt>
                <c:pt idx="56">
                  <c:v>2.7503990422985032E-4</c:v>
                </c:pt>
                <c:pt idx="57">
                  <c:v>2.3942537909018402E-6</c:v>
                </c:pt>
                <c:pt idx="58">
                  <c:v>3.7909018355945919E-5</c:v>
                </c:pt>
                <c:pt idx="59">
                  <c:v>3.5608539505187602E-3</c:v>
                </c:pt>
                <c:pt idx="60">
                  <c:v>2.2865123703112635E-4</c:v>
                </c:pt>
                <c:pt idx="61">
                  <c:v>1.5861931364724707E-4</c:v>
                </c:pt>
                <c:pt idx="62">
                  <c:v>0.12700518754988041</c:v>
                </c:pt>
                <c:pt idx="63">
                  <c:v>2.5324221867517958E-3</c:v>
                </c:pt>
              </c:numCache>
            </c:numRef>
          </c:val>
        </c:ser>
        <c:axId val="87626112"/>
        <c:axId val="87629184"/>
      </c:barChart>
      <c:catAx>
        <c:axId val="87626112"/>
        <c:scaling>
          <c:orientation val="minMax"/>
        </c:scaling>
        <c:axPos val="b"/>
        <c:tickLblPos val="nextTo"/>
        <c:txPr>
          <a:bodyPr/>
          <a:lstStyle/>
          <a:p>
            <a:pPr>
              <a:defRPr sz="600"/>
            </a:pPr>
            <a:endParaRPr lang="en-US"/>
          </a:p>
        </c:txPr>
        <c:crossAx val="87629184"/>
        <c:crosses val="autoZero"/>
        <c:auto val="1"/>
        <c:lblAlgn val="ctr"/>
        <c:lblOffset val="100"/>
      </c:catAx>
      <c:valAx>
        <c:axId val="87629184"/>
        <c:scaling>
          <c:orientation val="minMax"/>
          <c:max val="25"/>
          <c:min val="0"/>
        </c:scaling>
        <c:axPos val="l"/>
        <c:majorGridlines/>
        <c:title>
          <c:tx>
            <c:rich>
              <a:bodyPr rot="0" vert="wordArtVert"/>
              <a:lstStyle/>
              <a:p>
                <a:pPr>
                  <a:defRPr/>
                </a:pPr>
                <a:r>
                  <a:rPr lang="en-US"/>
                  <a:t>%</a:t>
                </a:r>
              </a:p>
            </c:rich>
          </c:tx>
        </c:title>
        <c:numFmt formatCode="0.00" sourceLinked="0"/>
        <c:tickLblPos val="nextTo"/>
        <c:txPr>
          <a:bodyPr/>
          <a:lstStyle/>
          <a:p>
            <a:pPr>
              <a:defRPr sz="800"/>
            </a:pPr>
            <a:endParaRPr lang="en-US"/>
          </a:p>
        </c:txPr>
        <c:crossAx val="87626112"/>
        <c:crosses val="autoZero"/>
        <c:crossBetween val="between"/>
      </c:valAx>
    </c:plotArea>
    <c:plotVisOnly val="1"/>
  </c:chart>
  <c:externalData r:id="rId1"/>
</c:chartSpace>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F22E44-47FD-4B55-8337-AD8E673C0710}" type="doc">
      <dgm:prSet loTypeId="urn:microsoft.com/office/officeart/2005/8/layout/funnel1" loCatId="relationship" qsTypeId="urn:microsoft.com/office/officeart/2005/8/quickstyle/simple2" qsCatId="simple" csTypeId="urn:microsoft.com/office/officeart/2005/8/colors/accent1_2" csCatId="accent1" phldr="1"/>
      <dgm:spPr/>
      <dgm:t>
        <a:bodyPr/>
        <a:lstStyle/>
        <a:p>
          <a:endParaRPr lang="en-US"/>
        </a:p>
      </dgm:t>
    </dgm:pt>
    <dgm:pt modelId="{F267203B-700C-4ADC-9C4A-948D4A8B1632}">
      <dgm:prSet phldrT="[Text]" custT="1"/>
      <dgm:spPr>
        <a:ln>
          <a:noFill/>
        </a:ln>
      </dgm:spPr>
      <dgm:t>
        <a:bodyPr/>
        <a:lstStyle/>
        <a:p>
          <a:r>
            <a:rPr lang="en-ZA" sz="1400" dirty="0" smtClean="0"/>
            <a:t>Results from medical surveillance</a:t>
          </a:r>
          <a:endParaRPr lang="en-US" sz="1400" dirty="0"/>
        </a:p>
      </dgm:t>
    </dgm:pt>
    <dgm:pt modelId="{02F98403-C6B6-48AF-8625-B149787E949F}" type="parTrans" cxnId="{145CAB32-EB2D-4999-8C47-5F086522B7C3}">
      <dgm:prSet/>
      <dgm:spPr/>
      <dgm:t>
        <a:bodyPr/>
        <a:lstStyle/>
        <a:p>
          <a:endParaRPr lang="en-US"/>
        </a:p>
      </dgm:t>
    </dgm:pt>
    <dgm:pt modelId="{C50829BF-58CE-48D4-A84C-2A8223EE1450}" type="sibTrans" cxnId="{145CAB32-EB2D-4999-8C47-5F086522B7C3}">
      <dgm:prSet/>
      <dgm:spPr/>
      <dgm:t>
        <a:bodyPr/>
        <a:lstStyle/>
        <a:p>
          <a:endParaRPr lang="en-US"/>
        </a:p>
      </dgm:t>
    </dgm:pt>
    <dgm:pt modelId="{365DB10E-A3CB-419B-BF73-38584B64A34D}">
      <dgm:prSet phldrT="[Text]" custT="1"/>
      <dgm:spPr>
        <a:ln>
          <a:noFill/>
        </a:ln>
      </dgm:spPr>
      <dgm:t>
        <a:bodyPr/>
        <a:lstStyle/>
        <a:p>
          <a:r>
            <a:rPr lang="en-ZA" sz="1400" dirty="0" smtClean="0"/>
            <a:t>Historical occupational hygiene measurements</a:t>
          </a:r>
          <a:endParaRPr lang="en-US" sz="1400" dirty="0"/>
        </a:p>
      </dgm:t>
    </dgm:pt>
    <dgm:pt modelId="{36ADDBD5-EC17-48AA-8A6A-A4CD354551A7}" type="parTrans" cxnId="{02AC940A-FEF6-49D4-B042-7074AF118D35}">
      <dgm:prSet/>
      <dgm:spPr/>
      <dgm:t>
        <a:bodyPr/>
        <a:lstStyle/>
        <a:p>
          <a:endParaRPr lang="en-US"/>
        </a:p>
      </dgm:t>
    </dgm:pt>
    <dgm:pt modelId="{5D3C5DB1-0A2B-4C41-B7DA-530440836B20}" type="sibTrans" cxnId="{02AC940A-FEF6-49D4-B042-7074AF118D35}">
      <dgm:prSet/>
      <dgm:spPr/>
      <dgm:t>
        <a:bodyPr/>
        <a:lstStyle/>
        <a:p>
          <a:endParaRPr lang="en-US"/>
        </a:p>
      </dgm:t>
    </dgm:pt>
    <dgm:pt modelId="{026A7F4F-3793-48F0-9DF7-8C8C1DA65A32}">
      <dgm:prSet phldrT="[Text]"/>
      <dgm:spPr/>
      <dgm:t>
        <a:bodyPr/>
        <a:lstStyle/>
        <a:p>
          <a:r>
            <a:rPr lang="en-ZA" b="1" dirty="0" smtClean="0"/>
            <a:t>Baseline occupational health risk assessment </a:t>
          </a:r>
          <a:endParaRPr lang="en-US" b="1" dirty="0"/>
        </a:p>
      </dgm:t>
    </dgm:pt>
    <dgm:pt modelId="{B8705F20-6D38-4CE9-9AC5-A33420D5A189}" type="parTrans" cxnId="{AFFFA230-C235-43B7-A83C-74E05877B152}">
      <dgm:prSet/>
      <dgm:spPr/>
      <dgm:t>
        <a:bodyPr/>
        <a:lstStyle/>
        <a:p>
          <a:endParaRPr lang="en-US"/>
        </a:p>
      </dgm:t>
    </dgm:pt>
    <dgm:pt modelId="{2335829D-9868-4BD7-8370-FCF301A95EFD}" type="sibTrans" cxnId="{AFFFA230-C235-43B7-A83C-74E05877B152}">
      <dgm:prSet/>
      <dgm:spPr/>
      <dgm:t>
        <a:bodyPr/>
        <a:lstStyle/>
        <a:p>
          <a:endParaRPr lang="en-US"/>
        </a:p>
      </dgm:t>
    </dgm:pt>
    <dgm:pt modelId="{83EBFB2B-BF6E-45A1-B78A-1AB365E5D264}">
      <dgm:prSet phldrT="[Text]" custScaleX="128052" custScaleY="128450" custLinFactNeighborX="-68750" custLinFactNeighborY="-68750"/>
      <dgm:spPr/>
      <dgm:t>
        <a:bodyPr/>
        <a:lstStyle/>
        <a:p>
          <a:endParaRPr lang="en-US" dirty="0"/>
        </a:p>
      </dgm:t>
    </dgm:pt>
    <dgm:pt modelId="{8026A927-9A75-4DB5-B8D9-48947A9989BB}" type="parTrans" cxnId="{1A4E2E45-0E9B-41E5-BE83-DB478620972B}">
      <dgm:prSet/>
      <dgm:spPr/>
      <dgm:t>
        <a:bodyPr/>
        <a:lstStyle/>
        <a:p>
          <a:endParaRPr lang="en-US"/>
        </a:p>
      </dgm:t>
    </dgm:pt>
    <dgm:pt modelId="{FDEF0C10-BF89-424C-B853-626DADBBCCAF}" type="sibTrans" cxnId="{1A4E2E45-0E9B-41E5-BE83-DB478620972B}">
      <dgm:prSet/>
      <dgm:spPr/>
      <dgm:t>
        <a:bodyPr/>
        <a:lstStyle/>
        <a:p>
          <a:endParaRPr lang="en-US"/>
        </a:p>
      </dgm:t>
    </dgm:pt>
    <dgm:pt modelId="{C8EFC0DC-34DB-432E-B0D0-58898823563C}">
      <dgm:prSet phldrT="[Text]" custT="1"/>
      <dgm:spPr>
        <a:ln>
          <a:noFill/>
        </a:ln>
      </dgm:spPr>
      <dgm:t>
        <a:bodyPr/>
        <a:lstStyle/>
        <a:p>
          <a:r>
            <a:rPr lang="en-ZA" sz="1400" dirty="0" smtClean="0"/>
            <a:t>Process maps</a:t>
          </a:r>
          <a:endParaRPr lang="en-US" sz="1400" dirty="0"/>
        </a:p>
      </dgm:t>
    </dgm:pt>
    <dgm:pt modelId="{0E375315-A8F6-4805-A717-44139081E4C3}" type="sibTrans" cxnId="{5AE825D9-2C89-4DF5-A0D0-27BE2B2594B3}">
      <dgm:prSet/>
      <dgm:spPr/>
      <dgm:t>
        <a:bodyPr/>
        <a:lstStyle/>
        <a:p>
          <a:endParaRPr lang="en-US"/>
        </a:p>
      </dgm:t>
    </dgm:pt>
    <dgm:pt modelId="{2E573145-6046-4331-B4C0-52A26161808A}" type="parTrans" cxnId="{5AE825D9-2C89-4DF5-A0D0-27BE2B2594B3}">
      <dgm:prSet/>
      <dgm:spPr/>
      <dgm:t>
        <a:bodyPr/>
        <a:lstStyle/>
        <a:p>
          <a:endParaRPr lang="en-US"/>
        </a:p>
      </dgm:t>
    </dgm:pt>
    <dgm:pt modelId="{584EBB6F-87E5-4305-B444-85A3C19C2D50}" type="pres">
      <dgm:prSet presAssocID="{E0F22E44-47FD-4B55-8337-AD8E673C0710}" presName="Name0" presStyleCnt="0">
        <dgm:presLayoutVars>
          <dgm:chMax val="4"/>
          <dgm:resizeHandles val="exact"/>
        </dgm:presLayoutVars>
      </dgm:prSet>
      <dgm:spPr/>
      <dgm:t>
        <a:bodyPr/>
        <a:lstStyle/>
        <a:p>
          <a:endParaRPr lang="en-US"/>
        </a:p>
      </dgm:t>
    </dgm:pt>
    <dgm:pt modelId="{3772B468-8BE5-4152-A4A5-1506A87AB2E1}" type="pres">
      <dgm:prSet presAssocID="{E0F22E44-47FD-4B55-8337-AD8E673C0710}" presName="ellipse" presStyleLbl="trBgShp" presStyleIdx="0" presStyleCnt="1"/>
      <dgm:spPr/>
    </dgm:pt>
    <dgm:pt modelId="{480FA0AA-72BC-4C1E-8B77-43309791BEEC}" type="pres">
      <dgm:prSet presAssocID="{E0F22E44-47FD-4B55-8337-AD8E673C0710}" presName="arrow1" presStyleLbl="fgShp" presStyleIdx="0" presStyleCnt="1"/>
      <dgm:spPr/>
    </dgm:pt>
    <dgm:pt modelId="{191D7EC4-F34D-43F3-AB4F-E4B357B22720}" type="pres">
      <dgm:prSet presAssocID="{E0F22E44-47FD-4B55-8337-AD8E673C0710}" presName="rectangle" presStyleLbl="revTx" presStyleIdx="0" presStyleCnt="1" custScaleX="189065" custLinFactNeighborY="1879">
        <dgm:presLayoutVars>
          <dgm:bulletEnabled val="1"/>
        </dgm:presLayoutVars>
      </dgm:prSet>
      <dgm:spPr/>
      <dgm:t>
        <a:bodyPr/>
        <a:lstStyle/>
        <a:p>
          <a:endParaRPr lang="en-US"/>
        </a:p>
      </dgm:t>
    </dgm:pt>
    <dgm:pt modelId="{F1D78DD1-1098-429C-BDBD-3C88E66F3E79}" type="pres">
      <dgm:prSet presAssocID="{365DB10E-A3CB-419B-BF73-38584B64A34D}" presName="item1" presStyleLbl="node1" presStyleIdx="0" presStyleCnt="3" custLinFactY="-73356" custLinFactNeighborX="79141" custLinFactNeighborY="-100000">
        <dgm:presLayoutVars>
          <dgm:bulletEnabled val="1"/>
        </dgm:presLayoutVars>
      </dgm:prSet>
      <dgm:spPr/>
      <dgm:t>
        <a:bodyPr/>
        <a:lstStyle/>
        <a:p>
          <a:endParaRPr lang="en-US"/>
        </a:p>
      </dgm:t>
    </dgm:pt>
    <dgm:pt modelId="{FCA8D54F-C18D-4A3A-8D7A-0C075046A761}" type="pres">
      <dgm:prSet presAssocID="{C8EFC0DC-34DB-432E-B0D0-58898823563C}" presName="item2" presStyleLbl="node1" presStyleIdx="1" presStyleCnt="3" custScaleX="151393" custScaleY="148197" custLinFactX="-4859" custLinFactNeighborX="-100000" custLinFactNeighborY="-67985">
        <dgm:presLayoutVars>
          <dgm:bulletEnabled val="1"/>
        </dgm:presLayoutVars>
      </dgm:prSet>
      <dgm:spPr/>
      <dgm:t>
        <a:bodyPr/>
        <a:lstStyle/>
        <a:p>
          <a:endParaRPr lang="en-US"/>
        </a:p>
      </dgm:t>
    </dgm:pt>
    <dgm:pt modelId="{78299742-C663-494A-BA0E-FE358C88D1B5}" type="pres">
      <dgm:prSet presAssocID="{026A7F4F-3793-48F0-9DF7-8C8C1DA65A32}" presName="item3" presStyleLbl="node1" presStyleIdx="2" presStyleCnt="3" custScaleX="128052" custScaleY="128450" custLinFactY="-9931" custLinFactNeighborX="-62500" custLinFactNeighborY="-100000">
        <dgm:presLayoutVars>
          <dgm:bulletEnabled val="1"/>
        </dgm:presLayoutVars>
      </dgm:prSet>
      <dgm:spPr/>
      <dgm:t>
        <a:bodyPr/>
        <a:lstStyle/>
        <a:p>
          <a:endParaRPr lang="en-US"/>
        </a:p>
      </dgm:t>
    </dgm:pt>
    <dgm:pt modelId="{CD86381B-9BCA-4FA8-8DFF-5BD4D86FDD7D}" type="pres">
      <dgm:prSet presAssocID="{E0F22E44-47FD-4B55-8337-AD8E673C0710}" presName="funnel" presStyleLbl="trAlignAcc1" presStyleIdx="0" presStyleCnt="1" custScaleX="171429" custScaleY="142857" custLinFactNeighborX="-2009" custLinFactNeighborY="-39370"/>
      <dgm:spPr/>
    </dgm:pt>
  </dgm:ptLst>
  <dgm:cxnLst>
    <dgm:cxn modelId="{1A4E2E45-0E9B-41E5-BE83-DB478620972B}" srcId="{E0F22E44-47FD-4B55-8337-AD8E673C0710}" destId="{83EBFB2B-BF6E-45A1-B78A-1AB365E5D264}" srcOrd="4" destOrd="0" parTransId="{8026A927-9A75-4DB5-B8D9-48947A9989BB}" sibTransId="{FDEF0C10-BF89-424C-B853-626DADBBCCAF}"/>
    <dgm:cxn modelId="{121F6245-FEE6-4DB1-9D3D-A38C8416F99D}" type="presOf" srcId="{E0F22E44-47FD-4B55-8337-AD8E673C0710}" destId="{584EBB6F-87E5-4305-B444-85A3C19C2D50}" srcOrd="0" destOrd="0" presId="urn:microsoft.com/office/officeart/2005/8/layout/funnel1"/>
    <dgm:cxn modelId="{D8BCB289-8EC4-48C9-8469-9CF42D13F804}" type="presOf" srcId="{026A7F4F-3793-48F0-9DF7-8C8C1DA65A32}" destId="{191D7EC4-F34D-43F3-AB4F-E4B357B22720}" srcOrd="0" destOrd="0" presId="urn:microsoft.com/office/officeart/2005/8/layout/funnel1"/>
    <dgm:cxn modelId="{02AC940A-FEF6-49D4-B042-7074AF118D35}" srcId="{E0F22E44-47FD-4B55-8337-AD8E673C0710}" destId="{365DB10E-A3CB-419B-BF73-38584B64A34D}" srcOrd="1" destOrd="0" parTransId="{36ADDBD5-EC17-48AA-8A6A-A4CD354551A7}" sibTransId="{5D3C5DB1-0A2B-4C41-B7DA-530440836B20}"/>
    <dgm:cxn modelId="{AFFFA230-C235-43B7-A83C-74E05877B152}" srcId="{E0F22E44-47FD-4B55-8337-AD8E673C0710}" destId="{026A7F4F-3793-48F0-9DF7-8C8C1DA65A32}" srcOrd="3" destOrd="0" parTransId="{B8705F20-6D38-4CE9-9AC5-A33420D5A189}" sibTransId="{2335829D-9868-4BD7-8370-FCF301A95EFD}"/>
    <dgm:cxn modelId="{87AA59B4-4120-491E-B108-1D50622FD290}" type="presOf" srcId="{365DB10E-A3CB-419B-BF73-38584B64A34D}" destId="{FCA8D54F-C18D-4A3A-8D7A-0C075046A761}" srcOrd="0" destOrd="0" presId="urn:microsoft.com/office/officeart/2005/8/layout/funnel1"/>
    <dgm:cxn modelId="{5AE825D9-2C89-4DF5-A0D0-27BE2B2594B3}" srcId="{E0F22E44-47FD-4B55-8337-AD8E673C0710}" destId="{C8EFC0DC-34DB-432E-B0D0-58898823563C}" srcOrd="2" destOrd="0" parTransId="{2E573145-6046-4331-B4C0-52A26161808A}" sibTransId="{0E375315-A8F6-4805-A717-44139081E4C3}"/>
    <dgm:cxn modelId="{DB151EF3-BE81-4394-86AB-F2ADCE796D62}" type="presOf" srcId="{F267203B-700C-4ADC-9C4A-948D4A8B1632}" destId="{78299742-C663-494A-BA0E-FE358C88D1B5}" srcOrd="0" destOrd="0" presId="urn:microsoft.com/office/officeart/2005/8/layout/funnel1"/>
    <dgm:cxn modelId="{C8C86D52-A5BD-42DA-B5AC-790DBD3C07BE}" type="presOf" srcId="{C8EFC0DC-34DB-432E-B0D0-58898823563C}" destId="{F1D78DD1-1098-429C-BDBD-3C88E66F3E79}" srcOrd="0" destOrd="0" presId="urn:microsoft.com/office/officeart/2005/8/layout/funnel1"/>
    <dgm:cxn modelId="{145CAB32-EB2D-4999-8C47-5F086522B7C3}" srcId="{E0F22E44-47FD-4B55-8337-AD8E673C0710}" destId="{F267203B-700C-4ADC-9C4A-948D4A8B1632}" srcOrd="0" destOrd="0" parTransId="{02F98403-C6B6-48AF-8625-B149787E949F}" sibTransId="{C50829BF-58CE-48D4-A84C-2A8223EE1450}"/>
    <dgm:cxn modelId="{9DB70A18-08A3-4C61-87CD-815FF3084B23}" type="presParOf" srcId="{584EBB6F-87E5-4305-B444-85A3C19C2D50}" destId="{3772B468-8BE5-4152-A4A5-1506A87AB2E1}" srcOrd="0" destOrd="0" presId="urn:microsoft.com/office/officeart/2005/8/layout/funnel1"/>
    <dgm:cxn modelId="{CCC04631-CF93-4433-AF8C-BA541A9A754C}" type="presParOf" srcId="{584EBB6F-87E5-4305-B444-85A3C19C2D50}" destId="{480FA0AA-72BC-4C1E-8B77-43309791BEEC}" srcOrd="1" destOrd="0" presId="urn:microsoft.com/office/officeart/2005/8/layout/funnel1"/>
    <dgm:cxn modelId="{50991D74-79A6-4BC7-8C76-F7AFE431B71A}" type="presParOf" srcId="{584EBB6F-87E5-4305-B444-85A3C19C2D50}" destId="{191D7EC4-F34D-43F3-AB4F-E4B357B22720}" srcOrd="2" destOrd="0" presId="urn:microsoft.com/office/officeart/2005/8/layout/funnel1"/>
    <dgm:cxn modelId="{608E1F64-BE1E-4874-9E8B-5BBD4A1CC4A8}" type="presParOf" srcId="{584EBB6F-87E5-4305-B444-85A3C19C2D50}" destId="{F1D78DD1-1098-429C-BDBD-3C88E66F3E79}" srcOrd="3" destOrd="0" presId="urn:microsoft.com/office/officeart/2005/8/layout/funnel1"/>
    <dgm:cxn modelId="{ADCF8313-7624-4239-ACF0-49A578A983ED}" type="presParOf" srcId="{584EBB6F-87E5-4305-B444-85A3C19C2D50}" destId="{FCA8D54F-C18D-4A3A-8D7A-0C075046A761}" srcOrd="4" destOrd="0" presId="urn:microsoft.com/office/officeart/2005/8/layout/funnel1"/>
    <dgm:cxn modelId="{1826ABE8-76B0-4E3C-A424-417272060026}" type="presParOf" srcId="{584EBB6F-87E5-4305-B444-85A3C19C2D50}" destId="{78299742-C663-494A-BA0E-FE358C88D1B5}" srcOrd="5" destOrd="0" presId="urn:microsoft.com/office/officeart/2005/8/layout/funnel1"/>
    <dgm:cxn modelId="{47C077FD-65E1-4B46-A272-302AE29A6AE0}" type="presParOf" srcId="{584EBB6F-87E5-4305-B444-85A3C19C2D50}" destId="{CD86381B-9BCA-4FA8-8DFF-5BD4D86FDD7D}" srcOrd="6" destOrd="0" presId="urn:microsoft.com/office/officeart/2005/8/layout/funne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D43BEC-F375-4A18-9DA4-E239096C1242}" type="doc">
      <dgm:prSet loTypeId="urn:microsoft.com/office/officeart/2005/8/layout/vList3" loCatId="list" qsTypeId="urn:microsoft.com/office/officeart/2005/8/quickstyle/simple1" qsCatId="simple" csTypeId="urn:microsoft.com/office/officeart/2005/8/colors/accent1_2" csCatId="accent1" phldr="1"/>
      <dgm:spPr/>
    </dgm:pt>
    <dgm:pt modelId="{9714C866-3E72-40B2-840B-B4D2A6C4781E}">
      <dgm:prSet phldrT="[Text]"/>
      <dgm:spPr/>
      <dgm:t>
        <a:bodyPr/>
        <a:lstStyle/>
        <a:p>
          <a:r>
            <a:rPr lang="en-ZA" dirty="0" smtClean="0"/>
            <a:t>Health hazard matrix (Health risk profile)</a:t>
          </a:r>
          <a:endParaRPr lang="en-US" dirty="0"/>
        </a:p>
      </dgm:t>
    </dgm:pt>
    <dgm:pt modelId="{1032614E-4CE7-48F0-947D-DE3A2C9257BE}" type="parTrans" cxnId="{0B9ED3A0-FB52-41E1-852C-AF08F33C4067}">
      <dgm:prSet/>
      <dgm:spPr/>
      <dgm:t>
        <a:bodyPr/>
        <a:lstStyle/>
        <a:p>
          <a:endParaRPr lang="en-US"/>
        </a:p>
      </dgm:t>
    </dgm:pt>
    <dgm:pt modelId="{0C948ED7-2C71-4384-A285-7BC63BDF5056}" type="sibTrans" cxnId="{0B9ED3A0-FB52-41E1-852C-AF08F33C4067}">
      <dgm:prSet/>
      <dgm:spPr/>
      <dgm:t>
        <a:bodyPr/>
        <a:lstStyle/>
        <a:p>
          <a:endParaRPr lang="en-US"/>
        </a:p>
      </dgm:t>
    </dgm:pt>
    <dgm:pt modelId="{7ACDF3FE-E4F5-4918-B038-27889E277E62}">
      <dgm:prSet phldrT="[Text]"/>
      <dgm:spPr/>
      <dgm:t>
        <a:bodyPr/>
        <a:lstStyle/>
        <a:p>
          <a:r>
            <a:rPr lang="en-ZA" dirty="0" smtClean="0"/>
            <a:t>Health hazard inventory</a:t>
          </a:r>
          <a:endParaRPr lang="en-US" dirty="0"/>
        </a:p>
      </dgm:t>
    </dgm:pt>
    <dgm:pt modelId="{9EE683C2-C156-4857-BE45-841B45E059D9}" type="parTrans" cxnId="{B7257F95-273B-4A51-8A04-316196980445}">
      <dgm:prSet/>
      <dgm:spPr/>
      <dgm:t>
        <a:bodyPr/>
        <a:lstStyle/>
        <a:p>
          <a:endParaRPr lang="en-US"/>
        </a:p>
      </dgm:t>
    </dgm:pt>
    <dgm:pt modelId="{1DA646A6-3A07-46F6-BFDE-F91D56B0886B}" type="sibTrans" cxnId="{B7257F95-273B-4A51-8A04-316196980445}">
      <dgm:prSet/>
      <dgm:spPr/>
      <dgm:t>
        <a:bodyPr/>
        <a:lstStyle/>
        <a:p>
          <a:endParaRPr lang="en-US"/>
        </a:p>
      </dgm:t>
    </dgm:pt>
    <dgm:pt modelId="{EED0C947-7F33-4E4A-B83A-C35A78E7C141}">
      <dgm:prSet phldrT="[Text]"/>
      <dgm:spPr/>
      <dgm:t>
        <a:bodyPr/>
        <a:lstStyle/>
        <a:p>
          <a:r>
            <a:rPr lang="en-ZA" dirty="0" smtClean="0"/>
            <a:t>Health-WRAC</a:t>
          </a:r>
          <a:endParaRPr lang="en-US" dirty="0"/>
        </a:p>
      </dgm:t>
    </dgm:pt>
    <dgm:pt modelId="{872D9E93-5CF3-4F32-9A0A-93B14A7D41BE}" type="parTrans" cxnId="{08F761F4-48AF-4AE9-B90B-DCECB5D72613}">
      <dgm:prSet/>
      <dgm:spPr/>
      <dgm:t>
        <a:bodyPr/>
        <a:lstStyle/>
        <a:p>
          <a:endParaRPr lang="en-US"/>
        </a:p>
      </dgm:t>
    </dgm:pt>
    <dgm:pt modelId="{112C4378-CDED-4DD7-AB8D-F619073785C2}" type="sibTrans" cxnId="{08F761F4-48AF-4AE9-B90B-DCECB5D72613}">
      <dgm:prSet/>
      <dgm:spPr/>
      <dgm:t>
        <a:bodyPr/>
        <a:lstStyle/>
        <a:p>
          <a:endParaRPr lang="en-US"/>
        </a:p>
      </dgm:t>
    </dgm:pt>
    <dgm:pt modelId="{8386BCD2-E014-4DBC-A058-3A861F2CEF32}" type="pres">
      <dgm:prSet presAssocID="{66D43BEC-F375-4A18-9DA4-E239096C1242}" presName="linearFlow" presStyleCnt="0">
        <dgm:presLayoutVars>
          <dgm:dir/>
          <dgm:resizeHandles val="exact"/>
        </dgm:presLayoutVars>
      </dgm:prSet>
      <dgm:spPr/>
    </dgm:pt>
    <dgm:pt modelId="{1FD0B7AC-D523-4B92-BFBB-F7D7867E23FC}" type="pres">
      <dgm:prSet presAssocID="{9714C866-3E72-40B2-840B-B4D2A6C4781E}" presName="composite" presStyleCnt="0"/>
      <dgm:spPr/>
    </dgm:pt>
    <dgm:pt modelId="{6B720F09-6863-406E-8BAD-B3DC7DFEF88D}" type="pres">
      <dgm:prSet presAssocID="{9714C866-3E72-40B2-840B-B4D2A6C4781E}" presName="imgShp" presStyleLbl="fgImgPlace1" presStyleIdx="0" presStyleCnt="3"/>
      <dgm:spPr>
        <a:blipFill rotWithShape="0">
          <a:blip xmlns:r="http://schemas.openxmlformats.org/officeDocument/2006/relationships" r:embed="rId1"/>
          <a:stretch>
            <a:fillRect/>
          </a:stretch>
        </a:blipFill>
      </dgm:spPr>
    </dgm:pt>
    <dgm:pt modelId="{98472E42-5C9E-4F3D-8A55-2ACA8E3BF554}" type="pres">
      <dgm:prSet presAssocID="{9714C866-3E72-40B2-840B-B4D2A6C4781E}" presName="txShp" presStyleLbl="node1" presStyleIdx="0" presStyleCnt="3" custLinFactNeighborY="-8976">
        <dgm:presLayoutVars>
          <dgm:bulletEnabled val="1"/>
        </dgm:presLayoutVars>
      </dgm:prSet>
      <dgm:spPr/>
      <dgm:t>
        <a:bodyPr/>
        <a:lstStyle/>
        <a:p>
          <a:endParaRPr lang="en-US"/>
        </a:p>
      </dgm:t>
    </dgm:pt>
    <dgm:pt modelId="{A46DF108-3F5F-4722-A730-755B8FE003D6}" type="pres">
      <dgm:prSet presAssocID="{0C948ED7-2C71-4384-A285-7BC63BDF5056}" presName="spacing" presStyleCnt="0"/>
      <dgm:spPr/>
    </dgm:pt>
    <dgm:pt modelId="{7A3031D6-B696-4748-8F4B-2EA5DFC82355}" type="pres">
      <dgm:prSet presAssocID="{7ACDF3FE-E4F5-4918-B038-27889E277E62}" presName="composite" presStyleCnt="0"/>
      <dgm:spPr/>
    </dgm:pt>
    <dgm:pt modelId="{FCB88033-CFA7-488B-B019-7C1C0CE78AAB}" type="pres">
      <dgm:prSet presAssocID="{7ACDF3FE-E4F5-4918-B038-27889E277E62}" presName="imgShp" presStyleLbl="fgImgPlace1" presStyleIdx="1" presStyleCnt="3"/>
      <dgm:spPr>
        <a:blipFill rotWithShape="0">
          <a:blip xmlns:r="http://schemas.openxmlformats.org/officeDocument/2006/relationships" r:embed="rId2"/>
          <a:stretch>
            <a:fillRect/>
          </a:stretch>
        </a:blipFill>
      </dgm:spPr>
    </dgm:pt>
    <dgm:pt modelId="{08AF1048-EE44-49FC-B3E1-2572550F0D21}" type="pres">
      <dgm:prSet presAssocID="{7ACDF3FE-E4F5-4918-B038-27889E277E62}" presName="txShp" presStyleLbl="node1" presStyleIdx="1" presStyleCnt="3">
        <dgm:presLayoutVars>
          <dgm:bulletEnabled val="1"/>
        </dgm:presLayoutVars>
      </dgm:prSet>
      <dgm:spPr/>
      <dgm:t>
        <a:bodyPr/>
        <a:lstStyle/>
        <a:p>
          <a:endParaRPr lang="en-US"/>
        </a:p>
      </dgm:t>
    </dgm:pt>
    <dgm:pt modelId="{6EBECDE5-8A1B-4E8F-AD3C-47841727BC6C}" type="pres">
      <dgm:prSet presAssocID="{1DA646A6-3A07-46F6-BFDE-F91D56B0886B}" presName="spacing" presStyleCnt="0"/>
      <dgm:spPr/>
    </dgm:pt>
    <dgm:pt modelId="{EE079E15-4232-4DC3-96B1-D55DDFE9766E}" type="pres">
      <dgm:prSet presAssocID="{EED0C947-7F33-4E4A-B83A-C35A78E7C141}" presName="composite" presStyleCnt="0"/>
      <dgm:spPr/>
    </dgm:pt>
    <dgm:pt modelId="{1B448A90-CE59-4B54-A01A-5D011F173F0A}" type="pres">
      <dgm:prSet presAssocID="{EED0C947-7F33-4E4A-B83A-C35A78E7C141}" presName="imgShp" presStyleLbl="fgImgPlace1" presStyleIdx="2" presStyleCnt="3"/>
      <dgm:spPr>
        <a:blipFill rotWithShape="0">
          <a:blip xmlns:r="http://schemas.openxmlformats.org/officeDocument/2006/relationships" r:embed="rId3"/>
          <a:stretch>
            <a:fillRect/>
          </a:stretch>
        </a:blipFill>
      </dgm:spPr>
    </dgm:pt>
    <dgm:pt modelId="{9F1E49CD-28C6-45E3-8662-0AE0AADD6167}" type="pres">
      <dgm:prSet presAssocID="{EED0C947-7F33-4E4A-B83A-C35A78E7C141}" presName="txShp" presStyleLbl="node1" presStyleIdx="2" presStyleCnt="3">
        <dgm:presLayoutVars>
          <dgm:bulletEnabled val="1"/>
        </dgm:presLayoutVars>
      </dgm:prSet>
      <dgm:spPr/>
      <dgm:t>
        <a:bodyPr/>
        <a:lstStyle/>
        <a:p>
          <a:endParaRPr lang="en-US"/>
        </a:p>
      </dgm:t>
    </dgm:pt>
  </dgm:ptLst>
  <dgm:cxnLst>
    <dgm:cxn modelId="{0B9ED3A0-FB52-41E1-852C-AF08F33C4067}" srcId="{66D43BEC-F375-4A18-9DA4-E239096C1242}" destId="{9714C866-3E72-40B2-840B-B4D2A6C4781E}" srcOrd="0" destOrd="0" parTransId="{1032614E-4CE7-48F0-947D-DE3A2C9257BE}" sibTransId="{0C948ED7-2C71-4384-A285-7BC63BDF5056}"/>
    <dgm:cxn modelId="{08F761F4-48AF-4AE9-B90B-DCECB5D72613}" srcId="{66D43BEC-F375-4A18-9DA4-E239096C1242}" destId="{EED0C947-7F33-4E4A-B83A-C35A78E7C141}" srcOrd="2" destOrd="0" parTransId="{872D9E93-5CF3-4F32-9A0A-93B14A7D41BE}" sibTransId="{112C4378-CDED-4DD7-AB8D-F619073785C2}"/>
    <dgm:cxn modelId="{B7257F95-273B-4A51-8A04-316196980445}" srcId="{66D43BEC-F375-4A18-9DA4-E239096C1242}" destId="{7ACDF3FE-E4F5-4918-B038-27889E277E62}" srcOrd="1" destOrd="0" parTransId="{9EE683C2-C156-4857-BE45-841B45E059D9}" sibTransId="{1DA646A6-3A07-46F6-BFDE-F91D56B0886B}"/>
    <dgm:cxn modelId="{83508DB7-A504-4F67-824C-CC27CAF1A121}" type="presOf" srcId="{66D43BEC-F375-4A18-9DA4-E239096C1242}" destId="{8386BCD2-E014-4DBC-A058-3A861F2CEF32}" srcOrd="0" destOrd="0" presId="urn:microsoft.com/office/officeart/2005/8/layout/vList3"/>
    <dgm:cxn modelId="{C3358A04-D6A4-4118-BDD6-ECF419548979}" type="presOf" srcId="{7ACDF3FE-E4F5-4918-B038-27889E277E62}" destId="{08AF1048-EE44-49FC-B3E1-2572550F0D21}" srcOrd="0" destOrd="0" presId="urn:microsoft.com/office/officeart/2005/8/layout/vList3"/>
    <dgm:cxn modelId="{BB3156FB-DA2F-4C3F-99F2-35F27A2E7561}" type="presOf" srcId="{EED0C947-7F33-4E4A-B83A-C35A78E7C141}" destId="{9F1E49CD-28C6-45E3-8662-0AE0AADD6167}" srcOrd="0" destOrd="0" presId="urn:microsoft.com/office/officeart/2005/8/layout/vList3"/>
    <dgm:cxn modelId="{5F1B0156-4903-4071-B02D-997701BCB75C}" type="presOf" srcId="{9714C866-3E72-40B2-840B-B4D2A6C4781E}" destId="{98472E42-5C9E-4F3D-8A55-2ACA8E3BF554}" srcOrd="0" destOrd="0" presId="urn:microsoft.com/office/officeart/2005/8/layout/vList3"/>
    <dgm:cxn modelId="{842D5F67-E590-440E-A7A4-427891B9D32E}" type="presParOf" srcId="{8386BCD2-E014-4DBC-A058-3A861F2CEF32}" destId="{1FD0B7AC-D523-4B92-BFBB-F7D7867E23FC}" srcOrd="0" destOrd="0" presId="urn:microsoft.com/office/officeart/2005/8/layout/vList3"/>
    <dgm:cxn modelId="{9F963816-9FDB-404A-9AFF-C24986803B4C}" type="presParOf" srcId="{1FD0B7AC-D523-4B92-BFBB-F7D7867E23FC}" destId="{6B720F09-6863-406E-8BAD-B3DC7DFEF88D}" srcOrd="0" destOrd="0" presId="urn:microsoft.com/office/officeart/2005/8/layout/vList3"/>
    <dgm:cxn modelId="{FF7A4F35-4EC2-4D96-918F-BCCBD44A5C5D}" type="presParOf" srcId="{1FD0B7AC-D523-4B92-BFBB-F7D7867E23FC}" destId="{98472E42-5C9E-4F3D-8A55-2ACA8E3BF554}" srcOrd="1" destOrd="0" presId="urn:microsoft.com/office/officeart/2005/8/layout/vList3"/>
    <dgm:cxn modelId="{80B1979C-4A1A-49B1-9934-4F0BE817D024}" type="presParOf" srcId="{8386BCD2-E014-4DBC-A058-3A861F2CEF32}" destId="{A46DF108-3F5F-4722-A730-755B8FE003D6}" srcOrd="1" destOrd="0" presId="urn:microsoft.com/office/officeart/2005/8/layout/vList3"/>
    <dgm:cxn modelId="{8C5F0A72-D0D8-46DB-891F-36D854A65B65}" type="presParOf" srcId="{8386BCD2-E014-4DBC-A058-3A861F2CEF32}" destId="{7A3031D6-B696-4748-8F4B-2EA5DFC82355}" srcOrd="2" destOrd="0" presId="urn:microsoft.com/office/officeart/2005/8/layout/vList3"/>
    <dgm:cxn modelId="{099CB640-1CA0-4249-B5BC-1C9C3688AD64}" type="presParOf" srcId="{7A3031D6-B696-4748-8F4B-2EA5DFC82355}" destId="{FCB88033-CFA7-488B-B019-7C1C0CE78AAB}" srcOrd="0" destOrd="0" presId="urn:microsoft.com/office/officeart/2005/8/layout/vList3"/>
    <dgm:cxn modelId="{F3A3E2D0-2F58-447A-811D-0DCC0BD916AF}" type="presParOf" srcId="{7A3031D6-B696-4748-8F4B-2EA5DFC82355}" destId="{08AF1048-EE44-49FC-B3E1-2572550F0D21}" srcOrd="1" destOrd="0" presId="urn:microsoft.com/office/officeart/2005/8/layout/vList3"/>
    <dgm:cxn modelId="{C851DAEC-51BF-4058-8F7E-FECA31EDADA5}" type="presParOf" srcId="{8386BCD2-E014-4DBC-A058-3A861F2CEF32}" destId="{6EBECDE5-8A1B-4E8F-AD3C-47841727BC6C}" srcOrd="3" destOrd="0" presId="urn:microsoft.com/office/officeart/2005/8/layout/vList3"/>
    <dgm:cxn modelId="{E802E229-079D-41E8-9292-2B3E7FEE69F8}" type="presParOf" srcId="{8386BCD2-E014-4DBC-A058-3A861F2CEF32}" destId="{EE079E15-4232-4DC3-96B1-D55DDFE9766E}" srcOrd="4" destOrd="0" presId="urn:microsoft.com/office/officeart/2005/8/layout/vList3"/>
    <dgm:cxn modelId="{D1B726EE-66EE-4B1A-8ED3-C0971B5A8D4C}" type="presParOf" srcId="{EE079E15-4232-4DC3-96B1-D55DDFE9766E}" destId="{1B448A90-CE59-4B54-A01A-5D011F173F0A}" srcOrd="0" destOrd="0" presId="urn:microsoft.com/office/officeart/2005/8/layout/vList3"/>
    <dgm:cxn modelId="{7C5D1BFB-BB53-4625-AB54-64109EB5B3B1}" type="presParOf" srcId="{EE079E15-4232-4DC3-96B1-D55DDFE9766E}" destId="{9F1E49CD-28C6-45E3-8662-0AE0AADD6167}"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CB6564-2A47-4CAC-BDDF-85F80BA25641}" type="doc">
      <dgm:prSet loTypeId="urn:microsoft.com/office/officeart/2005/8/layout/hProcess9" loCatId="process" qsTypeId="urn:microsoft.com/office/officeart/2005/8/quickstyle/simple1" qsCatId="simple" csTypeId="urn:microsoft.com/office/officeart/2005/8/colors/accent1_2" csCatId="accent1" phldr="1"/>
      <dgm:spPr/>
    </dgm:pt>
    <dgm:pt modelId="{F23F0F65-6612-460B-9284-A69682457714}">
      <dgm:prSet phldrT="[Text]" custT="1"/>
      <dgm:spPr/>
      <dgm:t>
        <a:bodyPr/>
        <a:lstStyle/>
        <a:p>
          <a:r>
            <a:rPr lang="en-ZA" sz="1400" b="1" dirty="0" smtClean="0"/>
            <a:t>Identify sources</a:t>
          </a:r>
          <a:endParaRPr lang="en-US" sz="1400" b="1" dirty="0"/>
        </a:p>
      </dgm:t>
    </dgm:pt>
    <dgm:pt modelId="{59487566-46DF-40F5-AC12-2FA0AAC9B322}" type="parTrans" cxnId="{79F86731-1317-434D-BEF0-7457A0D393D4}">
      <dgm:prSet/>
      <dgm:spPr/>
      <dgm:t>
        <a:bodyPr/>
        <a:lstStyle/>
        <a:p>
          <a:endParaRPr lang="en-US" sz="1400" b="1"/>
        </a:p>
      </dgm:t>
    </dgm:pt>
    <dgm:pt modelId="{9DA02E4F-E801-4977-B0C7-D8AA3789D625}" type="sibTrans" cxnId="{79F86731-1317-434D-BEF0-7457A0D393D4}">
      <dgm:prSet/>
      <dgm:spPr/>
      <dgm:t>
        <a:bodyPr/>
        <a:lstStyle/>
        <a:p>
          <a:endParaRPr lang="en-US" sz="1400" b="1"/>
        </a:p>
      </dgm:t>
    </dgm:pt>
    <dgm:pt modelId="{3B8DA06A-28DD-47BF-8ECE-4D5DE42AA5DB}">
      <dgm:prSet phldrT="[Text]" custT="1"/>
      <dgm:spPr/>
      <dgm:t>
        <a:bodyPr/>
        <a:lstStyle/>
        <a:p>
          <a:r>
            <a:rPr lang="en-ZA" sz="1400" b="1" dirty="0" smtClean="0"/>
            <a:t>Identify controls</a:t>
          </a:r>
          <a:endParaRPr lang="en-US" sz="1400" b="1" dirty="0"/>
        </a:p>
      </dgm:t>
    </dgm:pt>
    <dgm:pt modelId="{14206BA9-75FD-4B64-A8FE-1045331DB269}" type="parTrans" cxnId="{92922F0E-0AC1-4CC3-8A71-396075D99BAE}">
      <dgm:prSet/>
      <dgm:spPr/>
      <dgm:t>
        <a:bodyPr/>
        <a:lstStyle/>
        <a:p>
          <a:endParaRPr lang="en-US" sz="1400" b="1"/>
        </a:p>
      </dgm:t>
    </dgm:pt>
    <dgm:pt modelId="{8C1684BC-7070-4251-9D47-F5FA66FA7315}" type="sibTrans" cxnId="{92922F0E-0AC1-4CC3-8A71-396075D99BAE}">
      <dgm:prSet/>
      <dgm:spPr/>
      <dgm:t>
        <a:bodyPr/>
        <a:lstStyle/>
        <a:p>
          <a:endParaRPr lang="en-US" sz="1400" b="1"/>
        </a:p>
      </dgm:t>
    </dgm:pt>
    <dgm:pt modelId="{28EF30DD-292D-4A4C-A8AC-E833C43174E2}">
      <dgm:prSet phldrT="[Text]" custT="1"/>
      <dgm:spPr/>
      <dgm:t>
        <a:bodyPr/>
        <a:lstStyle/>
        <a:p>
          <a:r>
            <a:rPr lang="en-ZA" sz="1400" b="1" dirty="0" smtClean="0"/>
            <a:t>Evaluate controls</a:t>
          </a:r>
          <a:endParaRPr lang="en-US" sz="1400" b="1" dirty="0"/>
        </a:p>
      </dgm:t>
    </dgm:pt>
    <dgm:pt modelId="{5B0C039D-DAAD-43AE-B838-CA338A8869FB}" type="parTrans" cxnId="{363160F8-FE87-4ACE-899F-63718431E805}">
      <dgm:prSet/>
      <dgm:spPr/>
      <dgm:t>
        <a:bodyPr/>
        <a:lstStyle/>
        <a:p>
          <a:endParaRPr lang="en-US" sz="1400" b="1"/>
        </a:p>
      </dgm:t>
    </dgm:pt>
    <dgm:pt modelId="{3644C38B-0452-488C-AD94-ABFD001A46F8}" type="sibTrans" cxnId="{363160F8-FE87-4ACE-899F-63718431E805}">
      <dgm:prSet/>
      <dgm:spPr/>
      <dgm:t>
        <a:bodyPr/>
        <a:lstStyle/>
        <a:p>
          <a:endParaRPr lang="en-US" sz="1400" b="1"/>
        </a:p>
      </dgm:t>
    </dgm:pt>
    <dgm:pt modelId="{B384E789-C865-432F-95BB-7C4B55581A28}">
      <dgm:prSet custT="1"/>
      <dgm:spPr/>
      <dgm:t>
        <a:bodyPr/>
        <a:lstStyle/>
        <a:p>
          <a:r>
            <a:rPr lang="en-ZA" sz="1400" b="1" dirty="0" smtClean="0"/>
            <a:t>Quantify sources</a:t>
          </a:r>
          <a:endParaRPr lang="en-US" sz="1400" b="1" dirty="0"/>
        </a:p>
      </dgm:t>
    </dgm:pt>
    <dgm:pt modelId="{29D70BF5-7825-48AD-8346-294A32C2564C}" type="parTrans" cxnId="{6E087A26-B8CF-401B-A68F-CFD97A0B0D60}">
      <dgm:prSet/>
      <dgm:spPr/>
      <dgm:t>
        <a:bodyPr/>
        <a:lstStyle/>
        <a:p>
          <a:endParaRPr lang="en-US" sz="1400" b="1"/>
        </a:p>
      </dgm:t>
    </dgm:pt>
    <dgm:pt modelId="{5AA85F9F-1A1B-44A5-B628-CD8D88E1E3EE}" type="sibTrans" cxnId="{6E087A26-B8CF-401B-A68F-CFD97A0B0D60}">
      <dgm:prSet/>
      <dgm:spPr/>
      <dgm:t>
        <a:bodyPr/>
        <a:lstStyle/>
        <a:p>
          <a:endParaRPr lang="en-US" sz="1400" b="1"/>
        </a:p>
      </dgm:t>
    </dgm:pt>
    <dgm:pt modelId="{3542C1D8-D5B0-498B-90DA-44FE759B387F}">
      <dgm:prSet custT="1"/>
      <dgm:spPr/>
      <dgm:t>
        <a:bodyPr/>
        <a:lstStyle/>
        <a:p>
          <a:r>
            <a:rPr lang="en-ZA" sz="1400" b="1" dirty="0" smtClean="0"/>
            <a:t>Quantitative personal exposure assessments</a:t>
          </a:r>
          <a:endParaRPr lang="en-US" sz="1400" b="1" dirty="0"/>
        </a:p>
      </dgm:t>
    </dgm:pt>
    <dgm:pt modelId="{4F32C4B2-891F-46E1-8FE5-DE2252838A83}" type="parTrans" cxnId="{B159B78B-25D1-47F6-BF29-16A779828633}">
      <dgm:prSet/>
      <dgm:spPr/>
      <dgm:t>
        <a:bodyPr/>
        <a:lstStyle/>
        <a:p>
          <a:endParaRPr lang="en-US" sz="1400" b="1"/>
        </a:p>
      </dgm:t>
    </dgm:pt>
    <dgm:pt modelId="{5F02C12F-B6D2-4019-947F-4062B7466B12}" type="sibTrans" cxnId="{B159B78B-25D1-47F6-BF29-16A779828633}">
      <dgm:prSet/>
      <dgm:spPr/>
      <dgm:t>
        <a:bodyPr/>
        <a:lstStyle/>
        <a:p>
          <a:endParaRPr lang="en-US" sz="1400" b="1"/>
        </a:p>
      </dgm:t>
    </dgm:pt>
    <dgm:pt modelId="{668D4074-283B-4720-B7B9-FFD16CFA8376}" type="pres">
      <dgm:prSet presAssocID="{23CB6564-2A47-4CAC-BDDF-85F80BA25641}" presName="CompostProcess" presStyleCnt="0">
        <dgm:presLayoutVars>
          <dgm:dir/>
          <dgm:resizeHandles val="exact"/>
        </dgm:presLayoutVars>
      </dgm:prSet>
      <dgm:spPr/>
    </dgm:pt>
    <dgm:pt modelId="{42322333-FFDE-4335-834B-7E0C40891A83}" type="pres">
      <dgm:prSet presAssocID="{23CB6564-2A47-4CAC-BDDF-85F80BA25641}" presName="arrow" presStyleLbl="bgShp" presStyleIdx="0" presStyleCnt="1" custLinFactNeighborY="1954"/>
      <dgm:spPr/>
    </dgm:pt>
    <dgm:pt modelId="{17446EB6-347B-473E-8692-56F32D1FBE33}" type="pres">
      <dgm:prSet presAssocID="{23CB6564-2A47-4CAC-BDDF-85F80BA25641}" presName="linearProcess" presStyleCnt="0"/>
      <dgm:spPr/>
    </dgm:pt>
    <dgm:pt modelId="{7F348486-076C-414A-8FAB-2D4C5A308387}" type="pres">
      <dgm:prSet presAssocID="{F23F0F65-6612-460B-9284-A69682457714}" presName="textNode" presStyleLbl="node1" presStyleIdx="0" presStyleCnt="5">
        <dgm:presLayoutVars>
          <dgm:bulletEnabled val="1"/>
        </dgm:presLayoutVars>
      </dgm:prSet>
      <dgm:spPr/>
      <dgm:t>
        <a:bodyPr/>
        <a:lstStyle/>
        <a:p>
          <a:endParaRPr lang="en-US"/>
        </a:p>
      </dgm:t>
    </dgm:pt>
    <dgm:pt modelId="{7B58DC91-74ED-4809-AAC7-33A19AD52139}" type="pres">
      <dgm:prSet presAssocID="{9DA02E4F-E801-4977-B0C7-D8AA3789D625}" presName="sibTrans" presStyleCnt="0"/>
      <dgm:spPr/>
    </dgm:pt>
    <dgm:pt modelId="{67EEC476-2C03-4BF3-9A42-990877574D87}" type="pres">
      <dgm:prSet presAssocID="{B384E789-C865-432F-95BB-7C4B55581A28}" presName="textNode" presStyleLbl="node1" presStyleIdx="1" presStyleCnt="5">
        <dgm:presLayoutVars>
          <dgm:bulletEnabled val="1"/>
        </dgm:presLayoutVars>
      </dgm:prSet>
      <dgm:spPr/>
      <dgm:t>
        <a:bodyPr/>
        <a:lstStyle/>
        <a:p>
          <a:endParaRPr lang="en-US"/>
        </a:p>
      </dgm:t>
    </dgm:pt>
    <dgm:pt modelId="{6F2B3ED7-336A-4ADB-806A-979A0A713B2A}" type="pres">
      <dgm:prSet presAssocID="{5AA85F9F-1A1B-44A5-B628-CD8D88E1E3EE}" presName="sibTrans" presStyleCnt="0"/>
      <dgm:spPr/>
    </dgm:pt>
    <dgm:pt modelId="{EE67A8E5-532C-4F2B-921C-F17AFEF25D1B}" type="pres">
      <dgm:prSet presAssocID="{3B8DA06A-28DD-47BF-8ECE-4D5DE42AA5DB}" presName="textNode" presStyleLbl="node1" presStyleIdx="2" presStyleCnt="5">
        <dgm:presLayoutVars>
          <dgm:bulletEnabled val="1"/>
        </dgm:presLayoutVars>
      </dgm:prSet>
      <dgm:spPr/>
      <dgm:t>
        <a:bodyPr/>
        <a:lstStyle/>
        <a:p>
          <a:endParaRPr lang="en-US"/>
        </a:p>
      </dgm:t>
    </dgm:pt>
    <dgm:pt modelId="{315C1F10-5CF7-4343-AEC3-4EADE0684A0C}" type="pres">
      <dgm:prSet presAssocID="{8C1684BC-7070-4251-9D47-F5FA66FA7315}" presName="sibTrans" presStyleCnt="0"/>
      <dgm:spPr/>
    </dgm:pt>
    <dgm:pt modelId="{8BD73BD1-1D06-4B3A-89F8-8833CA16BB02}" type="pres">
      <dgm:prSet presAssocID="{28EF30DD-292D-4A4C-A8AC-E833C43174E2}" presName="textNode" presStyleLbl="node1" presStyleIdx="3" presStyleCnt="5">
        <dgm:presLayoutVars>
          <dgm:bulletEnabled val="1"/>
        </dgm:presLayoutVars>
      </dgm:prSet>
      <dgm:spPr/>
      <dgm:t>
        <a:bodyPr/>
        <a:lstStyle/>
        <a:p>
          <a:endParaRPr lang="en-US"/>
        </a:p>
      </dgm:t>
    </dgm:pt>
    <dgm:pt modelId="{8E6D3C1E-410D-43C0-AF23-35E3489DBBFE}" type="pres">
      <dgm:prSet presAssocID="{3644C38B-0452-488C-AD94-ABFD001A46F8}" presName="sibTrans" presStyleCnt="0"/>
      <dgm:spPr/>
    </dgm:pt>
    <dgm:pt modelId="{9577B3F4-6292-4B73-B3B2-7F9E7648BC11}" type="pres">
      <dgm:prSet presAssocID="{3542C1D8-D5B0-498B-90DA-44FE759B387F}" presName="textNode" presStyleLbl="node1" presStyleIdx="4" presStyleCnt="5" custScaleX="128613">
        <dgm:presLayoutVars>
          <dgm:bulletEnabled val="1"/>
        </dgm:presLayoutVars>
      </dgm:prSet>
      <dgm:spPr/>
      <dgm:t>
        <a:bodyPr/>
        <a:lstStyle/>
        <a:p>
          <a:endParaRPr lang="en-US"/>
        </a:p>
      </dgm:t>
    </dgm:pt>
  </dgm:ptLst>
  <dgm:cxnLst>
    <dgm:cxn modelId="{8102EFAF-7089-4ABB-A01C-802F74A11DDE}" type="presOf" srcId="{28EF30DD-292D-4A4C-A8AC-E833C43174E2}" destId="{8BD73BD1-1D06-4B3A-89F8-8833CA16BB02}" srcOrd="0" destOrd="0" presId="urn:microsoft.com/office/officeart/2005/8/layout/hProcess9"/>
    <dgm:cxn modelId="{92922F0E-0AC1-4CC3-8A71-396075D99BAE}" srcId="{23CB6564-2A47-4CAC-BDDF-85F80BA25641}" destId="{3B8DA06A-28DD-47BF-8ECE-4D5DE42AA5DB}" srcOrd="2" destOrd="0" parTransId="{14206BA9-75FD-4B64-A8FE-1045331DB269}" sibTransId="{8C1684BC-7070-4251-9D47-F5FA66FA7315}"/>
    <dgm:cxn modelId="{D71A2AEB-789C-4E1F-B1F1-635037CAEC05}" type="presOf" srcId="{F23F0F65-6612-460B-9284-A69682457714}" destId="{7F348486-076C-414A-8FAB-2D4C5A308387}" srcOrd="0" destOrd="0" presId="urn:microsoft.com/office/officeart/2005/8/layout/hProcess9"/>
    <dgm:cxn modelId="{B159B78B-25D1-47F6-BF29-16A779828633}" srcId="{23CB6564-2A47-4CAC-BDDF-85F80BA25641}" destId="{3542C1D8-D5B0-498B-90DA-44FE759B387F}" srcOrd="4" destOrd="0" parTransId="{4F32C4B2-891F-46E1-8FE5-DE2252838A83}" sibTransId="{5F02C12F-B6D2-4019-947F-4062B7466B12}"/>
    <dgm:cxn modelId="{E09EE97C-B2F3-460A-A08C-0DFA7A59913E}" type="presOf" srcId="{23CB6564-2A47-4CAC-BDDF-85F80BA25641}" destId="{668D4074-283B-4720-B7B9-FFD16CFA8376}" srcOrd="0" destOrd="0" presId="urn:microsoft.com/office/officeart/2005/8/layout/hProcess9"/>
    <dgm:cxn modelId="{79F86731-1317-434D-BEF0-7457A0D393D4}" srcId="{23CB6564-2A47-4CAC-BDDF-85F80BA25641}" destId="{F23F0F65-6612-460B-9284-A69682457714}" srcOrd="0" destOrd="0" parTransId="{59487566-46DF-40F5-AC12-2FA0AAC9B322}" sibTransId="{9DA02E4F-E801-4977-B0C7-D8AA3789D625}"/>
    <dgm:cxn modelId="{0788A14E-FA0D-41DE-8F49-4A0CDCD341AA}" type="presOf" srcId="{3B8DA06A-28DD-47BF-8ECE-4D5DE42AA5DB}" destId="{EE67A8E5-532C-4F2B-921C-F17AFEF25D1B}" srcOrd="0" destOrd="0" presId="urn:microsoft.com/office/officeart/2005/8/layout/hProcess9"/>
    <dgm:cxn modelId="{6E087A26-B8CF-401B-A68F-CFD97A0B0D60}" srcId="{23CB6564-2A47-4CAC-BDDF-85F80BA25641}" destId="{B384E789-C865-432F-95BB-7C4B55581A28}" srcOrd="1" destOrd="0" parTransId="{29D70BF5-7825-48AD-8346-294A32C2564C}" sibTransId="{5AA85F9F-1A1B-44A5-B628-CD8D88E1E3EE}"/>
    <dgm:cxn modelId="{363160F8-FE87-4ACE-899F-63718431E805}" srcId="{23CB6564-2A47-4CAC-BDDF-85F80BA25641}" destId="{28EF30DD-292D-4A4C-A8AC-E833C43174E2}" srcOrd="3" destOrd="0" parTransId="{5B0C039D-DAAD-43AE-B838-CA338A8869FB}" sibTransId="{3644C38B-0452-488C-AD94-ABFD001A46F8}"/>
    <dgm:cxn modelId="{7C53764F-8CFB-4095-98A5-7FD726CB6594}" type="presOf" srcId="{B384E789-C865-432F-95BB-7C4B55581A28}" destId="{67EEC476-2C03-4BF3-9A42-990877574D87}" srcOrd="0" destOrd="0" presId="urn:microsoft.com/office/officeart/2005/8/layout/hProcess9"/>
    <dgm:cxn modelId="{3ACB602B-81A7-4AA4-976B-62EE01F4C07D}" type="presOf" srcId="{3542C1D8-D5B0-498B-90DA-44FE759B387F}" destId="{9577B3F4-6292-4B73-B3B2-7F9E7648BC11}" srcOrd="0" destOrd="0" presId="urn:microsoft.com/office/officeart/2005/8/layout/hProcess9"/>
    <dgm:cxn modelId="{9A858440-CEE1-49D7-9669-9379D0FAE543}" type="presParOf" srcId="{668D4074-283B-4720-B7B9-FFD16CFA8376}" destId="{42322333-FFDE-4335-834B-7E0C40891A83}" srcOrd="0" destOrd="0" presId="urn:microsoft.com/office/officeart/2005/8/layout/hProcess9"/>
    <dgm:cxn modelId="{B4733AF0-8534-4649-B91C-3D927235F08F}" type="presParOf" srcId="{668D4074-283B-4720-B7B9-FFD16CFA8376}" destId="{17446EB6-347B-473E-8692-56F32D1FBE33}" srcOrd="1" destOrd="0" presId="urn:microsoft.com/office/officeart/2005/8/layout/hProcess9"/>
    <dgm:cxn modelId="{F9FE8721-6725-4BC8-9884-22DDC0007075}" type="presParOf" srcId="{17446EB6-347B-473E-8692-56F32D1FBE33}" destId="{7F348486-076C-414A-8FAB-2D4C5A308387}" srcOrd="0" destOrd="0" presId="urn:microsoft.com/office/officeart/2005/8/layout/hProcess9"/>
    <dgm:cxn modelId="{9C5B398B-C331-4993-89AF-4F575A165A70}" type="presParOf" srcId="{17446EB6-347B-473E-8692-56F32D1FBE33}" destId="{7B58DC91-74ED-4809-AAC7-33A19AD52139}" srcOrd="1" destOrd="0" presId="urn:microsoft.com/office/officeart/2005/8/layout/hProcess9"/>
    <dgm:cxn modelId="{A5ACE37E-7F40-4896-A8A8-D25B63740AFA}" type="presParOf" srcId="{17446EB6-347B-473E-8692-56F32D1FBE33}" destId="{67EEC476-2C03-4BF3-9A42-990877574D87}" srcOrd="2" destOrd="0" presId="urn:microsoft.com/office/officeart/2005/8/layout/hProcess9"/>
    <dgm:cxn modelId="{FF0FB62C-67FA-48E4-BD3D-957373E18B4C}" type="presParOf" srcId="{17446EB6-347B-473E-8692-56F32D1FBE33}" destId="{6F2B3ED7-336A-4ADB-806A-979A0A713B2A}" srcOrd="3" destOrd="0" presId="urn:microsoft.com/office/officeart/2005/8/layout/hProcess9"/>
    <dgm:cxn modelId="{ACAD77A7-097D-4952-B7F5-C22C6F145B1B}" type="presParOf" srcId="{17446EB6-347B-473E-8692-56F32D1FBE33}" destId="{EE67A8E5-532C-4F2B-921C-F17AFEF25D1B}" srcOrd="4" destOrd="0" presId="urn:microsoft.com/office/officeart/2005/8/layout/hProcess9"/>
    <dgm:cxn modelId="{0CD0F531-BAC1-41EE-A31A-1E0DD8A95DF0}" type="presParOf" srcId="{17446EB6-347B-473E-8692-56F32D1FBE33}" destId="{315C1F10-5CF7-4343-AEC3-4EADE0684A0C}" srcOrd="5" destOrd="0" presId="urn:microsoft.com/office/officeart/2005/8/layout/hProcess9"/>
    <dgm:cxn modelId="{9881B1C9-DA61-45D9-A59B-005C883532C9}" type="presParOf" srcId="{17446EB6-347B-473E-8692-56F32D1FBE33}" destId="{8BD73BD1-1D06-4B3A-89F8-8833CA16BB02}" srcOrd="6" destOrd="0" presId="urn:microsoft.com/office/officeart/2005/8/layout/hProcess9"/>
    <dgm:cxn modelId="{509816A1-025C-4F23-82BC-BF406C59B1CB}" type="presParOf" srcId="{17446EB6-347B-473E-8692-56F32D1FBE33}" destId="{8E6D3C1E-410D-43C0-AF23-35E3489DBBFE}" srcOrd="7" destOrd="0" presId="urn:microsoft.com/office/officeart/2005/8/layout/hProcess9"/>
    <dgm:cxn modelId="{44C342D3-0A99-4F68-848A-465489D8C966}" type="presParOf" srcId="{17446EB6-347B-473E-8692-56F32D1FBE33}" destId="{9577B3F4-6292-4B73-B3B2-7F9E7648BC11}"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0.12176</cdr:x>
      <cdr:y>0.46598</cdr:y>
    </cdr:from>
    <cdr:to>
      <cdr:x>0.97425</cdr:x>
      <cdr:y>0.46667</cdr:y>
    </cdr:to>
    <cdr:sp macro="" textlink="">
      <cdr:nvSpPr>
        <cdr:cNvPr id="3" name="Straight Connector 2"/>
        <cdr:cNvSpPr/>
      </cdr:nvSpPr>
      <cdr:spPr>
        <a:xfrm xmlns:a="http://schemas.openxmlformats.org/drawingml/2006/main">
          <a:off x="753509" y="1198374"/>
          <a:ext cx="5275816" cy="1775"/>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0.11714</cdr:x>
      <cdr:y>0.58519</cdr:y>
    </cdr:from>
    <cdr:to>
      <cdr:x>0.96963</cdr:x>
      <cdr:y>0.58981</cdr:y>
    </cdr:to>
    <cdr:sp macro="" textlink="">
      <cdr:nvSpPr>
        <cdr:cNvPr id="4" name="Straight Connector 3"/>
        <cdr:cNvSpPr/>
      </cdr:nvSpPr>
      <cdr:spPr>
        <a:xfrm xmlns:a="http://schemas.openxmlformats.org/drawingml/2006/main" flipV="1">
          <a:off x="724934" y="1504950"/>
          <a:ext cx="5275816" cy="11903"/>
        </a:xfrm>
        <a:prstGeom xmlns:a="http://schemas.openxmlformats.org/drawingml/2006/main" prst="line">
          <a:avLst/>
        </a:prstGeom>
        <a:noFill xmlns:a="http://schemas.openxmlformats.org/drawingml/2006/main"/>
        <a:ln xmlns:a="http://schemas.openxmlformats.org/drawingml/2006/main" w="28575" cap="flat" cmpd="sng" algn="ctr">
          <a:solidFill>
            <a:srgbClr val="FFC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51163" cy="496888"/>
          </a:xfrm>
          <a:prstGeom prst="rect">
            <a:avLst/>
          </a:prstGeom>
          <a:noFill/>
          <a:ln w="9525">
            <a:noFill/>
            <a:miter lim="800000"/>
            <a:headEnd/>
            <a:tailEnd/>
          </a:ln>
          <a:effectLst/>
        </p:spPr>
        <p:txBody>
          <a:bodyPr vert="horz" wrap="square" lIns="95387" tIns="47694" rIns="95387" bIns="47694" numCol="1" anchor="t" anchorCtr="0" compatLnSpc="1">
            <a:prstTxWarp prst="textNoShape">
              <a:avLst/>
            </a:prstTxWarp>
          </a:bodyPr>
          <a:lstStyle>
            <a:lvl1pPr defTabSz="954088">
              <a:spcBef>
                <a:spcPct val="0"/>
              </a:spcBef>
              <a:defRPr sz="1300"/>
            </a:lvl1pPr>
          </a:lstStyle>
          <a:p>
            <a:pPr>
              <a:defRPr/>
            </a:pPr>
            <a:endParaRPr lang="en-GB"/>
          </a:p>
        </p:txBody>
      </p:sp>
      <p:sp>
        <p:nvSpPr>
          <p:cNvPr id="3075" name="Rectangle 3"/>
          <p:cNvSpPr>
            <a:spLocks noGrp="1" noChangeArrowheads="1"/>
          </p:cNvSpPr>
          <p:nvPr>
            <p:ph type="dt" idx="1"/>
          </p:nvPr>
        </p:nvSpPr>
        <p:spPr bwMode="auto">
          <a:xfrm>
            <a:off x="3852863" y="0"/>
            <a:ext cx="2951162" cy="496888"/>
          </a:xfrm>
          <a:prstGeom prst="rect">
            <a:avLst/>
          </a:prstGeom>
          <a:noFill/>
          <a:ln w="9525">
            <a:noFill/>
            <a:miter lim="800000"/>
            <a:headEnd/>
            <a:tailEnd/>
          </a:ln>
          <a:effectLst/>
        </p:spPr>
        <p:txBody>
          <a:bodyPr vert="horz" wrap="square" lIns="95387" tIns="47694" rIns="95387" bIns="47694" numCol="1" anchor="t" anchorCtr="0" compatLnSpc="1">
            <a:prstTxWarp prst="textNoShape">
              <a:avLst/>
            </a:prstTxWarp>
          </a:bodyPr>
          <a:lstStyle>
            <a:lvl1pPr algn="r" defTabSz="954088">
              <a:spcBef>
                <a:spcPct val="0"/>
              </a:spcBef>
              <a:defRPr sz="1300"/>
            </a:lvl1pPr>
          </a:lstStyle>
          <a:p>
            <a:pPr>
              <a:defRPr/>
            </a:pPr>
            <a:endParaRPr lang="en-GB"/>
          </a:p>
        </p:txBody>
      </p:sp>
      <p:sp>
        <p:nvSpPr>
          <p:cNvPr id="15364" name="Rectangle 4"/>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1038" y="4719638"/>
            <a:ext cx="5443537" cy="4473575"/>
          </a:xfrm>
          <a:prstGeom prst="rect">
            <a:avLst/>
          </a:prstGeom>
          <a:noFill/>
          <a:ln w="9525">
            <a:noFill/>
            <a:miter lim="800000"/>
            <a:headEnd/>
            <a:tailEnd/>
          </a:ln>
          <a:effectLst/>
        </p:spPr>
        <p:txBody>
          <a:bodyPr vert="horz" wrap="square" lIns="95387" tIns="47694" rIns="95387" bIns="4769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0" y="9440863"/>
            <a:ext cx="2951163" cy="496887"/>
          </a:xfrm>
          <a:prstGeom prst="rect">
            <a:avLst/>
          </a:prstGeom>
          <a:noFill/>
          <a:ln w="9525">
            <a:noFill/>
            <a:miter lim="800000"/>
            <a:headEnd/>
            <a:tailEnd/>
          </a:ln>
          <a:effectLst/>
        </p:spPr>
        <p:txBody>
          <a:bodyPr vert="horz" wrap="square" lIns="95387" tIns="47694" rIns="95387" bIns="47694" numCol="1" anchor="b" anchorCtr="0" compatLnSpc="1">
            <a:prstTxWarp prst="textNoShape">
              <a:avLst/>
            </a:prstTxWarp>
          </a:bodyPr>
          <a:lstStyle>
            <a:lvl1pPr defTabSz="954088">
              <a:spcBef>
                <a:spcPct val="0"/>
              </a:spcBef>
              <a:defRPr sz="1300"/>
            </a:lvl1pPr>
          </a:lstStyle>
          <a:p>
            <a:pPr>
              <a:defRPr/>
            </a:pPr>
            <a:endParaRPr lang="en-GB"/>
          </a:p>
        </p:txBody>
      </p:sp>
      <p:sp>
        <p:nvSpPr>
          <p:cNvPr id="3079" name="Rectangle 7"/>
          <p:cNvSpPr>
            <a:spLocks noGrp="1" noChangeArrowheads="1"/>
          </p:cNvSpPr>
          <p:nvPr>
            <p:ph type="sldNum" sz="quarter" idx="5"/>
          </p:nvPr>
        </p:nvSpPr>
        <p:spPr bwMode="auto">
          <a:xfrm>
            <a:off x="3852863" y="9440863"/>
            <a:ext cx="2951162" cy="496887"/>
          </a:xfrm>
          <a:prstGeom prst="rect">
            <a:avLst/>
          </a:prstGeom>
          <a:noFill/>
          <a:ln w="9525">
            <a:noFill/>
            <a:miter lim="800000"/>
            <a:headEnd/>
            <a:tailEnd/>
          </a:ln>
          <a:effectLst/>
        </p:spPr>
        <p:txBody>
          <a:bodyPr vert="horz" wrap="square" lIns="95387" tIns="47694" rIns="95387" bIns="47694" numCol="1" anchor="b" anchorCtr="0" compatLnSpc="1">
            <a:prstTxWarp prst="textNoShape">
              <a:avLst/>
            </a:prstTxWarp>
          </a:bodyPr>
          <a:lstStyle>
            <a:lvl1pPr algn="r" defTabSz="954088">
              <a:spcBef>
                <a:spcPct val="0"/>
              </a:spcBef>
              <a:defRPr sz="1300"/>
            </a:lvl1pPr>
          </a:lstStyle>
          <a:p>
            <a:pPr>
              <a:defRPr/>
            </a:pPr>
            <a:fld id="{27BBA381-1A58-4D12-BFF2-9A5851DB8B48}"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C52BC8D-4A0B-4BF5-8820-BB4BD5E9BCF0}" type="slidenum">
              <a:rPr lang="en-GB" smtClean="0"/>
              <a:pPr/>
              <a:t>0</a:t>
            </a:fld>
            <a:endParaRPr lang="en-GB" smtClean="0"/>
          </a:p>
        </p:txBody>
      </p:sp>
      <p:sp>
        <p:nvSpPr>
          <p:cNvPr id="16387" name="Rectangle 2"/>
          <p:cNvSpPr>
            <a:spLocks noGrp="1" noRot="1" noChangeAspect="1" noChangeArrowheads="1" noTextEdit="1"/>
          </p:cNvSpPr>
          <p:nvPr>
            <p:ph type="sldImg"/>
          </p:nvPr>
        </p:nvSpPr>
        <p:spPr>
          <a:xfrm>
            <a:off x="917575" y="744538"/>
            <a:ext cx="4970463" cy="3727450"/>
          </a:xfrm>
          <a:ln/>
        </p:spPr>
      </p:sp>
      <p:sp>
        <p:nvSpPr>
          <p:cNvPr id="16388" name="Rectangle 3"/>
          <p:cNvSpPr>
            <a:spLocks noGrp="1" noChangeArrowheads="1"/>
          </p:cNvSpPr>
          <p:nvPr>
            <p:ph type="body" idx="1"/>
          </p:nvPr>
        </p:nvSpPr>
        <p:spPr>
          <a:xfrm>
            <a:off x="681038" y="4721225"/>
            <a:ext cx="5443537" cy="4473575"/>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084C1-B77A-4424-919B-2BE8F0D1B221}" type="slidenum">
              <a:rPr lang="en-GB"/>
              <a:pPr/>
              <a:t>9</a:t>
            </a:fld>
            <a:endParaRPr lang="en-GB"/>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r>
              <a:rPr lang="en-US"/>
              <a:t>We should recognise that health risks have an engineering origin and should have an “engineering” solution.</a:t>
            </a:r>
          </a:p>
          <a:p>
            <a:endParaRPr lang="en-US"/>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BBA381-1A58-4D12-BFF2-9A5851DB8B48}" type="slidenum">
              <a:rPr lang="en-GB" smtClean="0"/>
              <a:pPr>
                <a:defRPr/>
              </a:pPr>
              <a:t>10</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11</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F56E5A-1996-41CC-8010-943644B0B523}" type="slidenum">
              <a:rPr lang="en-GB" smtClean="0"/>
              <a:pPr/>
              <a:t>12</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GB" dirty="0"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13</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14</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15</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16</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17</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F56E5A-1996-41CC-8010-943644B0B523}" type="slidenum">
              <a:rPr lang="en-GB" smtClean="0"/>
              <a:pPr/>
              <a:t>18</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BBA381-1A58-4D12-BFF2-9A5851DB8B48}" type="slidenum">
              <a:rPr lang="en-GB" smtClean="0"/>
              <a:pPr>
                <a:defRPr/>
              </a:pPr>
              <a:t>1</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1860CB-5FDA-4D2D-9A13-6DC449726B2F}" type="slidenum">
              <a:rPr lang="en-GB"/>
              <a:pPr/>
              <a:t>19</a:t>
            </a:fld>
            <a:endParaRPr lang="en-GB"/>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20</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21</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22</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23</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GB" dirty="0"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24</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GB" dirty="0"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25</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287EBE-1613-4AB1-A4F5-1F801E72FC31}" type="slidenum">
              <a:rPr lang="en-GB"/>
              <a:pPr/>
              <a:t>26</a:t>
            </a:fld>
            <a:endParaRPr lang="en-GB"/>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GB" dirty="0"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27</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GB" smtClean="0"/>
              <a:t>Platinum</a:t>
            </a:r>
            <a:endParaRPr lang="en-GB" dirty="0"/>
          </a:p>
        </p:txBody>
      </p:sp>
      <p:sp>
        <p:nvSpPr>
          <p:cNvPr id="5" name="Slide Number Placeholder 4"/>
          <p:cNvSpPr>
            <a:spLocks noGrp="1"/>
          </p:cNvSpPr>
          <p:nvPr>
            <p:ph type="sldNum" sz="quarter" idx="11"/>
          </p:nvPr>
        </p:nvSpPr>
        <p:spPr/>
        <p:txBody>
          <a:bodyPr/>
          <a:lstStyle/>
          <a:p>
            <a:fld id="{ABAA9D86-DDFD-4A26-97B6-2B5C60992F86}" type="slidenum">
              <a:rPr lang="en-GB" smtClean="0"/>
              <a:pPr/>
              <a:t>28</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BBA381-1A58-4D12-BFF2-9A5851DB8B48}" type="slidenum">
              <a:rPr lang="en-GB" smtClean="0"/>
              <a:pPr>
                <a:defRPr/>
              </a:pPr>
              <a:t>2</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1CA2AC-EB78-48B3-85FF-2E53B1C73B68}" type="slidenum">
              <a:rPr lang="en-US" smtClean="0"/>
              <a:pPr/>
              <a:t>29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1CA2AC-EB78-48B3-85FF-2E53B1C73B68}" type="slidenum">
              <a:rPr lang="en-US" smtClean="0"/>
              <a:pPr/>
              <a:t>30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271418-B770-4264-B024-7E8883F92A2C}" type="slidenum">
              <a:rPr lang="en-GB" smtClean="0"/>
              <a:pPr/>
              <a:t>31</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77CBE-2B66-4809-9A88-0D742A989204}" type="slidenum">
              <a:rPr lang="en-GB"/>
              <a:pPr/>
              <a:t>32</a:t>
            </a:fld>
            <a:endParaRPr lang="en-GB"/>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271418-B770-4264-B024-7E8883F92A2C}" type="slidenum">
              <a:rPr lang="en-GB" smtClean="0"/>
              <a:pPr/>
              <a:t>33</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C30C9F-5D2C-4147-9846-7EF8F716F1E6}" type="slidenum">
              <a:rPr lang="en-GB" smtClean="0"/>
              <a:pPr>
                <a:defRPr/>
              </a:pPr>
              <a:t>34</a:t>
            </a:fld>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C30C9F-5D2C-4147-9846-7EF8F716F1E6}" type="slidenum">
              <a:rPr lang="en-GB" smtClean="0"/>
              <a:pPr>
                <a:defRPr/>
              </a:pPr>
              <a:t>35</a:t>
            </a:fld>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E7C520-5335-41B5-86B2-7FD007622FAF}" type="slidenum">
              <a:rPr lang="en-GB" smtClean="0"/>
              <a:pPr/>
              <a:t>36</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5D0BA-7D60-44C3-BD4F-3AA9F4BB1FCE}" type="slidenum">
              <a:rPr lang="en-GB">
                <a:solidFill>
                  <a:srgbClr val="000000"/>
                </a:solidFill>
              </a:rPr>
              <a:pPr/>
              <a:t>37</a:t>
            </a:fld>
            <a:endParaRPr lang="en-GB">
              <a:solidFill>
                <a:srgbClr val="000000"/>
              </a:solidFill>
            </a:endParaRPr>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BBA381-1A58-4D12-BFF2-9A5851DB8B48}" type="slidenum">
              <a:rPr lang="en-GB" smtClean="0"/>
              <a:pPr>
                <a:defRPr/>
              </a:pPr>
              <a:t>38</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BBA381-1A58-4D12-BFF2-9A5851DB8B48}" type="slidenum">
              <a:rPr lang="en-GB" smtClean="0"/>
              <a:pPr>
                <a:defRPr/>
              </a:pPr>
              <a:t>3</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C30C9F-5D2C-4147-9846-7EF8F716F1E6}" type="slidenum">
              <a:rPr lang="en-GB" smtClean="0"/>
              <a:pPr>
                <a:defRPr/>
              </a:pPr>
              <a:t>4</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smtClean="0"/>
          </a:p>
        </p:txBody>
      </p:sp>
      <p:sp>
        <p:nvSpPr>
          <p:cNvPr id="18436" name="Slide Number Placeholder 3"/>
          <p:cNvSpPr>
            <a:spLocks noGrp="1"/>
          </p:cNvSpPr>
          <p:nvPr>
            <p:ph type="sldNum" sz="quarter" idx="5"/>
          </p:nvPr>
        </p:nvSpPr>
        <p:spPr>
          <a:noFill/>
        </p:spPr>
        <p:txBody>
          <a:bodyPr/>
          <a:lstStyle/>
          <a:p>
            <a:fld id="{9C2AC9FA-F527-495E-A393-6B088FF38305}" type="slidenum">
              <a:rPr lang="en-GB" smtClean="0"/>
              <a:pPr/>
              <a:t>5</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BBA381-1A58-4D12-BFF2-9A5851DB8B48}" type="slidenum">
              <a:rPr lang="en-GB" smtClean="0"/>
              <a:pPr>
                <a:defRPr/>
              </a:pPr>
              <a:t>6</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BBA381-1A58-4D12-BFF2-9A5851DB8B48}" type="slidenum">
              <a:rPr lang="en-GB" smtClean="0"/>
              <a:pPr>
                <a:defRPr/>
              </a:pPr>
              <a:t>7</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BBA381-1A58-4D12-BFF2-9A5851DB8B48}" type="slidenum">
              <a:rPr lang="en-GB" smtClean="0"/>
              <a:pPr>
                <a:defRPr/>
              </a:pPr>
              <a:t>8</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1" descr="interbrand-contour_replacement-graphic_2"/>
          <p:cNvPicPr>
            <a:picLocks noChangeAspect="1" noChangeArrowheads="1"/>
          </p:cNvPicPr>
          <p:nvPr/>
        </p:nvPicPr>
        <p:blipFill>
          <a:blip r:embed="rId2" cstate="print"/>
          <a:srcRect/>
          <a:stretch>
            <a:fillRect/>
          </a:stretch>
        </p:blipFill>
        <p:spPr bwMode="auto">
          <a:xfrm>
            <a:off x="0" y="4462463"/>
            <a:ext cx="9144000" cy="2400300"/>
          </a:xfrm>
          <a:prstGeom prst="rect">
            <a:avLst/>
          </a:prstGeom>
          <a:noFill/>
          <a:ln w="9525">
            <a:noFill/>
            <a:miter lim="800000"/>
            <a:headEnd/>
            <a:tailEnd/>
          </a:ln>
        </p:spPr>
      </p:pic>
      <p:pic>
        <p:nvPicPr>
          <p:cNvPr id="5" name="Picture 7" descr="LogoPPT"/>
          <p:cNvPicPr>
            <a:picLocks noChangeAspect="1" noChangeArrowheads="1"/>
          </p:cNvPicPr>
          <p:nvPr/>
        </p:nvPicPr>
        <p:blipFill>
          <a:blip r:embed="rId3" cstate="print"/>
          <a:srcRect/>
          <a:stretch>
            <a:fillRect/>
          </a:stretch>
        </p:blipFill>
        <p:spPr bwMode="auto">
          <a:xfrm>
            <a:off x="450850" y="465138"/>
            <a:ext cx="3065463" cy="768350"/>
          </a:xfrm>
          <a:prstGeom prst="rect">
            <a:avLst/>
          </a:prstGeom>
          <a:noFill/>
          <a:ln w="9525">
            <a:noFill/>
            <a:miter lim="800000"/>
            <a:headEnd/>
            <a:tailEnd/>
          </a:ln>
        </p:spPr>
      </p:pic>
      <p:pic>
        <p:nvPicPr>
          <p:cNvPr id="6" name="Picture 16" descr="Strapline"/>
          <p:cNvPicPr>
            <a:picLocks noChangeAspect="1" noChangeArrowheads="1"/>
          </p:cNvPicPr>
          <p:nvPr/>
        </p:nvPicPr>
        <p:blipFill>
          <a:blip r:embed="rId4" cstate="print"/>
          <a:srcRect/>
          <a:stretch>
            <a:fillRect/>
          </a:stretch>
        </p:blipFill>
        <p:spPr bwMode="auto">
          <a:xfrm>
            <a:off x="5691188" y="836613"/>
            <a:ext cx="2919412" cy="152400"/>
          </a:xfrm>
          <a:prstGeom prst="rect">
            <a:avLst/>
          </a:prstGeom>
          <a:noFill/>
          <a:ln w="9525">
            <a:noFill/>
            <a:miter lim="800000"/>
            <a:headEnd/>
            <a:tailEnd/>
          </a:ln>
        </p:spPr>
      </p:pic>
      <p:sp>
        <p:nvSpPr>
          <p:cNvPr id="8194" name="Rectangle 2"/>
          <p:cNvSpPr>
            <a:spLocks noGrp="1" noChangeArrowheads="1"/>
          </p:cNvSpPr>
          <p:nvPr>
            <p:ph type="ctrTitle"/>
          </p:nvPr>
        </p:nvSpPr>
        <p:spPr>
          <a:xfrm>
            <a:off x="444500" y="1333500"/>
            <a:ext cx="8159750" cy="2116138"/>
          </a:xfrm>
        </p:spPr>
        <p:txBody>
          <a:bodyPr anchor="b"/>
          <a:lstStyle>
            <a:lvl1pPr>
              <a:lnSpc>
                <a:spcPct val="73000"/>
              </a:lnSpc>
              <a:defRPr sz="4000"/>
            </a:lvl1pPr>
          </a:lstStyle>
          <a:p>
            <a:r>
              <a:rPr lang="en-GB"/>
              <a:t>Click to edit Master title style</a:t>
            </a:r>
          </a:p>
        </p:txBody>
      </p:sp>
      <p:sp>
        <p:nvSpPr>
          <p:cNvPr id="8195" name="Rectangle 3"/>
          <p:cNvSpPr>
            <a:spLocks noGrp="1" noChangeArrowheads="1"/>
          </p:cNvSpPr>
          <p:nvPr>
            <p:ph type="subTitle" idx="1"/>
          </p:nvPr>
        </p:nvSpPr>
        <p:spPr>
          <a:xfrm>
            <a:off x="444500" y="3524250"/>
            <a:ext cx="8159750" cy="2312988"/>
          </a:xfrm>
        </p:spPr>
        <p:txBody>
          <a:bodyPr/>
          <a:lstStyle>
            <a:lvl1pPr>
              <a:lnSpc>
                <a:spcPct val="100000"/>
              </a:lnSpc>
              <a:defRPr sz="1600" b="1">
                <a:solidFill>
                  <a:schemeClr val="tx2"/>
                </a:solidFill>
              </a:defRPr>
            </a:lvl1pPr>
          </a:lstStyle>
          <a:p>
            <a:r>
              <a:rPr lang="en-GB"/>
              <a:t>Click to edit Master subtitle style</a:t>
            </a:r>
          </a:p>
        </p:txBody>
      </p:sp>
      <p:sp>
        <p:nvSpPr>
          <p:cNvPr id="7" name="Rectangle 13"/>
          <p:cNvSpPr>
            <a:spLocks noGrp="1" noChangeArrowheads="1"/>
          </p:cNvSpPr>
          <p:nvPr>
            <p:ph type="dt" sz="half" idx="10"/>
          </p:nvPr>
        </p:nvSpPr>
        <p:spPr/>
        <p:txBody>
          <a:bodyPr/>
          <a:lstStyle>
            <a:lvl1pPr>
              <a:defRPr/>
            </a:lvl1pPr>
          </a:lstStyle>
          <a:p>
            <a:pPr>
              <a:defRPr/>
            </a:pPr>
            <a:endParaRPr lang="en-GB"/>
          </a:p>
        </p:txBody>
      </p:sp>
      <p:sp>
        <p:nvSpPr>
          <p:cNvPr id="8" name="Rectangle 15"/>
          <p:cNvSpPr>
            <a:spLocks noGrp="1" noChangeArrowheads="1"/>
          </p:cNvSpPr>
          <p:nvPr>
            <p:ph type="sldNum" sz="quarter" idx="11"/>
          </p:nvPr>
        </p:nvSpPr>
        <p:spPr/>
        <p:txBody>
          <a:bodyPr/>
          <a:lstStyle>
            <a:lvl1pPr>
              <a:defRPr/>
            </a:lvl1pPr>
          </a:lstStyle>
          <a:p>
            <a:pPr>
              <a:defRPr/>
            </a:pPr>
            <a:fld id="{A387B599-000F-407A-9219-E24325D3E5AC}"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6"/>
          <p:cNvSpPr>
            <a:spLocks noGrp="1" noChangeArrowheads="1"/>
          </p:cNvSpPr>
          <p:nvPr>
            <p:ph type="sldNum" sz="quarter" idx="12"/>
          </p:nvPr>
        </p:nvSpPr>
        <p:spPr>
          <a:ln/>
        </p:spPr>
        <p:txBody>
          <a:bodyPr/>
          <a:lstStyle>
            <a:lvl1pPr>
              <a:defRPr/>
            </a:lvl1pPr>
          </a:lstStyle>
          <a:p>
            <a:pPr>
              <a:defRPr/>
            </a:pPr>
            <a:fld id="{F97A1A1B-7D40-457A-8A8A-8860CFCB8597}"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57313"/>
            <a:ext cx="2057400" cy="5022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57313"/>
            <a:ext cx="6019800" cy="5022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6"/>
          <p:cNvSpPr>
            <a:spLocks noGrp="1" noChangeArrowheads="1"/>
          </p:cNvSpPr>
          <p:nvPr>
            <p:ph type="sldNum" sz="quarter" idx="12"/>
          </p:nvPr>
        </p:nvSpPr>
        <p:spPr>
          <a:ln/>
        </p:spPr>
        <p:txBody>
          <a:bodyPr/>
          <a:lstStyle>
            <a:lvl1pPr>
              <a:defRPr/>
            </a:lvl1pPr>
          </a:lstStyle>
          <a:p>
            <a:pPr>
              <a:defRPr/>
            </a:pPr>
            <a:fld id="{E58419FC-0B91-45C7-B1F2-05E2606E64B5}"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8" descr="LogoPPT"/>
          <p:cNvPicPr>
            <a:picLocks noChangeAspect="1" noChangeArrowheads="1"/>
          </p:cNvPicPr>
          <p:nvPr/>
        </p:nvPicPr>
        <p:blipFill>
          <a:blip r:embed="rId2" cstate="print"/>
          <a:srcRect/>
          <a:stretch>
            <a:fillRect/>
          </a:stretch>
        </p:blipFill>
        <p:spPr bwMode="auto">
          <a:xfrm>
            <a:off x="468313" y="279400"/>
            <a:ext cx="2320925" cy="581025"/>
          </a:xfrm>
          <a:prstGeom prst="rect">
            <a:avLst/>
          </a:prstGeom>
          <a:noFill/>
          <a:ln w="9525">
            <a:noFill/>
            <a:miter lim="800000"/>
            <a:headEnd/>
            <a:tailEnd/>
          </a:ln>
        </p:spPr>
      </p:pic>
      <p:sp>
        <p:nvSpPr>
          <p:cNvPr id="5" name="Line 9"/>
          <p:cNvSpPr>
            <a:spLocks noChangeShapeType="1"/>
          </p:cNvSpPr>
          <p:nvPr/>
        </p:nvSpPr>
        <p:spPr bwMode="auto">
          <a:xfrm>
            <a:off x="539750" y="1196975"/>
            <a:ext cx="8064500" cy="3175"/>
          </a:xfrm>
          <a:prstGeom prst="line">
            <a:avLst/>
          </a:prstGeom>
          <a:noFill/>
          <a:ln w="6350">
            <a:solidFill>
              <a:schemeClr val="tx2"/>
            </a:solidFill>
            <a:round/>
            <a:headEnd/>
            <a:tailEnd/>
          </a:ln>
          <a:effectLst/>
        </p:spPr>
        <p:txBody>
          <a:bodyPr anchor="b"/>
          <a:lstStyle/>
          <a:p>
            <a:pPr>
              <a:defRPr/>
            </a:pPr>
            <a:endParaRPr lang="en-US"/>
          </a:p>
        </p:txBody>
      </p:sp>
      <p:pic>
        <p:nvPicPr>
          <p:cNvPr id="6" name="Picture 16" descr="Strapline"/>
          <p:cNvPicPr>
            <a:picLocks noChangeAspect="1" noChangeArrowheads="1"/>
          </p:cNvPicPr>
          <p:nvPr/>
        </p:nvPicPr>
        <p:blipFill>
          <a:blip r:embed="rId3" cstate="print"/>
          <a:srcRect/>
          <a:stretch>
            <a:fillRect/>
          </a:stretch>
        </p:blipFill>
        <p:spPr bwMode="auto">
          <a:xfrm>
            <a:off x="6400800" y="568325"/>
            <a:ext cx="2232025" cy="119063"/>
          </a:xfrm>
          <a:prstGeom prst="rect">
            <a:avLst/>
          </a:prstGeom>
          <a:noFill/>
          <a:ln w="9525">
            <a:noFill/>
            <a:miter lim="800000"/>
            <a:headEnd/>
            <a:tailEnd/>
          </a:ln>
        </p:spPr>
      </p:pic>
      <p:sp>
        <p:nvSpPr>
          <p:cNvPr id="132106" name="Rectangle 10"/>
          <p:cNvSpPr>
            <a:spLocks noGrp="1" noChangeArrowheads="1"/>
          </p:cNvSpPr>
          <p:nvPr>
            <p:ph type="ctrTitle"/>
          </p:nvPr>
        </p:nvSpPr>
        <p:spPr>
          <a:xfrm>
            <a:off x="444500" y="1333500"/>
            <a:ext cx="8159750" cy="2116138"/>
          </a:xfrm>
        </p:spPr>
        <p:txBody>
          <a:bodyPr anchor="b"/>
          <a:lstStyle>
            <a:lvl1pPr>
              <a:defRPr/>
            </a:lvl1pPr>
          </a:lstStyle>
          <a:p>
            <a:r>
              <a:rPr lang="en-GB"/>
              <a:t>Click to edit Master title style</a:t>
            </a:r>
          </a:p>
        </p:txBody>
      </p:sp>
      <p:sp>
        <p:nvSpPr>
          <p:cNvPr id="132107" name="Rectangle 11"/>
          <p:cNvSpPr>
            <a:spLocks noGrp="1" noChangeArrowheads="1"/>
          </p:cNvSpPr>
          <p:nvPr>
            <p:ph type="subTitle" idx="1"/>
          </p:nvPr>
        </p:nvSpPr>
        <p:spPr>
          <a:xfrm>
            <a:off x="444500" y="3524250"/>
            <a:ext cx="8159750" cy="2312988"/>
          </a:xfrm>
        </p:spPr>
        <p:txBody>
          <a:bodyPr/>
          <a:lstStyle>
            <a:lvl1pPr>
              <a:defRPr sz="800"/>
            </a:lvl1pPr>
          </a:lstStyle>
          <a:p>
            <a:r>
              <a:rPr lang="en-GB"/>
              <a:t>Click to edit Master subtitle style</a:t>
            </a:r>
          </a:p>
        </p:txBody>
      </p:sp>
      <p:sp>
        <p:nvSpPr>
          <p:cNvPr id="7" name="Rectangle 12"/>
          <p:cNvSpPr>
            <a:spLocks noGrp="1" noChangeArrowheads="1"/>
          </p:cNvSpPr>
          <p:nvPr>
            <p:ph type="dt" sz="half" idx="10"/>
          </p:nvPr>
        </p:nvSpPr>
        <p:spPr/>
        <p:txBody>
          <a:bodyPr/>
          <a:lstStyle>
            <a:lvl1pPr>
              <a:defRPr/>
            </a:lvl1pPr>
          </a:lstStyle>
          <a:p>
            <a:pPr>
              <a:defRPr/>
            </a:pPr>
            <a:endParaRPr lang="en-GB"/>
          </a:p>
        </p:txBody>
      </p:sp>
      <p:sp>
        <p:nvSpPr>
          <p:cNvPr id="8" name="Rectangle 13"/>
          <p:cNvSpPr>
            <a:spLocks noGrp="1" noChangeArrowheads="1"/>
          </p:cNvSpPr>
          <p:nvPr>
            <p:ph type="ftr" sz="quarter" idx="11"/>
          </p:nvPr>
        </p:nvSpPr>
        <p:spPr/>
        <p:txBody>
          <a:bodyPr/>
          <a:lstStyle>
            <a:lvl1pPr>
              <a:defRPr/>
            </a:lvl1pPr>
          </a:lstStyle>
          <a:p>
            <a:pPr>
              <a:defRPr/>
            </a:pPr>
            <a:r>
              <a:rPr lang="en-GB"/>
              <a:t>Click View &gt; Header and Footer to add footer text</a:t>
            </a:r>
          </a:p>
        </p:txBody>
      </p:sp>
      <p:sp>
        <p:nvSpPr>
          <p:cNvPr id="9" name="Rectangle 14"/>
          <p:cNvSpPr>
            <a:spLocks noGrp="1" noChangeArrowheads="1"/>
          </p:cNvSpPr>
          <p:nvPr>
            <p:ph type="sldNum" sz="quarter" idx="12"/>
          </p:nvPr>
        </p:nvSpPr>
        <p:spPr/>
        <p:txBody>
          <a:bodyPr/>
          <a:lstStyle>
            <a:lvl1pPr>
              <a:defRPr/>
            </a:lvl1pPr>
          </a:lstStyle>
          <a:p>
            <a:pPr>
              <a:defRPr/>
            </a:pPr>
            <a:fld id="{7317E7B1-F89A-4A34-B063-3331CAD8B962}"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6"/>
          <p:cNvSpPr>
            <a:spLocks noGrp="1" noChangeArrowheads="1"/>
          </p:cNvSpPr>
          <p:nvPr>
            <p:ph type="sldNum" sz="quarter" idx="12"/>
          </p:nvPr>
        </p:nvSpPr>
        <p:spPr>
          <a:ln/>
        </p:spPr>
        <p:txBody>
          <a:bodyPr/>
          <a:lstStyle>
            <a:lvl1pPr>
              <a:defRPr/>
            </a:lvl1pPr>
          </a:lstStyle>
          <a:p>
            <a:pPr>
              <a:defRPr/>
            </a:pPr>
            <a:fld id="{CA0F1F32-7E58-4A08-8CDD-C180ACBE6916}"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6"/>
          <p:cNvSpPr>
            <a:spLocks noGrp="1" noChangeArrowheads="1"/>
          </p:cNvSpPr>
          <p:nvPr>
            <p:ph type="sldNum" sz="quarter" idx="12"/>
          </p:nvPr>
        </p:nvSpPr>
        <p:spPr>
          <a:ln/>
        </p:spPr>
        <p:txBody>
          <a:bodyPr/>
          <a:lstStyle>
            <a:lvl1pPr>
              <a:defRPr/>
            </a:lvl1pPr>
          </a:lstStyle>
          <a:p>
            <a:pPr>
              <a:defRPr/>
            </a:pPr>
            <a:fld id="{B67F9A44-80D8-4647-9F6E-8852DA505ABE}"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4365625"/>
            <a:ext cx="4038600" cy="2016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365625"/>
            <a:ext cx="4038600" cy="2016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6"/>
          <p:cNvSpPr>
            <a:spLocks noGrp="1" noChangeArrowheads="1"/>
          </p:cNvSpPr>
          <p:nvPr>
            <p:ph type="sldNum" sz="quarter" idx="12"/>
          </p:nvPr>
        </p:nvSpPr>
        <p:spPr>
          <a:ln/>
        </p:spPr>
        <p:txBody>
          <a:bodyPr/>
          <a:lstStyle>
            <a:lvl1pPr>
              <a:defRPr/>
            </a:lvl1pPr>
          </a:lstStyle>
          <a:p>
            <a:pPr>
              <a:defRPr/>
            </a:pPr>
            <a:fld id="{E35D04DB-34C1-4070-91E9-C84900990C0E}"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9" name="Rectangle 6"/>
          <p:cNvSpPr>
            <a:spLocks noGrp="1" noChangeArrowheads="1"/>
          </p:cNvSpPr>
          <p:nvPr>
            <p:ph type="sldNum" sz="quarter" idx="12"/>
          </p:nvPr>
        </p:nvSpPr>
        <p:spPr>
          <a:ln/>
        </p:spPr>
        <p:txBody>
          <a:bodyPr/>
          <a:lstStyle>
            <a:lvl1pPr>
              <a:defRPr/>
            </a:lvl1pPr>
          </a:lstStyle>
          <a:p>
            <a:pPr>
              <a:defRPr/>
            </a:pPr>
            <a:fld id="{60EEE710-0347-41A4-A305-EF629EB30BAC}"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5" name="Rectangle 6"/>
          <p:cNvSpPr>
            <a:spLocks noGrp="1" noChangeArrowheads="1"/>
          </p:cNvSpPr>
          <p:nvPr>
            <p:ph type="sldNum" sz="quarter" idx="12"/>
          </p:nvPr>
        </p:nvSpPr>
        <p:spPr>
          <a:ln/>
        </p:spPr>
        <p:txBody>
          <a:bodyPr/>
          <a:lstStyle>
            <a:lvl1pPr>
              <a:defRPr/>
            </a:lvl1pPr>
          </a:lstStyle>
          <a:p>
            <a:pPr>
              <a:defRPr/>
            </a:pPr>
            <a:fld id="{7DF84C50-6031-419A-9412-26001ED2DAE2}"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4" name="Rectangle 6"/>
          <p:cNvSpPr>
            <a:spLocks noGrp="1" noChangeArrowheads="1"/>
          </p:cNvSpPr>
          <p:nvPr>
            <p:ph type="sldNum" sz="quarter" idx="12"/>
          </p:nvPr>
        </p:nvSpPr>
        <p:spPr>
          <a:ln/>
        </p:spPr>
        <p:txBody>
          <a:bodyPr/>
          <a:lstStyle>
            <a:lvl1pPr>
              <a:defRPr/>
            </a:lvl1pPr>
          </a:lstStyle>
          <a:p>
            <a:pPr>
              <a:defRPr/>
            </a:pPr>
            <a:fld id="{E6AC9286-B27D-4988-81A3-DC0514BDFE8C}"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6"/>
          <p:cNvSpPr>
            <a:spLocks noGrp="1" noChangeArrowheads="1"/>
          </p:cNvSpPr>
          <p:nvPr>
            <p:ph type="sldNum" sz="quarter" idx="12"/>
          </p:nvPr>
        </p:nvSpPr>
        <p:spPr>
          <a:ln/>
        </p:spPr>
        <p:txBody>
          <a:bodyPr/>
          <a:lstStyle>
            <a:lvl1pPr>
              <a:defRPr/>
            </a:lvl1pPr>
          </a:lstStyle>
          <a:p>
            <a:pPr>
              <a:defRPr/>
            </a:pPr>
            <a:fld id="{42BB7975-330B-43C0-8C79-C09A67216052}"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6"/>
          <p:cNvSpPr>
            <a:spLocks noGrp="1" noChangeArrowheads="1"/>
          </p:cNvSpPr>
          <p:nvPr>
            <p:ph type="sldNum" sz="quarter" idx="12"/>
          </p:nvPr>
        </p:nvSpPr>
        <p:spPr>
          <a:ln/>
        </p:spPr>
        <p:txBody>
          <a:bodyPr/>
          <a:lstStyle>
            <a:lvl1pPr>
              <a:defRPr/>
            </a:lvl1pPr>
          </a:lstStyle>
          <a:p>
            <a:pPr>
              <a:defRPr/>
            </a:pPr>
            <a:fld id="{23628923-CF3F-4BFD-A2B7-AB4DE7BBE6CF}"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6"/>
          <p:cNvSpPr>
            <a:spLocks noGrp="1" noChangeArrowheads="1"/>
          </p:cNvSpPr>
          <p:nvPr>
            <p:ph type="sldNum" sz="quarter" idx="12"/>
          </p:nvPr>
        </p:nvSpPr>
        <p:spPr>
          <a:ln/>
        </p:spPr>
        <p:txBody>
          <a:bodyPr/>
          <a:lstStyle>
            <a:lvl1pPr>
              <a:defRPr/>
            </a:lvl1pPr>
          </a:lstStyle>
          <a:p>
            <a:pPr>
              <a:defRPr/>
            </a:pPr>
            <a:fld id="{6A1DB604-305E-4D40-8A38-F392D601C4DF}"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6"/>
          <p:cNvSpPr>
            <a:spLocks noGrp="1" noChangeArrowheads="1"/>
          </p:cNvSpPr>
          <p:nvPr>
            <p:ph type="sldNum" sz="quarter" idx="12"/>
          </p:nvPr>
        </p:nvSpPr>
        <p:spPr>
          <a:ln/>
        </p:spPr>
        <p:txBody>
          <a:bodyPr/>
          <a:lstStyle>
            <a:lvl1pPr>
              <a:defRPr/>
            </a:lvl1pPr>
          </a:lstStyle>
          <a:p>
            <a:pPr>
              <a:defRPr/>
            </a:pPr>
            <a:fld id="{C8EF3910-6527-456D-897F-6F88118CF82E}"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92250"/>
            <a:ext cx="2057400" cy="4889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92250"/>
            <a:ext cx="6019800" cy="4889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6"/>
          <p:cNvSpPr>
            <a:spLocks noGrp="1" noChangeArrowheads="1"/>
          </p:cNvSpPr>
          <p:nvPr>
            <p:ph type="sldNum" sz="quarter" idx="12"/>
          </p:nvPr>
        </p:nvSpPr>
        <p:spPr>
          <a:ln/>
        </p:spPr>
        <p:txBody>
          <a:bodyPr/>
          <a:lstStyle>
            <a:lvl1pPr>
              <a:defRPr/>
            </a:lvl1pPr>
          </a:lstStyle>
          <a:p>
            <a:pPr>
              <a:defRPr/>
            </a:pPr>
            <a:fld id="{D8B203C7-F7DD-43D5-B782-BC07BEAEF638}"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DEED9EF6-00C2-4394-83EE-09BB03F21CDB}"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7BC63E9E-2D0A-4855-A85A-6D6A8BFC591E}"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4720F25B-E281-4C99-8D92-5CE22ADA4891}" type="slidenum">
              <a:rPr lang="en-GB"/>
              <a:pPr>
                <a:defRPr/>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0DBBD1F2-CEB2-4870-9B99-372C37660EC5}" type="slidenum">
              <a:rPr lang="en-GB"/>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GB"/>
          </a:p>
        </p:txBody>
      </p:sp>
      <p:sp>
        <p:nvSpPr>
          <p:cNvPr id="8"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9" name="Rectangle 7"/>
          <p:cNvSpPr>
            <a:spLocks noGrp="1" noChangeArrowheads="1"/>
          </p:cNvSpPr>
          <p:nvPr>
            <p:ph type="sldNum" sz="quarter" idx="12"/>
          </p:nvPr>
        </p:nvSpPr>
        <p:spPr>
          <a:ln/>
        </p:spPr>
        <p:txBody>
          <a:bodyPr/>
          <a:lstStyle>
            <a:lvl1pPr>
              <a:defRPr/>
            </a:lvl1pPr>
          </a:lstStyle>
          <a:p>
            <a:pPr>
              <a:defRPr/>
            </a:pPr>
            <a:fld id="{25DB39C4-1CEB-4BBB-ADBB-9FF1CC4D494C}" type="slidenum">
              <a:rPr lang="en-GB"/>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5" name="Rectangle 7"/>
          <p:cNvSpPr>
            <a:spLocks noGrp="1" noChangeArrowheads="1"/>
          </p:cNvSpPr>
          <p:nvPr>
            <p:ph type="sldNum" sz="quarter" idx="12"/>
          </p:nvPr>
        </p:nvSpPr>
        <p:spPr>
          <a:ln/>
        </p:spPr>
        <p:txBody>
          <a:bodyPr/>
          <a:lstStyle>
            <a:lvl1pPr>
              <a:defRPr/>
            </a:lvl1pPr>
          </a:lstStyle>
          <a:p>
            <a:pPr>
              <a:defRPr/>
            </a:pPr>
            <a:fld id="{91478BE7-7EFB-43BB-B300-C37BFC010FD7}" type="slidenum">
              <a:rPr lang="en-GB"/>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p>
        </p:txBody>
      </p:sp>
      <p:sp>
        <p:nvSpPr>
          <p:cNvPr id="3"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4" name="Rectangle 7"/>
          <p:cNvSpPr>
            <a:spLocks noGrp="1" noChangeArrowheads="1"/>
          </p:cNvSpPr>
          <p:nvPr>
            <p:ph type="sldNum" sz="quarter" idx="12"/>
          </p:nvPr>
        </p:nvSpPr>
        <p:spPr>
          <a:ln/>
        </p:spPr>
        <p:txBody>
          <a:bodyPr/>
          <a:lstStyle>
            <a:lvl1pPr>
              <a:defRPr/>
            </a:lvl1pPr>
          </a:lstStyle>
          <a:p>
            <a:pPr>
              <a:defRPr/>
            </a:pPr>
            <a:fld id="{264FAA7C-FFFD-4932-9DF8-B9050FFCD89A}"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6"/>
          <p:cNvSpPr>
            <a:spLocks noGrp="1" noChangeArrowheads="1"/>
          </p:cNvSpPr>
          <p:nvPr>
            <p:ph type="sldNum" sz="quarter" idx="12"/>
          </p:nvPr>
        </p:nvSpPr>
        <p:spPr>
          <a:ln/>
        </p:spPr>
        <p:txBody>
          <a:bodyPr/>
          <a:lstStyle>
            <a:lvl1pPr>
              <a:defRPr/>
            </a:lvl1pPr>
          </a:lstStyle>
          <a:p>
            <a:pPr>
              <a:defRPr/>
            </a:pPr>
            <a:fld id="{455F2379-B563-4498-845A-667672915663}"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372C7762-A97D-4737-B05B-5981621C4A18}"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27942130-8529-49A4-B417-0C1F676AA5BA}"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584DAA21-4204-4D63-A2CA-B1FA88C1AE60}" type="slidenum">
              <a:rPr lang="en-GB"/>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31913"/>
            <a:ext cx="2057400" cy="5048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1913"/>
            <a:ext cx="6019800" cy="5048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31C2CDA3-6AD1-4B35-BB31-108C32CA4C38}"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0CF9A88D-6E7F-4E7C-84CD-03D6914D5C4A}"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DFDE12FC-277E-472F-BBED-978A4EBCA391}" type="slidenum">
              <a:rPr lang="en-GB"/>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F8EA4236-1CA4-46C4-A8F1-84C4C894CB18}" type="slidenum">
              <a:rPr lang="en-GB"/>
              <a:pPr>
                <a:defRPr/>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32CABC44-24AA-4E21-9BBD-C1EA123ABF84}" type="slidenum">
              <a:rPr lang="en-GB"/>
              <a:pPr>
                <a:defRPr/>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GB"/>
          </a:p>
        </p:txBody>
      </p:sp>
      <p:sp>
        <p:nvSpPr>
          <p:cNvPr id="8"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9" name="Rectangle 7"/>
          <p:cNvSpPr>
            <a:spLocks noGrp="1" noChangeArrowheads="1"/>
          </p:cNvSpPr>
          <p:nvPr>
            <p:ph type="sldNum" sz="quarter" idx="12"/>
          </p:nvPr>
        </p:nvSpPr>
        <p:spPr>
          <a:ln/>
        </p:spPr>
        <p:txBody>
          <a:bodyPr/>
          <a:lstStyle>
            <a:lvl1pPr>
              <a:defRPr/>
            </a:lvl1pPr>
          </a:lstStyle>
          <a:p>
            <a:pPr>
              <a:defRPr/>
            </a:pPr>
            <a:fld id="{FD6AAFEA-FD61-4B97-B94B-5F34BB744D24}" type="slidenum">
              <a:rPr lang="en-GB"/>
              <a:pPr>
                <a:defRPr/>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5" name="Rectangle 7"/>
          <p:cNvSpPr>
            <a:spLocks noGrp="1" noChangeArrowheads="1"/>
          </p:cNvSpPr>
          <p:nvPr>
            <p:ph type="sldNum" sz="quarter" idx="12"/>
          </p:nvPr>
        </p:nvSpPr>
        <p:spPr>
          <a:ln/>
        </p:spPr>
        <p:txBody>
          <a:bodyPr/>
          <a:lstStyle>
            <a:lvl1pPr>
              <a:defRPr/>
            </a:lvl1pPr>
          </a:lstStyle>
          <a:p>
            <a:pPr>
              <a:defRPr/>
            </a:pPr>
            <a:fld id="{B6FA56BE-D7DC-4322-890B-606088D32D4F}"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6"/>
          <p:cNvSpPr>
            <a:spLocks noGrp="1" noChangeArrowheads="1"/>
          </p:cNvSpPr>
          <p:nvPr>
            <p:ph type="sldNum" sz="quarter" idx="12"/>
          </p:nvPr>
        </p:nvSpPr>
        <p:spPr>
          <a:ln/>
        </p:spPr>
        <p:txBody>
          <a:bodyPr/>
          <a:lstStyle>
            <a:lvl1pPr>
              <a:defRPr/>
            </a:lvl1pPr>
          </a:lstStyle>
          <a:p>
            <a:pPr>
              <a:defRPr/>
            </a:pPr>
            <a:fld id="{914D19BB-BDF3-4D49-8A55-442A7C547FA5}"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p>
        </p:txBody>
      </p:sp>
      <p:sp>
        <p:nvSpPr>
          <p:cNvPr id="3"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4" name="Rectangle 7"/>
          <p:cNvSpPr>
            <a:spLocks noGrp="1" noChangeArrowheads="1"/>
          </p:cNvSpPr>
          <p:nvPr>
            <p:ph type="sldNum" sz="quarter" idx="12"/>
          </p:nvPr>
        </p:nvSpPr>
        <p:spPr>
          <a:ln/>
        </p:spPr>
        <p:txBody>
          <a:bodyPr/>
          <a:lstStyle>
            <a:lvl1pPr>
              <a:defRPr/>
            </a:lvl1pPr>
          </a:lstStyle>
          <a:p>
            <a:pPr>
              <a:defRPr/>
            </a:pPr>
            <a:fld id="{198C66AA-403B-426B-B1BA-6E50FB11C292}" type="slidenum">
              <a:rPr lang="en-GB"/>
              <a:pPr>
                <a:defRPr/>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5E9C6158-7CA2-43E7-AB78-122411C074C2}" type="slidenum">
              <a:rPr lang="en-GB"/>
              <a:pPr>
                <a:defRPr/>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43D25C61-1A84-4608-BA3E-7EDA7DD87968}" type="slidenum">
              <a:rPr lang="en-GB"/>
              <a:pPr>
                <a:defRPr/>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1ED5AA13-5468-45D3-8AA6-82D6C4627A35}" type="slidenum">
              <a:rPr lang="en-GB"/>
              <a:pPr>
                <a:defRPr/>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57313"/>
            <a:ext cx="2057400" cy="5022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57313"/>
            <a:ext cx="6019800" cy="5022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5D2FEE17-772D-40F7-AFB4-1A240FB80AE9}" type="slidenum">
              <a:rPr lang="en-GB"/>
              <a:pPr>
                <a:defRPr/>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5DDB5331-6C84-4EDD-9C74-4064EB1C8EF2}" type="slidenum">
              <a:rPr lang="en-GB"/>
              <a:pPr>
                <a:defRPr/>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04A0A6DA-B4F6-4A2B-BEE7-961D1CD88DE0}" type="slidenum">
              <a:rPr lang="en-GB"/>
              <a:pPr>
                <a:defRPr/>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5A547425-885E-4647-9894-31A2EA1089FA}"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5"/>
          <p:cNvSpPr>
            <a:spLocks noGrp="1" noChangeArrowheads="1"/>
          </p:cNvSpPr>
          <p:nvPr>
            <p:ph type="sldNum" sz="quarter" idx="12"/>
          </p:nvPr>
        </p:nvSpPr>
        <p:spPr>
          <a:ln/>
        </p:spPr>
        <p:txBody>
          <a:bodyPr/>
          <a:lstStyle>
            <a:lvl1pPr>
              <a:defRPr/>
            </a:lvl1pPr>
          </a:lstStyle>
          <a:p>
            <a:pPr>
              <a:defRPr/>
            </a:pPr>
            <a:fld id="{F8F598B7-886F-4125-8079-175424CD2560}"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GB"/>
          </a:p>
        </p:txBody>
      </p:sp>
      <p:sp>
        <p:nvSpPr>
          <p:cNvPr id="8"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9" name="Rectangle 5"/>
          <p:cNvSpPr>
            <a:spLocks noGrp="1" noChangeArrowheads="1"/>
          </p:cNvSpPr>
          <p:nvPr>
            <p:ph type="sldNum" sz="quarter" idx="12"/>
          </p:nvPr>
        </p:nvSpPr>
        <p:spPr>
          <a:ln/>
        </p:spPr>
        <p:txBody>
          <a:bodyPr/>
          <a:lstStyle>
            <a:lvl1pPr>
              <a:defRPr/>
            </a:lvl1pPr>
          </a:lstStyle>
          <a:p>
            <a:pPr>
              <a:defRPr/>
            </a:pPr>
            <a:fld id="{0D0387BB-03FA-4832-B5FF-AAC406B9D4F7}"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9" name="Rectangle 6"/>
          <p:cNvSpPr>
            <a:spLocks noGrp="1" noChangeArrowheads="1"/>
          </p:cNvSpPr>
          <p:nvPr>
            <p:ph type="sldNum" sz="quarter" idx="12"/>
          </p:nvPr>
        </p:nvSpPr>
        <p:spPr>
          <a:ln/>
        </p:spPr>
        <p:txBody>
          <a:bodyPr/>
          <a:lstStyle>
            <a:lvl1pPr>
              <a:defRPr/>
            </a:lvl1pPr>
          </a:lstStyle>
          <a:p>
            <a:pPr>
              <a:defRPr/>
            </a:pPr>
            <a:fld id="{76EB198B-902A-4A41-99D3-FCDD745955EC}"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GB"/>
          </a:p>
        </p:txBody>
      </p:sp>
      <p:sp>
        <p:nvSpPr>
          <p:cNvPr id="4"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5" name="Rectangle 5"/>
          <p:cNvSpPr>
            <a:spLocks noGrp="1" noChangeArrowheads="1"/>
          </p:cNvSpPr>
          <p:nvPr>
            <p:ph type="sldNum" sz="quarter" idx="12"/>
          </p:nvPr>
        </p:nvSpPr>
        <p:spPr>
          <a:ln/>
        </p:spPr>
        <p:txBody>
          <a:bodyPr/>
          <a:lstStyle>
            <a:lvl1pPr>
              <a:defRPr/>
            </a:lvl1pPr>
          </a:lstStyle>
          <a:p>
            <a:pPr>
              <a:defRPr/>
            </a:pPr>
            <a:fld id="{06D17760-8143-4FE8-B565-A1FAE368264B}"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GB"/>
          </a:p>
        </p:txBody>
      </p:sp>
      <p:sp>
        <p:nvSpPr>
          <p:cNvPr id="3"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4" name="Rectangle 5"/>
          <p:cNvSpPr>
            <a:spLocks noGrp="1" noChangeArrowheads="1"/>
          </p:cNvSpPr>
          <p:nvPr>
            <p:ph type="sldNum" sz="quarter" idx="12"/>
          </p:nvPr>
        </p:nvSpPr>
        <p:spPr>
          <a:ln/>
        </p:spPr>
        <p:txBody>
          <a:bodyPr/>
          <a:lstStyle>
            <a:lvl1pPr>
              <a:defRPr/>
            </a:lvl1pPr>
          </a:lstStyle>
          <a:p>
            <a:pPr>
              <a:defRPr/>
            </a:pPr>
            <a:fld id="{945967C1-87D3-407F-BD74-72DC9BC32CAF}"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5"/>
          <p:cNvSpPr>
            <a:spLocks noGrp="1" noChangeArrowheads="1"/>
          </p:cNvSpPr>
          <p:nvPr>
            <p:ph type="sldNum" sz="quarter" idx="12"/>
          </p:nvPr>
        </p:nvSpPr>
        <p:spPr>
          <a:ln/>
        </p:spPr>
        <p:txBody>
          <a:bodyPr/>
          <a:lstStyle>
            <a:lvl1pPr>
              <a:defRPr/>
            </a:lvl1pPr>
          </a:lstStyle>
          <a:p>
            <a:pPr>
              <a:defRPr/>
            </a:pPr>
            <a:fld id="{B41F2DEE-7E75-401D-A04A-AFDEA29A897C}"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5"/>
          <p:cNvSpPr>
            <a:spLocks noGrp="1" noChangeArrowheads="1"/>
          </p:cNvSpPr>
          <p:nvPr>
            <p:ph type="sldNum" sz="quarter" idx="12"/>
          </p:nvPr>
        </p:nvSpPr>
        <p:spPr>
          <a:ln/>
        </p:spPr>
        <p:txBody>
          <a:bodyPr/>
          <a:lstStyle>
            <a:lvl1pPr>
              <a:defRPr/>
            </a:lvl1pPr>
          </a:lstStyle>
          <a:p>
            <a:pPr>
              <a:defRPr/>
            </a:pPr>
            <a:fld id="{6883D324-CB84-4BC9-BB11-3B4CFBA841EC}" type="slidenum">
              <a:rPr lang="en-GB"/>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8806E9A9-9B61-44DB-BD30-18396A09D2DB}"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57313"/>
            <a:ext cx="2057400" cy="5022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57313"/>
            <a:ext cx="6019800" cy="5022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F32C500A-308D-4C7F-9D59-FC1C785BE708}" type="slidenum">
              <a:rPr lang="en-GB"/>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60114528-430C-40D5-B549-1B990D56C363}" type="slidenum">
              <a:rPr lang="en-GB"/>
              <a:pPr>
                <a:defRPr/>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C90268CB-3612-40F2-AED2-F7E2FD979801}" type="slidenum">
              <a:rPr lang="en-GB"/>
              <a:pPr>
                <a:defRPr/>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7CF0172E-209B-423C-9821-DD08DACBB21B}" type="slidenum">
              <a:rPr lang="en-GB"/>
              <a:pPr>
                <a:defRPr/>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424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5"/>
          <p:cNvSpPr>
            <a:spLocks noGrp="1" noChangeArrowheads="1"/>
          </p:cNvSpPr>
          <p:nvPr>
            <p:ph type="sldNum" sz="quarter" idx="12"/>
          </p:nvPr>
        </p:nvSpPr>
        <p:spPr>
          <a:ln/>
        </p:spPr>
        <p:txBody>
          <a:bodyPr/>
          <a:lstStyle>
            <a:lvl1pPr>
              <a:defRPr/>
            </a:lvl1pPr>
          </a:lstStyle>
          <a:p>
            <a:pPr>
              <a:defRPr/>
            </a:pPr>
            <a:fld id="{87CBFB68-0405-4307-A604-CA7E4F98C48E}"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5" name="Rectangle 6"/>
          <p:cNvSpPr>
            <a:spLocks noGrp="1" noChangeArrowheads="1"/>
          </p:cNvSpPr>
          <p:nvPr>
            <p:ph type="sldNum" sz="quarter" idx="12"/>
          </p:nvPr>
        </p:nvSpPr>
        <p:spPr>
          <a:ln/>
        </p:spPr>
        <p:txBody>
          <a:bodyPr/>
          <a:lstStyle>
            <a:lvl1pPr>
              <a:defRPr/>
            </a:lvl1pPr>
          </a:lstStyle>
          <a:p>
            <a:pPr>
              <a:defRPr/>
            </a:pPr>
            <a:fld id="{859D3F98-9EBC-49DB-BC36-79BAF9A3E8BB}"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GB"/>
          </a:p>
        </p:txBody>
      </p:sp>
      <p:sp>
        <p:nvSpPr>
          <p:cNvPr id="8"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9" name="Rectangle 5"/>
          <p:cNvSpPr>
            <a:spLocks noGrp="1" noChangeArrowheads="1"/>
          </p:cNvSpPr>
          <p:nvPr>
            <p:ph type="sldNum" sz="quarter" idx="12"/>
          </p:nvPr>
        </p:nvSpPr>
        <p:spPr>
          <a:ln/>
        </p:spPr>
        <p:txBody>
          <a:bodyPr/>
          <a:lstStyle>
            <a:lvl1pPr>
              <a:defRPr/>
            </a:lvl1pPr>
          </a:lstStyle>
          <a:p>
            <a:pPr>
              <a:defRPr/>
            </a:pPr>
            <a:fld id="{1206D475-30D7-4447-9587-26CB2967CA4F}"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GB"/>
          </a:p>
        </p:txBody>
      </p:sp>
      <p:sp>
        <p:nvSpPr>
          <p:cNvPr id="4"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5" name="Rectangle 5"/>
          <p:cNvSpPr>
            <a:spLocks noGrp="1" noChangeArrowheads="1"/>
          </p:cNvSpPr>
          <p:nvPr>
            <p:ph type="sldNum" sz="quarter" idx="12"/>
          </p:nvPr>
        </p:nvSpPr>
        <p:spPr>
          <a:ln/>
        </p:spPr>
        <p:txBody>
          <a:bodyPr/>
          <a:lstStyle>
            <a:lvl1pPr>
              <a:defRPr/>
            </a:lvl1pPr>
          </a:lstStyle>
          <a:p>
            <a:pPr>
              <a:defRPr/>
            </a:pPr>
            <a:fld id="{B637EA3F-F4CC-4B27-8859-39E53D4518AB}"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GB"/>
          </a:p>
        </p:txBody>
      </p:sp>
      <p:sp>
        <p:nvSpPr>
          <p:cNvPr id="3"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4" name="Rectangle 5"/>
          <p:cNvSpPr>
            <a:spLocks noGrp="1" noChangeArrowheads="1"/>
          </p:cNvSpPr>
          <p:nvPr>
            <p:ph type="sldNum" sz="quarter" idx="12"/>
          </p:nvPr>
        </p:nvSpPr>
        <p:spPr>
          <a:ln/>
        </p:spPr>
        <p:txBody>
          <a:bodyPr/>
          <a:lstStyle>
            <a:lvl1pPr>
              <a:defRPr/>
            </a:lvl1pPr>
          </a:lstStyle>
          <a:p>
            <a:pPr>
              <a:defRPr/>
            </a:pPr>
            <a:fld id="{4694F5FE-3447-4E33-BEE2-7110770F7A0C}" type="slidenum">
              <a:rPr lang="en-GB"/>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5"/>
          <p:cNvSpPr>
            <a:spLocks noGrp="1" noChangeArrowheads="1"/>
          </p:cNvSpPr>
          <p:nvPr>
            <p:ph type="sldNum" sz="quarter" idx="12"/>
          </p:nvPr>
        </p:nvSpPr>
        <p:spPr>
          <a:ln/>
        </p:spPr>
        <p:txBody>
          <a:bodyPr/>
          <a:lstStyle>
            <a:lvl1pPr>
              <a:defRPr/>
            </a:lvl1pPr>
          </a:lstStyle>
          <a:p>
            <a:pPr>
              <a:defRPr/>
            </a:pPr>
            <a:fld id="{C42B364C-7643-4510-B265-3E650F8D686A}"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5"/>
          <p:cNvSpPr>
            <a:spLocks noGrp="1" noChangeArrowheads="1"/>
          </p:cNvSpPr>
          <p:nvPr>
            <p:ph type="sldNum" sz="quarter" idx="12"/>
          </p:nvPr>
        </p:nvSpPr>
        <p:spPr>
          <a:ln/>
        </p:spPr>
        <p:txBody>
          <a:bodyPr/>
          <a:lstStyle>
            <a:lvl1pPr>
              <a:defRPr/>
            </a:lvl1pPr>
          </a:lstStyle>
          <a:p>
            <a:pPr>
              <a:defRPr/>
            </a:pPr>
            <a:fld id="{319E9445-9DBA-47CD-ACC6-188664BA777E}"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6C02F273-48E0-4955-99E2-154340645B72}"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57313"/>
            <a:ext cx="2057400" cy="5022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57313"/>
            <a:ext cx="6019800" cy="5022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5"/>
          <p:cNvSpPr>
            <a:spLocks noGrp="1" noChangeArrowheads="1"/>
          </p:cNvSpPr>
          <p:nvPr>
            <p:ph type="sldNum" sz="quarter" idx="12"/>
          </p:nvPr>
        </p:nvSpPr>
        <p:spPr>
          <a:ln/>
        </p:spPr>
        <p:txBody>
          <a:bodyPr/>
          <a:lstStyle>
            <a:lvl1pPr>
              <a:defRPr/>
            </a:lvl1pPr>
          </a:lstStyle>
          <a:p>
            <a:pPr>
              <a:defRPr/>
            </a:pPr>
            <a:fld id="{75BCA426-3D32-47CD-8F3D-2DAAF17DF633}"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900F77E0-4892-44B1-8E6D-5B2C65F80548}"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23C4D109-B81F-4BC8-8B43-CF46350E7D67}"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4F374073-8CF9-4F40-98D4-48FC54330F5A}"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4" name="Rectangle 6"/>
          <p:cNvSpPr>
            <a:spLocks noGrp="1" noChangeArrowheads="1"/>
          </p:cNvSpPr>
          <p:nvPr>
            <p:ph type="sldNum" sz="quarter" idx="12"/>
          </p:nvPr>
        </p:nvSpPr>
        <p:spPr>
          <a:ln/>
        </p:spPr>
        <p:txBody>
          <a:bodyPr/>
          <a:lstStyle>
            <a:lvl1pPr>
              <a:defRPr/>
            </a:lvl1pPr>
          </a:lstStyle>
          <a:p>
            <a:pPr>
              <a:defRPr/>
            </a:pPr>
            <a:fld id="{2EA18EF3-01BC-4F93-B6CE-11C78B05E463}"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4365625"/>
            <a:ext cx="4038600" cy="2016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365625"/>
            <a:ext cx="4038600" cy="2016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1B859395-5F02-4CD7-AEDA-FEC99C99B8E4}" type="slidenum">
              <a:rPr lang="en-GB"/>
              <a:pPr>
                <a:defRPr/>
              </a:pPr>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GB"/>
          </a:p>
        </p:txBody>
      </p:sp>
      <p:sp>
        <p:nvSpPr>
          <p:cNvPr id="8"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9" name="Rectangle 7"/>
          <p:cNvSpPr>
            <a:spLocks noGrp="1" noChangeArrowheads="1"/>
          </p:cNvSpPr>
          <p:nvPr>
            <p:ph type="sldNum" sz="quarter" idx="12"/>
          </p:nvPr>
        </p:nvSpPr>
        <p:spPr>
          <a:ln/>
        </p:spPr>
        <p:txBody>
          <a:bodyPr/>
          <a:lstStyle>
            <a:lvl1pPr>
              <a:defRPr/>
            </a:lvl1pPr>
          </a:lstStyle>
          <a:p>
            <a:pPr>
              <a:defRPr/>
            </a:pPr>
            <a:fld id="{90D4A633-DF1B-4AE2-806E-F520E2610133}" type="slidenum">
              <a:rPr lang="en-GB"/>
              <a:pPr>
                <a:defRPr/>
              </a:pPr>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5" name="Rectangle 7"/>
          <p:cNvSpPr>
            <a:spLocks noGrp="1" noChangeArrowheads="1"/>
          </p:cNvSpPr>
          <p:nvPr>
            <p:ph type="sldNum" sz="quarter" idx="12"/>
          </p:nvPr>
        </p:nvSpPr>
        <p:spPr>
          <a:ln/>
        </p:spPr>
        <p:txBody>
          <a:bodyPr/>
          <a:lstStyle>
            <a:lvl1pPr>
              <a:defRPr/>
            </a:lvl1pPr>
          </a:lstStyle>
          <a:p>
            <a:pPr>
              <a:defRPr/>
            </a:pPr>
            <a:fld id="{340A9E2B-2507-4F6F-8A87-98570D3386BF}" type="slidenum">
              <a:rPr lang="en-GB"/>
              <a:pPr>
                <a:defRPr/>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GB"/>
          </a:p>
        </p:txBody>
      </p:sp>
      <p:sp>
        <p:nvSpPr>
          <p:cNvPr id="3"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4" name="Rectangle 7"/>
          <p:cNvSpPr>
            <a:spLocks noGrp="1" noChangeArrowheads="1"/>
          </p:cNvSpPr>
          <p:nvPr>
            <p:ph type="sldNum" sz="quarter" idx="12"/>
          </p:nvPr>
        </p:nvSpPr>
        <p:spPr>
          <a:ln/>
        </p:spPr>
        <p:txBody>
          <a:bodyPr/>
          <a:lstStyle>
            <a:lvl1pPr>
              <a:defRPr/>
            </a:lvl1pPr>
          </a:lstStyle>
          <a:p>
            <a:pPr>
              <a:defRPr/>
            </a:pPr>
            <a:fld id="{4AFCE397-948A-4D1D-942E-494A13585C10}" type="slidenum">
              <a:rPr lang="en-GB"/>
              <a:pPr>
                <a:defRPr/>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852927A7-E5CD-400E-AF8F-AA1E2E2502FA}" type="slidenum">
              <a:rPr lang="en-GB"/>
              <a:pPr>
                <a:defRPr/>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7"/>
          <p:cNvSpPr>
            <a:spLocks noGrp="1" noChangeArrowheads="1"/>
          </p:cNvSpPr>
          <p:nvPr>
            <p:ph type="sldNum" sz="quarter" idx="12"/>
          </p:nvPr>
        </p:nvSpPr>
        <p:spPr>
          <a:ln/>
        </p:spPr>
        <p:txBody>
          <a:bodyPr/>
          <a:lstStyle>
            <a:lvl1pPr>
              <a:defRPr/>
            </a:lvl1pPr>
          </a:lstStyle>
          <a:p>
            <a:pPr>
              <a:defRPr/>
            </a:pPr>
            <a:fld id="{02FFD050-C860-4D07-ABAB-3DBA24F3EAF4}" type="slidenum">
              <a:rPr lang="en-GB"/>
              <a:pPr>
                <a:defRPr/>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88A3BBDA-CA42-4AE5-A77B-457E5740FBF1}" type="slidenum">
              <a:rPr lang="en-GB"/>
              <a:pPr>
                <a:defRPr/>
              </a:pPr>
              <a:t>‹#›</a:t>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92250"/>
            <a:ext cx="2057400" cy="4889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92250"/>
            <a:ext cx="6019800" cy="4889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6" name="Rectangle 7"/>
          <p:cNvSpPr>
            <a:spLocks noGrp="1" noChangeArrowheads="1"/>
          </p:cNvSpPr>
          <p:nvPr>
            <p:ph type="sldNum" sz="quarter" idx="12"/>
          </p:nvPr>
        </p:nvSpPr>
        <p:spPr>
          <a:ln/>
        </p:spPr>
        <p:txBody>
          <a:bodyPr/>
          <a:lstStyle>
            <a:lvl1pPr>
              <a:defRPr/>
            </a:lvl1pPr>
          </a:lstStyle>
          <a:p>
            <a:pPr>
              <a:defRPr/>
            </a:pPr>
            <a:fld id="{2C56F687-B982-49A1-8DD3-73BC9DD697C9}"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6"/>
          <p:cNvSpPr>
            <a:spLocks noGrp="1" noChangeArrowheads="1"/>
          </p:cNvSpPr>
          <p:nvPr>
            <p:ph type="sldNum" sz="quarter" idx="12"/>
          </p:nvPr>
        </p:nvSpPr>
        <p:spPr>
          <a:ln/>
        </p:spPr>
        <p:txBody>
          <a:bodyPr/>
          <a:lstStyle>
            <a:lvl1pPr>
              <a:defRPr/>
            </a:lvl1pPr>
          </a:lstStyle>
          <a:p>
            <a:pPr>
              <a:defRPr/>
            </a:pPr>
            <a:fld id="{432429C4-E13D-4680-B562-D992845C434A}"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Click View &gt; Header and Footer to add footer text</a:t>
            </a:r>
          </a:p>
        </p:txBody>
      </p:sp>
      <p:sp>
        <p:nvSpPr>
          <p:cNvPr id="7" name="Rectangle 6"/>
          <p:cNvSpPr>
            <a:spLocks noGrp="1" noChangeArrowheads="1"/>
          </p:cNvSpPr>
          <p:nvPr>
            <p:ph type="sldNum" sz="quarter" idx="12"/>
          </p:nvPr>
        </p:nvSpPr>
        <p:spPr>
          <a:ln/>
        </p:spPr>
        <p:txBody>
          <a:bodyPr/>
          <a:lstStyle>
            <a:lvl1pPr>
              <a:defRPr/>
            </a:lvl1pPr>
          </a:lstStyle>
          <a:p>
            <a:pPr>
              <a:defRPr/>
            </a:pPr>
            <a:fld id="{DD13E220-382C-4C5E-B969-B9494B4AD1EF}"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357313"/>
            <a:ext cx="8229600" cy="776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2133600"/>
            <a:ext cx="8229600" cy="4246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1028" name="Rectangle 4"/>
          <p:cNvSpPr>
            <a:spLocks noGrp="1" noChangeArrowheads="1"/>
          </p:cNvSpPr>
          <p:nvPr>
            <p:ph type="dt" sz="half" idx="2"/>
          </p:nvPr>
        </p:nvSpPr>
        <p:spPr bwMode="auto">
          <a:xfrm>
            <a:off x="5678488" y="6397625"/>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endParaRPr lang="en-GB"/>
          </a:p>
        </p:txBody>
      </p:sp>
      <p:sp>
        <p:nvSpPr>
          <p:cNvPr id="1029" name="Rectangle 5"/>
          <p:cNvSpPr>
            <a:spLocks noGrp="1" noChangeArrowheads="1"/>
          </p:cNvSpPr>
          <p:nvPr>
            <p:ph type="ftr" sz="quarter" idx="3"/>
          </p:nvPr>
        </p:nvSpPr>
        <p:spPr bwMode="auto">
          <a:xfrm>
            <a:off x="452438" y="6397625"/>
            <a:ext cx="5191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r>
              <a:rPr lang="en-GB"/>
              <a:t>Click View &gt; Header and Footer to add footer text</a:t>
            </a:r>
          </a:p>
        </p:txBody>
      </p:sp>
      <p:sp>
        <p:nvSpPr>
          <p:cNvPr id="1030" name="Rectangle 6"/>
          <p:cNvSpPr>
            <a:spLocks noGrp="1" noChangeArrowheads="1"/>
          </p:cNvSpPr>
          <p:nvPr>
            <p:ph type="sldNum" sz="quarter" idx="4"/>
          </p:nvPr>
        </p:nvSpPr>
        <p:spPr bwMode="auto">
          <a:xfrm>
            <a:off x="7812088" y="6397625"/>
            <a:ext cx="874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1">
                <a:solidFill>
                  <a:schemeClr val="tx2"/>
                </a:solidFill>
              </a:defRPr>
            </a:lvl1pPr>
          </a:lstStyle>
          <a:p>
            <a:pPr>
              <a:defRPr/>
            </a:pPr>
            <a:fld id="{D0FFEB11-F9B5-4B23-9EFA-118506684CE7}" type="slidenum">
              <a:rPr lang="en-GB"/>
              <a:pPr>
                <a:defRPr/>
              </a:pPr>
              <a:t>‹#›</a:t>
            </a:fld>
            <a:endParaRPr lang="en-GB"/>
          </a:p>
        </p:txBody>
      </p:sp>
      <p:pic>
        <p:nvPicPr>
          <p:cNvPr id="1031" name="Picture 8" descr="LogoPPT"/>
          <p:cNvPicPr>
            <a:picLocks noChangeAspect="1" noChangeArrowheads="1"/>
          </p:cNvPicPr>
          <p:nvPr/>
        </p:nvPicPr>
        <p:blipFill>
          <a:blip r:embed="rId13" cstate="print"/>
          <a:srcRect/>
          <a:stretch>
            <a:fillRect/>
          </a:stretch>
        </p:blipFill>
        <p:spPr bwMode="auto">
          <a:xfrm>
            <a:off x="468313" y="279400"/>
            <a:ext cx="1800225" cy="450850"/>
          </a:xfrm>
          <a:prstGeom prst="rect">
            <a:avLst/>
          </a:prstGeom>
          <a:noFill/>
          <a:ln w="9525">
            <a:noFill/>
            <a:miter lim="800000"/>
            <a:headEnd/>
            <a:tailEnd/>
          </a:ln>
        </p:spPr>
      </p:pic>
      <p:sp>
        <p:nvSpPr>
          <p:cNvPr id="1033" name="Line 9"/>
          <p:cNvSpPr>
            <a:spLocks noChangeShapeType="1"/>
          </p:cNvSpPr>
          <p:nvPr/>
        </p:nvSpPr>
        <p:spPr bwMode="auto">
          <a:xfrm>
            <a:off x="539750" y="908050"/>
            <a:ext cx="8064500" cy="0"/>
          </a:xfrm>
          <a:prstGeom prst="line">
            <a:avLst/>
          </a:prstGeom>
          <a:noFill/>
          <a:ln w="6350">
            <a:solidFill>
              <a:schemeClr val="tx2"/>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048"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cs typeface="Arial" charset="0"/>
        </a:defRPr>
      </a:lvl2pPr>
      <a:lvl3pPr algn="l" rtl="0" eaLnBrk="0" fontAlgn="base" hangingPunct="0">
        <a:spcBef>
          <a:spcPct val="0"/>
        </a:spcBef>
        <a:spcAft>
          <a:spcPct val="0"/>
        </a:spcAft>
        <a:defRPr sz="4400" b="1">
          <a:solidFill>
            <a:schemeClr val="tx2"/>
          </a:solidFill>
          <a:latin typeface="Arial" charset="0"/>
          <a:cs typeface="Arial" charset="0"/>
        </a:defRPr>
      </a:lvl3pPr>
      <a:lvl4pPr algn="l" rtl="0" eaLnBrk="0" fontAlgn="base" hangingPunct="0">
        <a:spcBef>
          <a:spcPct val="0"/>
        </a:spcBef>
        <a:spcAft>
          <a:spcPct val="0"/>
        </a:spcAft>
        <a:defRPr sz="4400" b="1">
          <a:solidFill>
            <a:schemeClr val="tx2"/>
          </a:solidFill>
          <a:latin typeface="Arial" charset="0"/>
          <a:cs typeface="Arial" charset="0"/>
        </a:defRPr>
      </a:lvl4pPr>
      <a:lvl5pPr algn="l" rtl="0" eaLnBrk="0" fontAlgn="base" hangingPunct="0">
        <a:spcBef>
          <a:spcPct val="0"/>
        </a:spcBef>
        <a:spcAft>
          <a:spcPct val="0"/>
        </a:spcAft>
        <a:defRPr sz="4400" b="1">
          <a:solidFill>
            <a:schemeClr val="tx2"/>
          </a:solidFill>
          <a:latin typeface="Arial" charset="0"/>
          <a:cs typeface="Arial" charset="0"/>
        </a:defRPr>
      </a:lvl5pPr>
      <a:lvl6pPr marL="457200" algn="l" rtl="0" fontAlgn="base">
        <a:spcBef>
          <a:spcPct val="0"/>
        </a:spcBef>
        <a:spcAft>
          <a:spcPct val="0"/>
        </a:spcAft>
        <a:defRPr b="1">
          <a:solidFill>
            <a:schemeClr val="tx2"/>
          </a:solidFill>
          <a:latin typeface="Arial" charset="0"/>
          <a:cs typeface="Arial" charset="0"/>
        </a:defRPr>
      </a:lvl6pPr>
      <a:lvl7pPr marL="914400" algn="l" rtl="0" fontAlgn="base">
        <a:spcBef>
          <a:spcPct val="0"/>
        </a:spcBef>
        <a:spcAft>
          <a:spcPct val="0"/>
        </a:spcAft>
        <a:defRPr b="1">
          <a:solidFill>
            <a:schemeClr val="tx2"/>
          </a:solidFill>
          <a:latin typeface="Arial" charset="0"/>
          <a:cs typeface="Arial" charset="0"/>
        </a:defRPr>
      </a:lvl7pPr>
      <a:lvl8pPr marL="1371600" algn="l" rtl="0" fontAlgn="base">
        <a:spcBef>
          <a:spcPct val="0"/>
        </a:spcBef>
        <a:spcAft>
          <a:spcPct val="0"/>
        </a:spcAft>
        <a:defRPr b="1">
          <a:solidFill>
            <a:schemeClr val="tx2"/>
          </a:solidFill>
          <a:latin typeface="Arial" charset="0"/>
          <a:cs typeface="Arial" charset="0"/>
        </a:defRPr>
      </a:lvl8pPr>
      <a:lvl9pPr marL="1828800" algn="l" rtl="0" fontAlgn="base">
        <a:spcBef>
          <a:spcPct val="0"/>
        </a:spcBef>
        <a:spcAft>
          <a:spcPct val="0"/>
        </a:spcAft>
        <a:defRPr b="1">
          <a:solidFill>
            <a:schemeClr val="tx2"/>
          </a:solidFill>
          <a:latin typeface="Arial" charset="0"/>
          <a:cs typeface="Arial" charset="0"/>
        </a:defRPr>
      </a:lvl9pPr>
    </p:titleStyle>
    <p:bodyStyle>
      <a:lvl1pPr marL="342900" indent="-342900" algn="l" rtl="0" eaLnBrk="0" fontAlgn="base" hangingPunct="0">
        <a:lnSpc>
          <a:spcPct val="102000"/>
        </a:lnSpc>
        <a:spcBef>
          <a:spcPct val="0"/>
        </a:spcBef>
        <a:spcAft>
          <a:spcPct val="0"/>
        </a:spcAft>
        <a:buClr>
          <a:schemeClr val="tx2"/>
        </a:buClr>
        <a:buChar char="•"/>
        <a:defRPr sz="1200">
          <a:solidFill>
            <a:schemeClr val="tx1"/>
          </a:solidFill>
          <a:latin typeface="+mn-lt"/>
          <a:ea typeface="+mn-ea"/>
          <a:cs typeface="+mn-cs"/>
        </a:defRPr>
      </a:lvl1pPr>
      <a:lvl2pPr marL="141288" indent="-139700" algn="l" rtl="0" eaLnBrk="0" fontAlgn="base" hangingPunct="0">
        <a:lnSpc>
          <a:spcPct val="102000"/>
        </a:lnSpc>
        <a:spcBef>
          <a:spcPct val="0"/>
        </a:spcBef>
        <a:spcAft>
          <a:spcPct val="0"/>
        </a:spcAft>
        <a:buClr>
          <a:schemeClr val="tx2"/>
        </a:buClr>
        <a:buChar char="•"/>
        <a:defRPr sz="1200" b="1">
          <a:solidFill>
            <a:schemeClr val="tx1"/>
          </a:solidFill>
          <a:latin typeface="+mn-lt"/>
          <a:cs typeface="+mn-cs"/>
        </a:defRPr>
      </a:lvl2pPr>
      <a:lvl3pPr marL="430213" indent="-144463" algn="l" rtl="0" eaLnBrk="0" fontAlgn="base" hangingPunct="0">
        <a:lnSpc>
          <a:spcPct val="102000"/>
        </a:lnSpc>
        <a:spcBef>
          <a:spcPct val="0"/>
        </a:spcBef>
        <a:spcAft>
          <a:spcPct val="0"/>
        </a:spcAft>
        <a:buFont typeface="Arial" charset="0"/>
        <a:buChar char="–"/>
        <a:defRPr sz="1200">
          <a:solidFill>
            <a:schemeClr val="tx1"/>
          </a:solidFill>
          <a:latin typeface="+mn-lt"/>
          <a:cs typeface="+mn-cs"/>
        </a:defRPr>
      </a:lvl3pPr>
      <a:lvl4pPr marL="676275" indent="-142875" algn="l" rtl="0" eaLnBrk="0" fontAlgn="base" hangingPunct="0">
        <a:lnSpc>
          <a:spcPct val="102000"/>
        </a:lnSpc>
        <a:spcBef>
          <a:spcPct val="0"/>
        </a:spcBef>
        <a:spcAft>
          <a:spcPct val="0"/>
        </a:spcAft>
        <a:buFont typeface="Arial" charset="0"/>
        <a:buChar char="–"/>
        <a:defRPr sz="1200">
          <a:solidFill>
            <a:schemeClr val="tx1"/>
          </a:solidFill>
          <a:latin typeface="+mn-lt"/>
          <a:cs typeface="+mn-cs"/>
        </a:defRPr>
      </a:lvl4pPr>
      <a:lvl5pPr marL="1387475" indent="-269875" algn="l" rtl="0" eaLnBrk="0" fontAlgn="base" hangingPunct="0">
        <a:lnSpc>
          <a:spcPct val="102000"/>
        </a:lnSpc>
        <a:spcBef>
          <a:spcPct val="0"/>
        </a:spcBef>
        <a:spcAft>
          <a:spcPct val="0"/>
        </a:spcAft>
        <a:buFont typeface="Arial" charset="0"/>
        <a:buChar char="−"/>
        <a:defRPr sz="2000">
          <a:solidFill>
            <a:schemeClr val="tx1"/>
          </a:solidFill>
          <a:latin typeface="+mn-lt"/>
          <a:cs typeface="+mn-cs"/>
        </a:defRPr>
      </a:lvl5pPr>
      <a:lvl6pPr marL="1844675" indent="-269875" algn="l" rtl="0" fontAlgn="base">
        <a:lnSpc>
          <a:spcPct val="102000"/>
        </a:lnSpc>
        <a:spcBef>
          <a:spcPct val="0"/>
        </a:spcBef>
        <a:spcAft>
          <a:spcPct val="0"/>
        </a:spcAft>
        <a:buFont typeface="Arial" charset="0"/>
        <a:buChar char="−"/>
        <a:defRPr>
          <a:solidFill>
            <a:schemeClr val="tx1"/>
          </a:solidFill>
          <a:latin typeface="+mn-lt"/>
          <a:cs typeface="+mn-cs"/>
        </a:defRPr>
      </a:lvl6pPr>
      <a:lvl7pPr marL="2301875" indent="-269875" algn="l" rtl="0" fontAlgn="base">
        <a:lnSpc>
          <a:spcPct val="102000"/>
        </a:lnSpc>
        <a:spcBef>
          <a:spcPct val="0"/>
        </a:spcBef>
        <a:spcAft>
          <a:spcPct val="0"/>
        </a:spcAft>
        <a:buFont typeface="Arial" charset="0"/>
        <a:buChar char="−"/>
        <a:defRPr>
          <a:solidFill>
            <a:schemeClr val="tx1"/>
          </a:solidFill>
          <a:latin typeface="+mn-lt"/>
          <a:cs typeface="+mn-cs"/>
        </a:defRPr>
      </a:lvl7pPr>
      <a:lvl8pPr marL="2759075" indent="-269875" algn="l" rtl="0" fontAlgn="base">
        <a:lnSpc>
          <a:spcPct val="102000"/>
        </a:lnSpc>
        <a:spcBef>
          <a:spcPct val="0"/>
        </a:spcBef>
        <a:spcAft>
          <a:spcPct val="0"/>
        </a:spcAft>
        <a:buFont typeface="Arial" charset="0"/>
        <a:buChar char="−"/>
        <a:defRPr>
          <a:solidFill>
            <a:schemeClr val="tx1"/>
          </a:solidFill>
          <a:latin typeface="+mn-lt"/>
          <a:cs typeface="+mn-cs"/>
        </a:defRPr>
      </a:lvl8pPr>
      <a:lvl9pPr marL="3216275" indent="-269875" algn="l" rtl="0" fontAlgn="base">
        <a:lnSpc>
          <a:spcPct val="102000"/>
        </a:lnSpc>
        <a:spcBef>
          <a:spcPct val="0"/>
        </a:spcBef>
        <a:spcAft>
          <a:spcPct val="0"/>
        </a:spcAft>
        <a:buFont typeface="Arial" charset="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7656" name="Line 8"/>
          <p:cNvSpPr>
            <a:spLocks noChangeShapeType="1"/>
          </p:cNvSpPr>
          <p:nvPr/>
        </p:nvSpPr>
        <p:spPr bwMode="auto">
          <a:xfrm>
            <a:off x="539750" y="1196975"/>
            <a:ext cx="8064500" cy="3175"/>
          </a:xfrm>
          <a:prstGeom prst="line">
            <a:avLst/>
          </a:prstGeom>
          <a:noFill/>
          <a:ln w="6350">
            <a:solidFill>
              <a:schemeClr val="tx2"/>
            </a:solidFill>
            <a:round/>
            <a:headEnd/>
            <a:tailEnd/>
          </a:ln>
          <a:effectLst/>
        </p:spPr>
        <p:txBody>
          <a:bodyPr/>
          <a:lstStyle/>
          <a:p>
            <a:pPr>
              <a:defRPr/>
            </a:pPr>
            <a:endParaRPr lang="en-US"/>
          </a:p>
        </p:txBody>
      </p:sp>
      <p:sp>
        <p:nvSpPr>
          <p:cNvPr id="2051" name="Rectangle 2"/>
          <p:cNvSpPr>
            <a:spLocks noGrp="1" noChangeArrowheads="1"/>
          </p:cNvSpPr>
          <p:nvPr>
            <p:ph type="title"/>
          </p:nvPr>
        </p:nvSpPr>
        <p:spPr bwMode="auto">
          <a:xfrm>
            <a:off x="457200" y="1492250"/>
            <a:ext cx="8229600" cy="287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2052" name="Rectangle 3"/>
          <p:cNvSpPr>
            <a:spLocks noGrp="1" noChangeArrowheads="1"/>
          </p:cNvSpPr>
          <p:nvPr>
            <p:ph type="body" idx="1"/>
          </p:nvPr>
        </p:nvSpPr>
        <p:spPr bwMode="auto">
          <a:xfrm>
            <a:off x="457200" y="4365625"/>
            <a:ext cx="8229600" cy="2016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27652" name="Rectangle 4"/>
          <p:cNvSpPr>
            <a:spLocks noGrp="1" noChangeArrowheads="1"/>
          </p:cNvSpPr>
          <p:nvPr>
            <p:ph type="dt" sz="half" idx="2"/>
          </p:nvPr>
        </p:nvSpPr>
        <p:spPr bwMode="auto">
          <a:xfrm>
            <a:off x="5678488" y="6397625"/>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endParaRPr lang="en-GB"/>
          </a:p>
        </p:txBody>
      </p:sp>
      <p:sp>
        <p:nvSpPr>
          <p:cNvPr id="27653" name="Rectangle 5"/>
          <p:cNvSpPr>
            <a:spLocks noGrp="1" noChangeArrowheads="1"/>
          </p:cNvSpPr>
          <p:nvPr>
            <p:ph type="ftr" sz="quarter" idx="3"/>
          </p:nvPr>
        </p:nvSpPr>
        <p:spPr bwMode="auto">
          <a:xfrm>
            <a:off x="452438" y="6397625"/>
            <a:ext cx="5191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r>
              <a:rPr lang="en-GB"/>
              <a:t>Click View &gt; Header and Footer to add footer text</a:t>
            </a:r>
          </a:p>
        </p:txBody>
      </p:sp>
      <p:sp>
        <p:nvSpPr>
          <p:cNvPr id="27654" name="Rectangle 6"/>
          <p:cNvSpPr>
            <a:spLocks noGrp="1" noChangeArrowheads="1"/>
          </p:cNvSpPr>
          <p:nvPr>
            <p:ph type="sldNum" sz="quarter" idx="4"/>
          </p:nvPr>
        </p:nvSpPr>
        <p:spPr bwMode="auto">
          <a:xfrm>
            <a:off x="7812088" y="6397625"/>
            <a:ext cx="874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1">
                <a:solidFill>
                  <a:schemeClr val="tx2"/>
                </a:solidFill>
              </a:defRPr>
            </a:lvl1pPr>
          </a:lstStyle>
          <a:p>
            <a:pPr>
              <a:defRPr/>
            </a:pPr>
            <a:fld id="{574033F1-358C-4795-8C2D-2F297658DA2C}" type="slidenum">
              <a:rPr lang="en-GB"/>
              <a:pPr>
                <a:defRPr/>
              </a:pPr>
              <a:t>‹#›</a:t>
            </a:fld>
            <a:endParaRPr lang="en-GB"/>
          </a:p>
        </p:txBody>
      </p:sp>
      <p:pic>
        <p:nvPicPr>
          <p:cNvPr id="2056" name="Picture 7" descr="LogoPPT"/>
          <p:cNvPicPr>
            <a:picLocks noChangeAspect="1" noChangeArrowheads="1"/>
          </p:cNvPicPr>
          <p:nvPr/>
        </p:nvPicPr>
        <p:blipFill>
          <a:blip r:embed="rId14" cstate="print"/>
          <a:srcRect/>
          <a:stretch>
            <a:fillRect/>
          </a:stretch>
        </p:blipFill>
        <p:spPr bwMode="auto">
          <a:xfrm>
            <a:off x="468313" y="279400"/>
            <a:ext cx="2320925" cy="581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9"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rtl="0" eaLnBrk="0" fontAlgn="base" hangingPunct="0">
        <a:lnSpc>
          <a:spcPts val="3600"/>
        </a:lnSpc>
        <a:spcBef>
          <a:spcPct val="0"/>
        </a:spcBef>
        <a:spcAft>
          <a:spcPct val="0"/>
        </a:spcAft>
        <a:defRPr sz="4000" b="1">
          <a:solidFill>
            <a:schemeClr val="bg1"/>
          </a:solidFill>
          <a:latin typeface="+mj-lt"/>
          <a:ea typeface="+mj-ea"/>
          <a:cs typeface="+mj-cs"/>
        </a:defRPr>
      </a:lvl1pPr>
      <a:lvl2pPr algn="l" rtl="0" eaLnBrk="0" fontAlgn="base" hangingPunct="0">
        <a:lnSpc>
          <a:spcPts val="3600"/>
        </a:lnSpc>
        <a:spcBef>
          <a:spcPct val="0"/>
        </a:spcBef>
        <a:spcAft>
          <a:spcPct val="0"/>
        </a:spcAft>
        <a:defRPr sz="4000" b="1">
          <a:solidFill>
            <a:schemeClr val="bg1"/>
          </a:solidFill>
          <a:latin typeface="Arial" charset="0"/>
          <a:cs typeface="Arial" charset="0"/>
        </a:defRPr>
      </a:lvl2pPr>
      <a:lvl3pPr algn="l" rtl="0" eaLnBrk="0" fontAlgn="base" hangingPunct="0">
        <a:lnSpc>
          <a:spcPts val="3600"/>
        </a:lnSpc>
        <a:spcBef>
          <a:spcPct val="0"/>
        </a:spcBef>
        <a:spcAft>
          <a:spcPct val="0"/>
        </a:spcAft>
        <a:defRPr sz="4000" b="1">
          <a:solidFill>
            <a:schemeClr val="bg1"/>
          </a:solidFill>
          <a:latin typeface="Arial" charset="0"/>
          <a:cs typeface="Arial" charset="0"/>
        </a:defRPr>
      </a:lvl3pPr>
      <a:lvl4pPr algn="l" rtl="0" eaLnBrk="0" fontAlgn="base" hangingPunct="0">
        <a:lnSpc>
          <a:spcPts val="3600"/>
        </a:lnSpc>
        <a:spcBef>
          <a:spcPct val="0"/>
        </a:spcBef>
        <a:spcAft>
          <a:spcPct val="0"/>
        </a:spcAft>
        <a:defRPr sz="4000" b="1">
          <a:solidFill>
            <a:schemeClr val="bg1"/>
          </a:solidFill>
          <a:latin typeface="Arial" charset="0"/>
          <a:cs typeface="Arial" charset="0"/>
        </a:defRPr>
      </a:lvl4pPr>
      <a:lvl5pPr algn="l" rtl="0" eaLnBrk="0" fontAlgn="base" hangingPunct="0">
        <a:lnSpc>
          <a:spcPts val="3600"/>
        </a:lnSpc>
        <a:spcBef>
          <a:spcPct val="0"/>
        </a:spcBef>
        <a:spcAft>
          <a:spcPct val="0"/>
        </a:spcAft>
        <a:defRPr sz="4000" b="1">
          <a:solidFill>
            <a:schemeClr val="bg1"/>
          </a:solidFill>
          <a:latin typeface="Arial" charset="0"/>
          <a:cs typeface="Arial" charset="0"/>
        </a:defRPr>
      </a:lvl5pPr>
      <a:lvl6pPr marL="457200" algn="l" rtl="0" fontAlgn="base">
        <a:lnSpc>
          <a:spcPts val="3600"/>
        </a:lnSpc>
        <a:spcBef>
          <a:spcPct val="0"/>
        </a:spcBef>
        <a:spcAft>
          <a:spcPct val="0"/>
        </a:spcAft>
        <a:defRPr sz="4000" b="1">
          <a:solidFill>
            <a:schemeClr val="bg1"/>
          </a:solidFill>
          <a:latin typeface="Arial" charset="0"/>
          <a:cs typeface="Arial" charset="0"/>
        </a:defRPr>
      </a:lvl6pPr>
      <a:lvl7pPr marL="914400" algn="l" rtl="0" fontAlgn="base">
        <a:lnSpc>
          <a:spcPts val="3600"/>
        </a:lnSpc>
        <a:spcBef>
          <a:spcPct val="0"/>
        </a:spcBef>
        <a:spcAft>
          <a:spcPct val="0"/>
        </a:spcAft>
        <a:defRPr sz="4000" b="1">
          <a:solidFill>
            <a:schemeClr val="bg1"/>
          </a:solidFill>
          <a:latin typeface="Arial" charset="0"/>
          <a:cs typeface="Arial" charset="0"/>
        </a:defRPr>
      </a:lvl7pPr>
      <a:lvl8pPr marL="1371600" algn="l" rtl="0" fontAlgn="base">
        <a:lnSpc>
          <a:spcPts val="3600"/>
        </a:lnSpc>
        <a:spcBef>
          <a:spcPct val="0"/>
        </a:spcBef>
        <a:spcAft>
          <a:spcPct val="0"/>
        </a:spcAft>
        <a:defRPr sz="4000" b="1">
          <a:solidFill>
            <a:schemeClr val="bg1"/>
          </a:solidFill>
          <a:latin typeface="Arial" charset="0"/>
          <a:cs typeface="Arial" charset="0"/>
        </a:defRPr>
      </a:lvl8pPr>
      <a:lvl9pPr marL="1828800" algn="l" rtl="0" fontAlgn="base">
        <a:lnSpc>
          <a:spcPts val="3600"/>
        </a:lnSpc>
        <a:spcBef>
          <a:spcPct val="0"/>
        </a:spcBef>
        <a:spcAft>
          <a:spcPct val="0"/>
        </a:spcAft>
        <a:defRPr sz="4000" b="1">
          <a:solidFill>
            <a:schemeClr val="bg1"/>
          </a:solidFill>
          <a:latin typeface="Arial" charset="0"/>
          <a:cs typeface="Arial" charset="0"/>
        </a:defRPr>
      </a:lvl9pPr>
    </p:titleStyle>
    <p:bodyStyle>
      <a:lvl1pPr marL="342900" indent="-342900" algn="l" rtl="0" eaLnBrk="0" fontAlgn="base" hangingPunct="0">
        <a:lnSpc>
          <a:spcPct val="102000"/>
        </a:lnSpc>
        <a:spcBef>
          <a:spcPct val="0"/>
        </a:spcBef>
        <a:spcAft>
          <a:spcPct val="0"/>
        </a:spcAft>
        <a:buClr>
          <a:schemeClr val="bg1"/>
        </a:buClr>
        <a:buChar char="•"/>
        <a:defRPr sz="1200">
          <a:solidFill>
            <a:schemeClr val="bg1"/>
          </a:solidFill>
          <a:latin typeface="+mn-lt"/>
          <a:ea typeface="+mn-ea"/>
          <a:cs typeface="+mn-cs"/>
        </a:defRPr>
      </a:lvl1pPr>
      <a:lvl2pPr marL="141288" indent="-139700" algn="l" rtl="0" eaLnBrk="0" fontAlgn="base" hangingPunct="0">
        <a:lnSpc>
          <a:spcPct val="102000"/>
        </a:lnSpc>
        <a:spcBef>
          <a:spcPct val="0"/>
        </a:spcBef>
        <a:spcAft>
          <a:spcPct val="0"/>
        </a:spcAft>
        <a:buClr>
          <a:schemeClr val="bg1"/>
        </a:buClr>
        <a:buChar char="•"/>
        <a:defRPr sz="1200" b="1">
          <a:solidFill>
            <a:schemeClr val="bg1"/>
          </a:solidFill>
          <a:latin typeface="+mn-lt"/>
          <a:cs typeface="+mn-cs"/>
        </a:defRPr>
      </a:lvl2pPr>
      <a:lvl3pPr marL="430213" indent="-144463" algn="l" rtl="0" eaLnBrk="0" fontAlgn="base" hangingPunct="0">
        <a:lnSpc>
          <a:spcPct val="102000"/>
        </a:lnSpc>
        <a:spcBef>
          <a:spcPct val="0"/>
        </a:spcBef>
        <a:spcAft>
          <a:spcPct val="0"/>
        </a:spcAft>
        <a:buClr>
          <a:schemeClr val="bg1"/>
        </a:buClr>
        <a:buFont typeface="Arial" charset="0"/>
        <a:buChar char="–"/>
        <a:defRPr sz="1200">
          <a:solidFill>
            <a:schemeClr val="bg1"/>
          </a:solidFill>
          <a:latin typeface="+mn-lt"/>
          <a:cs typeface="+mn-cs"/>
        </a:defRPr>
      </a:lvl3pPr>
      <a:lvl4pPr marL="676275" indent="-142875" algn="l" rtl="0" eaLnBrk="0" fontAlgn="base" hangingPunct="0">
        <a:lnSpc>
          <a:spcPct val="102000"/>
        </a:lnSpc>
        <a:spcBef>
          <a:spcPct val="0"/>
        </a:spcBef>
        <a:spcAft>
          <a:spcPct val="0"/>
        </a:spcAft>
        <a:buClr>
          <a:schemeClr val="bg1"/>
        </a:buClr>
        <a:buFont typeface="Arial" charset="0"/>
        <a:buChar char="–"/>
        <a:defRPr sz="1200">
          <a:solidFill>
            <a:schemeClr val="bg1"/>
          </a:solidFill>
          <a:latin typeface="+mn-lt"/>
          <a:cs typeface="+mn-cs"/>
        </a:defRPr>
      </a:lvl4pPr>
      <a:lvl5pPr marL="987425" indent="-269875" algn="l" rtl="0" eaLnBrk="0" fontAlgn="base" hangingPunct="0">
        <a:lnSpc>
          <a:spcPct val="102000"/>
        </a:lnSpc>
        <a:spcBef>
          <a:spcPct val="0"/>
        </a:spcBef>
        <a:spcAft>
          <a:spcPct val="0"/>
        </a:spcAft>
        <a:buFont typeface="Arial" charset="0"/>
        <a:buChar char="–"/>
        <a:defRPr sz="2000">
          <a:solidFill>
            <a:schemeClr val="tx1"/>
          </a:solidFill>
          <a:latin typeface="+mn-lt"/>
          <a:cs typeface="+mn-cs"/>
        </a:defRPr>
      </a:lvl5pPr>
      <a:lvl6pPr marL="1444625" indent="-269875" algn="l" rtl="0" fontAlgn="base">
        <a:lnSpc>
          <a:spcPct val="102000"/>
        </a:lnSpc>
        <a:spcBef>
          <a:spcPct val="0"/>
        </a:spcBef>
        <a:spcAft>
          <a:spcPct val="0"/>
        </a:spcAft>
        <a:buFont typeface="Arial" charset="0"/>
        <a:buChar char="–"/>
        <a:defRPr>
          <a:solidFill>
            <a:schemeClr val="tx1"/>
          </a:solidFill>
          <a:latin typeface="+mn-lt"/>
          <a:cs typeface="+mn-cs"/>
        </a:defRPr>
      </a:lvl6pPr>
      <a:lvl7pPr marL="1901825" indent="-269875" algn="l" rtl="0" fontAlgn="base">
        <a:lnSpc>
          <a:spcPct val="102000"/>
        </a:lnSpc>
        <a:spcBef>
          <a:spcPct val="0"/>
        </a:spcBef>
        <a:spcAft>
          <a:spcPct val="0"/>
        </a:spcAft>
        <a:buFont typeface="Arial" charset="0"/>
        <a:buChar char="–"/>
        <a:defRPr>
          <a:solidFill>
            <a:schemeClr val="tx1"/>
          </a:solidFill>
          <a:latin typeface="+mn-lt"/>
          <a:cs typeface="+mn-cs"/>
        </a:defRPr>
      </a:lvl7pPr>
      <a:lvl8pPr marL="2359025" indent="-269875" algn="l" rtl="0" fontAlgn="base">
        <a:lnSpc>
          <a:spcPct val="102000"/>
        </a:lnSpc>
        <a:spcBef>
          <a:spcPct val="0"/>
        </a:spcBef>
        <a:spcAft>
          <a:spcPct val="0"/>
        </a:spcAft>
        <a:buFont typeface="Arial" charset="0"/>
        <a:buChar char="–"/>
        <a:defRPr>
          <a:solidFill>
            <a:schemeClr val="tx1"/>
          </a:solidFill>
          <a:latin typeface="+mn-lt"/>
          <a:cs typeface="+mn-cs"/>
        </a:defRPr>
      </a:lvl8pPr>
      <a:lvl9pPr marL="2816225" indent="-269875" algn="l" rtl="0" fontAlgn="base">
        <a:lnSpc>
          <a:spcPct val="102000"/>
        </a:lnSpc>
        <a:spcBef>
          <a:spcPct val="0"/>
        </a:spcBef>
        <a:spcAft>
          <a:spcPct val="0"/>
        </a:spcAft>
        <a:buFont typeface="Arial" charset="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49" name="Line 9"/>
          <p:cNvSpPr>
            <a:spLocks noChangeShapeType="1"/>
          </p:cNvSpPr>
          <p:nvPr/>
        </p:nvSpPr>
        <p:spPr bwMode="auto">
          <a:xfrm>
            <a:off x="539750" y="1196975"/>
            <a:ext cx="8064500" cy="3175"/>
          </a:xfrm>
          <a:prstGeom prst="line">
            <a:avLst/>
          </a:prstGeom>
          <a:noFill/>
          <a:ln w="6350">
            <a:solidFill>
              <a:schemeClr val="tx2"/>
            </a:solidFill>
            <a:round/>
            <a:headEnd/>
            <a:tailEnd/>
          </a:ln>
          <a:effectLst/>
        </p:spPr>
        <p:txBody>
          <a:bodyPr/>
          <a:lstStyle/>
          <a:p>
            <a:pPr>
              <a:defRPr/>
            </a:pPr>
            <a:endParaRPr lang="en-US"/>
          </a:p>
        </p:txBody>
      </p:sp>
      <p:sp>
        <p:nvSpPr>
          <p:cNvPr id="3075" name="Rectangle 3"/>
          <p:cNvSpPr>
            <a:spLocks noGrp="1" noChangeArrowheads="1"/>
          </p:cNvSpPr>
          <p:nvPr>
            <p:ph type="title"/>
          </p:nvPr>
        </p:nvSpPr>
        <p:spPr bwMode="auto">
          <a:xfrm>
            <a:off x="457200" y="1331913"/>
            <a:ext cx="8229600" cy="777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457200" y="2133600"/>
            <a:ext cx="8229600" cy="4246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p:txBody>
      </p:sp>
      <p:sp>
        <p:nvSpPr>
          <p:cNvPr id="61445" name="Rectangle 5"/>
          <p:cNvSpPr>
            <a:spLocks noGrp="1" noChangeArrowheads="1"/>
          </p:cNvSpPr>
          <p:nvPr>
            <p:ph type="dt" sz="half" idx="2"/>
          </p:nvPr>
        </p:nvSpPr>
        <p:spPr bwMode="auto">
          <a:xfrm>
            <a:off x="5678488" y="6397625"/>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bg1"/>
                </a:solidFill>
              </a:defRPr>
            </a:lvl1pPr>
          </a:lstStyle>
          <a:p>
            <a:pPr>
              <a:defRPr/>
            </a:pPr>
            <a:endParaRPr lang="en-GB"/>
          </a:p>
        </p:txBody>
      </p:sp>
      <p:sp>
        <p:nvSpPr>
          <p:cNvPr id="61446" name="Rectangle 6"/>
          <p:cNvSpPr>
            <a:spLocks noGrp="1" noChangeArrowheads="1"/>
          </p:cNvSpPr>
          <p:nvPr>
            <p:ph type="ftr" sz="quarter" idx="3"/>
          </p:nvPr>
        </p:nvSpPr>
        <p:spPr bwMode="auto">
          <a:xfrm>
            <a:off x="452438" y="6397625"/>
            <a:ext cx="5191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bg1"/>
                </a:solidFill>
              </a:defRPr>
            </a:lvl1pPr>
          </a:lstStyle>
          <a:p>
            <a:pPr>
              <a:defRPr/>
            </a:pPr>
            <a:r>
              <a:rPr lang="en-GB"/>
              <a:t>Click View &gt; Header and Footer to add footer text</a:t>
            </a:r>
          </a:p>
        </p:txBody>
      </p:sp>
      <p:sp>
        <p:nvSpPr>
          <p:cNvPr id="61447" name="Rectangle 7"/>
          <p:cNvSpPr>
            <a:spLocks noGrp="1" noChangeArrowheads="1"/>
          </p:cNvSpPr>
          <p:nvPr>
            <p:ph type="sldNum" sz="quarter" idx="4"/>
          </p:nvPr>
        </p:nvSpPr>
        <p:spPr bwMode="auto">
          <a:xfrm>
            <a:off x="7812088" y="6397625"/>
            <a:ext cx="874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1">
                <a:solidFill>
                  <a:schemeClr val="bg1"/>
                </a:solidFill>
              </a:defRPr>
            </a:lvl1pPr>
          </a:lstStyle>
          <a:p>
            <a:pPr>
              <a:defRPr/>
            </a:pPr>
            <a:fld id="{A5E73D7A-ED30-4702-92B4-C0DA7A191319}" type="slidenum">
              <a:rPr lang="en-GB"/>
              <a:pPr>
                <a:defRPr/>
              </a:pPr>
              <a:t>‹#›</a:t>
            </a:fld>
            <a:endParaRPr lang="en-GB"/>
          </a:p>
        </p:txBody>
      </p:sp>
      <p:pic>
        <p:nvPicPr>
          <p:cNvPr id="3080" name="Picture 8" descr="LogoPPT"/>
          <p:cNvPicPr>
            <a:picLocks noChangeAspect="1" noChangeArrowheads="1"/>
          </p:cNvPicPr>
          <p:nvPr/>
        </p:nvPicPr>
        <p:blipFill>
          <a:blip r:embed="rId14" cstate="print"/>
          <a:srcRect/>
          <a:stretch>
            <a:fillRect/>
          </a:stretch>
        </p:blipFill>
        <p:spPr bwMode="auto">
          <a:xfrm>
            <a:off x="468313" y="279400"/>
            <a:ext cx="2320925" cy="581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Arial" charset="0"/>
          <a:cs typeface="Arial" charset="0"/>
        </a:defRPr>
      </a:lvl2pPr>
      <a:lvl3pPr algn="l" rtl="0" eaLnBrk="0" fontAlgn="base" hangingPunct="0">
        <a:spcBef>
          <a:spcPct val="0"/>
        </a:spcBef>
        <a:spcAft>
          <a:spcPct val="0"/>
        </a:spcAft>
        <a:defRPr sz="4400" b="1">
          <a:solidFill>
            <a:schemeClr val="bg1"/>
          </a:solidFill>
          <a:latin typeface="Arial" charset="0"/>
          <a:cs typeface="Arial" charset="0"/>
        </a:defRPr>
      </a:lvl3pPr>
      <a:lvl4pPr algn="l" rtl="0" eaLnBrk="0" fontAlgn="base" hangingPunct="0">
        <a:spcBef>
          <a:spcPct val="0"/>
        </a:spcBef>
        <a:spcAft>
          <a:spcPct val="0"/>
        </a:spcAft>
        <a:defRPr sz="4400" b="1">
          <a:solidFill>
            <a:schemeClr val="bg1"/>
          </a:solidFill>
          <a:latin typeface="Arial" charset="0"/>
          <a:cs typeface="Arial" charset="0"/>
        </a:defRPr>
      </a:lvl4pPr>
      <a:lvl5pPr algn="l" rtl="0" eaLnBrk="0" fontAlgn="base" hangingPunct="0">
        <a:spcBef>
          <a:spcPct val="0"/>
        </a:spcBef>
        <a:spcAft>
          <a:spcPct val="0"/>
        </a:spcAft>
        <a:defRPr sz="4400" b="1">
          <a:solidFill>
            <a:schemeClr val="bg1"/>
          </a:solidFill>
          <a:latin typeface="Arial" charset="0"/>
          <a:cs typeface="Arial" charset="0"/>
        </a:defRPr>
      </a:lvl5pPr>
      <a:lvl6pPr marL="457200" algn="l" rtl="0" fontAlgn="base">
        <a:spcBef>
          <a:spcPct val="0"/>
        </a:spcBef>
        <a:spcAft>
          <a:spcPct val="0"/>
        </a:spcAft>
        <a:defRPr b="1">
          <a:solidFill>
            <a:schemeClr val="bg1"/>
          </a:solidFill>
          <a:latin typeface="Arial" charset="0"/>
          <a:cs typeface="Arial" charset="0"/>
        </a:defRPr>
      </a:lvl6pPr>
      <a:lvl7pPr marL="914400" algn="l" rtl="0" fontAlgn="base">
        <a:spcBef>
          <a:spcPct val="0"/>
        </a:spcBef>
        <a:spcAft>
          <a:spcPct val="0"/>
        </a:spcAft>
        <a:defRPr b="1">
          <a:solidFill>
            <a:schemeClr val="bg1"/>
          </a:solidFill>
          <a:latin typeface="Arial" charset="0"/>
          <a:cs typeface="Arial" charset="0"/>
        </a:defRPr>
      </a:lvl7pPr>
      <a:lvl8pPr marL="1371600" algn="l" rtl="0" fontAlgn="base">
        <a:spcBef>
          <a:spcPct val="0"/>
        </a:spcBef>
        <a:spcAft>
          <a:spcPct val="0"/>
        </a:spcAft>
        <a:defRPr b="1">
          <a:solidFill>
            <a:schemeClr val="bg1"/>
          </a:solidFill>
          <a:latin typeface="Arial" charset="0"/>
          <a:cs typeface="Arial" charset="0"/>
        </a:defRPr>
      </a:lvl8pPr>
      <a:lvl9pPr marL="1828800" algn="l" rtl="0" fontAlgn="base">
        <a:spcBef>
          <a:spcPct val="0"/>
        </a:spcBef>
        <a:spcAft>
          <a:spcPct val="0"/>
        </a:spcAft>
        <a:defRPr b="1">
          <a:solidFill>
            <a:schemeClr val="bg1"/>
          </a:solidFill>
          <a:latin typeface="Arial" charset="0"/>
          <a:cs typeface="Arial" charset="0"/>
        </a:defRPr>
      </a:lvl9pPr>
    </p:titleStyle>
    <p:bodyStyle>
      <a:lvl1pPr marL="139700" indent="-139700" algn="l" rtl="0" eaLnBrk="0" fontAlgn="base" hangingPunct="0">
        <a:lnSpc>
          <a:spcPts val="3400"/>
        </a:lnSpc>
        <a:spcBef>
          <a:spcPct val="0"/>
        </a:spcBef>
        <a:spcAft>
          <a:spcPct val="0"/>
        </a:spcAft>
        <a:buClr>
          <a:schemeClr val="bg1"/>
        </a:buClr>
        <a:buChar char="•"/>
        <a:defRPr sz="1400" b="1">
          <a:solidFill>
            <a:schemeClr val="bg1"/>
          </a:solidFill>
          <a:latin typeface="+mn-lt"/>
          <a:ea typeface="+mn-ea"/>
          <a:cs typeface="+mn-cs"/>
        </a:defRPr>
      </a:lvl1pPr>
      <a:lvl2pPr marL="676275" indent="-209550" algn="l" rtl="0" eaLnBrk="0" fontAlgn="base" hangingPunct="0">
        <a:lnSpc>
          <a:spcPts val="2300"/>
        </a:lnSpc>
        <a:spcBef>
          <a:spcPct val="0"/>
        </a:spcBef>
        <a:spcAft>
          <a:spcPct val="0"/>
        </a:spcAft>
        <a:buFont typeface="Arial" charset="0"/>
        <a:buChar char="–"/>
        <a:defRPr sz="1200">
          <a:solidFill>
            <a:schemeClr val="bg1"/>
          </a:solidFill>
          <a:latin typeface="+mn-lt"/>
          <a:cs typeface="+mn-cs"/>
        </a:defRPr>
      </a:lvl2pPr>
      <a:lvl3pPr marL="876300" indent="-158750" algn="l" rtl="0" eaLnBrk="0" fontAlgn="base" hangingPunct="0">
        <a:lnSpc>
          <a:spcPts val="2300"/>
        </a:lnSpc>
        <a:spcBef>
          <a:spcPct val="0"/>
        </a:spcBef>
        <a:spcAft>
          <a:spcPct val="0"/>
        </a:spcAft>
        <a:buFont typeface="Arial" charset="0"/>
        <a:buChar char="–"/>
        <a:defRPr sz="1400">
          <a:solidFill>
            <a:schemeClr val="bg1"/>
          </a:solidFill>
          <a:latin typeface="+mn-lt"/>
          <a:cs typeface="+mn-cs"/>
        </a:defRPr>
      </a:lvl3pPr>
      <a:lvl4pPr marL="1176338" indent="-85725" algn="l" rtl="0" eaLnBrk="0" fontAlgn="base" hangingPunct="0">
        <a:lnSpc>
          <a:spcPts val="2300"/>
        </a:lnSpc>
        <a:spcBef>
          <a:spcPct val="0"/>
        </a:spcBef>
        <a:spcAft>
          <a:spcPct val="0"/>
        </a:spcAft>
        <a:buClr>
          <a:schemeClr val="bg1"/>
        </a:buClr>
        <a:buFont typeface="Arial" charset="0"/>
        <a:buChar char="–"/>
        <a:defRPr sz="1400">
          <a:solidFill>
            <a:schemeClr val="bg1"/>
          </a:solidFill>
          <a:latin typeface="+mn-lt"/>
          <a:cs typeface="+mn-cs"/>
        </a:defRPr>
      </a:lvl4pPr>
      <a:lvl5pPr marL="1984375" indent="-628650" algn="l" rtl="0" eaLnBrk="0" fontAlgn="base" hangingPunct="0">
        <a:lnSpc>
          <a:spcPts val="2300"/>
        </a:lnSpc>
        <a:spcBef>
          <a:spcPct val="0"/>
        </a:spcBef>
        <a:spcAft>
          <a:spcPct val="0"/>
        </a:spcAft>
        <a:buClr>
          <a:schemeClr val="bg1"/>
        </a:buClr>
        <a:buFont typeface="Arial" charset="0"/>
        <a:buChar char="–"/>
        <a:defRPr sz="1400">
          <a:solidFill>
            <a:schemeClr val="bg1"/>
          </a:solidFill>
          <a:latin typeface="+mn-lt"/>
          <a:cs typeface="+mn-cs"/>
        </a:defRPr>
      </a:lvl5pPr>
      <a:lvl6pPr marL="2441575" indent="-628650" algn="l" rtl="0" fontAlgn="base">
        <a:lnSpc>
          <a:spcPts val="2300"/>
        </a:lnSpc>
        <a:spcBef>
          <a:spcPct val="0"/>
        </a:spcBef>
        <a:spcAft>
          <a:spcPct val="0"/>
        </a:spcAft>
        <a:buClr>
          <a:schemeClr val="bg1"/>
        </a:buClr>
        <a:buFont typeface="Arial" charset="0"/>
        <a:buChar char="–"/>
        <a:defRPr sz="1400">
          <a:solidFill>
            <a:schemeClr val="bg1"/>
          </a:solidFill>
          <a:latin typeface="+mn-lt"/>
          <a:cs typeface="+mn-cs"/>
        </a:defRPr>
      </a:lvl6pPr>
      <a:lvl7pPr marL="2898775" indent="-628650" algn="l" rtl="0" fontAlgn="base">
        <a:lnSpc>
          <a:spcPts val="2300"/>
        </a:lnSpc>
        <a:spcBef>
          <a:spcPct val="0"/>
        </a:spcBef>
        <a:spcAft>
          <a:spcPct val="0"/>
        </a:spcAft>
        <a:buClr>
          <a:schemeClr val="bg1"/>
        </a:buClr>
        <a:buFont typeface="Arial" charset="0"/>
        <a:buChar char="–"/>
        <a:defRPr sz="1400">
          <a:solidFill>
            <a:schemeClr val="bg1"/>
          </a:solidFill>
          <a:latin typeface="+mn-lt"/>
          <a:cs typeface="+mn-cs"/>
        </a:defRPr>
      </a:lvl7pPr>
      <a:lvl8pPr marL="3355975" indent="-628650" algn="l" rtl="0" fontAlgn="base">
        <a:lnSpc>
          <a:spcPts val="2300"/>
        </a:lnSpc>
        <a:spcBef>
          <a:spcPct val="0"/>
        </a:spcBef>
        <a:spcAft>
          <a:spcPct val="0"/>
        </a:spcAft>
        <a:buClr>
          <a:schemeClr val="bg1"/>
        </a:buClr>
        <a:buFont typeface="Arial" charset="0"/>
        <a:buChar char="–"/>
        <a:defRPr sz="1400">
          <a:solidFill>
            <a:schemeClr val="bg1"/>
          </a:solidFill>
          <a:latin typeface="+mn-lt"/>
          <a:cs typeface="+mn-cs"/>
        </a:defRPr>
      </a:lvl8pPr>
      <a:lvl9pPr marL="3813175" indent="-628650" algn="l" rtl="0" fontAlgn="base">
        <a:lnSpc>
          <a:spcPts val="2300"/>
        </a:lnSpc>
        <a:spcBef>
          <a:spcPct val="0"/>
        </a:spcBef>
        <a:spcAft>
          <a:spcPct val="0"/>
        </a:spcAft>
        <a:buClr>
          <a:schemeClr val="bg1"/>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64878" name="Line 14"/>
          <p:cNvSpPr>
            <a:spLocks noChangeShapeType="1"/>
          </p:cNvSpPr>
          <p:nvPr/>
        </p:nvSpPr>
        <p:spPr bwMode="auto">
          <a:xfrm>
            <a:off x="539750" y="1196975"/>
            <a:ext cx="8064500" cy="3175"/>
          </a:xfrm>
          <a:prstGeom prst="line">
            <a:avLst/>
          </a:prstGeom>
          <a:noFill/>
          <a:ln w="6350">
            <a:solidFill>
              <a:schemeClr val="tx2"/>
            </a:solidFill>
            <a:round/>
            <a:headEnd/>
            <a:tailEnd/>
          </a:ln>
          <a:effectLst/>
        </p:spPr>
        <p:txBody>
          <a:bodyPr/>
          <a:lstStyle/>
          <a:p>
            <a:pPr>
              <a:defRPr/>
            </a:pPr>
            <a:endParaRPr lang="en-US"/>
          </a:p>
        </p:txBody>
      </p:sp>
      <p:sp>
        <p:nvSpPr>
          <p:cNvPr id="164869" name="Rectangle 5"/>
          <p:cNvSpPr>
            <a:spLocks noGrp="1" noChangeArrowheads="1"/>
          </p:cNvSpPr>
          <p:nvPr>
            <p:ph type="dt" sz="half" idx="2"/>
          </p:nvPr>
        </p:nvSpPr>
        <p:spPr bwMode="auto">
          <a:xfrm>
            <a:off x="5678488" y="6397625"/>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bg1"/>
                </a:solidFill>
              </a:defRPr>
            </a:lvl1pPr>
          </a:lstStyle>
          <a:p>
            <a:pPr>
              <a:defRPr/>
            </a:pPr>
            <a:endParaRPr lang="en-GB"/>
          </a:p>
        </p:txBody>
      </p:sp>
      <p:sp>
        <p:nvSpPr>
          <p:cNvPr id="164870" name="Rectangle 6"/>
          <p:cNvSpPr>
            <a:spLocks noGrp="1" noChangeArrowheads="1"/>
          </p:cNvSpPr>
          <p:nvPr>
            <p:ph type="ftr" sz="quarter" idx="3"/>
          </p:nvPr>
        </p:nvSpPr>
        <p:spPr bwMode="auto">
          <a:xfrm>
            <a:off x="452438" y="6397625"/>
            <a:ext cx="5191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bg1"/>
                </a:solidFill>
              </a:defRPr>
            </a:lvl1pPr>
          </a:lstStyle>
          <a:p>
            <a:pPr>
              <a:defRPr/>
            </a:pPr>
            <a:r>
              <a:rPr lang="en-GB"/>
              <a:t>Click View &gt; Header and Footer to add footer text</a:t>
            </a:r>
          </a:p>
        </p:txBody>
      </p:sp>
      <p:sp>
        <p:nvSpPr>
          <p:cNvPr id="164871" name="Rectangle 7"/>
          <p:cNvSpPr>
            <a:spLocks noGrp="1" noChangeArrowheads="1"/>
          </p:cNvSpPr>
          <p:nvPr>
            <p:ph type="sldNum" sz="quarter" idx="4"/>
          </p:nvPr>
        </p:nvSpPr>
        <p:spPr bwMode="auto">
          <a:xfrm>
            <a:off x="7812088" y="6397625"/>
            <a:ext cx="874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1">
                <a:solidFill>
                  <a:schemeClr val="bg1"/>
                </a:solidFill>
              </a:defRPr>
            </a:lvl1pPr>
          </a:lstStyle>
          <a:p>
            <a:pPr>
              <a:defRPr/>
            </a:pPr>
            <a:fld id="{B3F89D46-3A55-4320-A72F-6F9510B1CEDD}" type="slidenum">
              <a:rPr lang="en-GB"/>
              <a:pPr>
                <a:defRPr/>
              </a:pPr>
              <a:t>‹#›</a:t>
            </a:fld>
            <a:endParaRPr lang="en-GB"/>
          </a:p>
        </p:txBody>
      </p:sp>
      <p:pic>
        <p:nvPicPr>
          <p:cNvPr id="4102" name="Picture 8" descr="LogoPPT"/>
          <p:cNvPicPr>
            <a:picLocks noChangeAspect="1" noChangeArrowheads="1"/>
          </p:cNvPicPr>
          <p:nvPr/>
        </p:nvPicPr>
        <p:blipFill>
          <a:blip r:embed="rId14" cstate="print"/>
          <a:srcRect/>
          <a:stretch>
            <a:fillRect/>
          </a:stretch>
        </p:blipFill>
        <p:spPr bwMode="auto">
          <a:xfrm>
            <a:off x="468313" y="279400"/>
            <a:ext cx="2320925" cy="581025"/>
          </a:xfrm>
          <a:prstGeom prst="rect">
            <a:avLst/>
          </a:prstGeom>
          <a:noFill/>
          <a:ln w="9525">
            <a:noFill/>
            <a:miter lim="800000"/>
            <a:headEnd/>
            <a:tailEnd/>
          </a:ln>
        </p:spPr>
      </p:pic>
      <p:sp>
        <p:nvSpPr>
          <p:cNvPr id="4103" name="Rectangle 11"/>
          <p:cNvSpPr>
            <a:spLocks noGrp="1" noChangeArrowheads="1"/>
          </p:cNvSpPr>
          <p:nvPr>
            <p:ph type="title"/>
          </p:nvPr>
        </p:nvSpPr>
        <p:spPr bwMode="auto">
          <a:xfrm>
            <a:off x="457200" y="1357313"/>
            <a:ext cx="8229600" cy="776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4104" name="Rectangle 12"/>
          <p:cNvSpPr>
            <a:spLocks noGrp="1" noChangeArrowheads="1"/>
          </p:cNvSpPr>
          <p:nvPr>
            <p:ph type="body" idx="1"/>
          </p:nvPr>
        </p:nvSpPr>
        <p:spPr bwMode="auto">
          <a:xfrm>
            <a:off x="457200" y="2133600"/>
            <a:ext cx="8229600" cy="4246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Arial" charset="0"/>
          <a:cs typeface="Arial" charset="0"/>
        </a:defRPr>
      </a:lvl2pPr>
      <a:lvl3pPr algn="l" rtl="0" eaLnBrk="0" fontAlgn="base" hangingPunct="0">
        <a:spcBef>
          <a:spcPct val="0"/>
        </a:spcBef>
        <a:spcAft>
          <a:spcPct val="0"/>
        </a:spcAft>
        <a:defRPr sz="4400" b="1">
          <a:solidFill>
            <a:schemeClr val="bg1"/>
          </a:solidFill>
          <a:latin typeface="Arial" charset="0"/>
          <a:cs typeface="Arial" charset="0"/>
        </a:defRPr>
      </a:lvl3pPr>
      <a:lvl4pPr algn="l" rtl="0" eaLnBrk="0" fontAlgn="base" hangingPunct="0">
        <a:spcBef>
          <a:spcPct val="0"/>
        </a:spcBef>
        <a:spcAft>
          <a:spcPct val="0"/>
        </a:spcAft>
        <a:defRPr sz="4400" b="1">
          <a:solidFill>
            <a:schemeClr val="bg1"/>
          </a:solidFill>
          <a:latin typeface="Arial" charset="0"/>
          <a:cs typeface="Arial" charset="0"/>
        </a:defRPr>
      </a:lvl4pPr>
      <a:lvl5pPr algn="l" rtl="0" eaLnBrk="0" fontAlgn="base" hangingPunct="0">
        <a:spcBef>
          <a:spcPct val="0"/>
        </a:spcBef>
        <a:spcAft>
          <a:spcPct val="0"/>
        </a:spcAft>
        <a:defRPr sz="4400" b="1">
          <a:solidFill>
            <a:schemeClr val="bg1"/>
          </a:solidFill>
          <a:latin typeface="Arial" charset="0"/>
          <a:cs typeface="Arial" charset="0"/>
        </a:defRPr>
      </a:lvl5pPr>
      <a:lvl6pPr marL="457200" algn="l" rtl="0" fontAlgn="base">
        <a:spcBef>
          <a:spcPct val="0"/>
        </a:spcBef>
        <a:spcAft>
          <a:spcPct val="0"/>
        </a:spcAft>
        <a:defRPr b="1">
          <a:solidFill>
            <a:schemeClr val="bg1"/>
          </a:solidFill>
          <a:latin typeface="Arial" charset="0"/>
          <a:cs typeface="Arial" charset="0"/>
        </a:defRPr>
      </a:lvl6pPr>
      <a:lvl7pPr marL="914400" algn="l" rtl="0" fontAlgn="base">
        <a:spcBef>
          <a:spcPct val="0"/>
        </a:spcBef>
        <a:spcAft>
          <a:spcPct val="0"/>
        </a:spcAft>
        <a:defRPr b="1">
          <a:solidFill>
            <a:schemeClr val="bg1"/>
          </a:solidFill>
          <a:latin typeface="Arial" charset="0"/>
          <a:cs typeface="Arial" charset="0"/>
        </a:defRPr>
      </a:lvl7pPr>
      <a:lvl8pPr marL="1371600" algn="l" rtl="0" fontAlgn="base">
        <a:spcBef>
          <a:spcPct val="0"/>
        </a:spcBef>
        <a:spcAft>
          <a:spcPct val="0"/>
        </a:spcAft>
        <a:defRPr b="1">
          <a:solidFill>
            <a:schemeClr val="bg1"/>
          </a:solidFill>
          <a:latin typeface="Arial" charset="0"/>
          <a:cs typeface="Arial" charset="0"/>
        </a:defRPr>
      </a:lvl8pPr>
      <a:lvl9pPr marL="1828800" algn="l" rtl="0" fontAlgn="base">
        <a:spcBef>
          <a:spcPct val="0"/>
        </a:spcBef>
        <a:spcAft>
          <a:spcPct val="0"/>
        </a:spcAft>
        <a:defRPr b="1">
          <a:solidFill>
            <a:schemeClr val="bg1"/>
          </a:solidFill>
          <a:latin typeface="Arial" charset="0"/>
          <a:cs typeface="Arial" charset="0"/>
        </a:defRPr>
      </a:lvl9pPr>
    </p:titleStyle>
    <p:bodyStyle>
      <a:lvl1pPr marL="342900" indent="-342900" algn="l" rtl="0" eaLnBrk="0" fontAlgn="base" hangingPunct="0">
        <a:lnSpc>
          <a:spcPct val="102000"/>
        </a:lnSpc>
        <a:spcBef>
          <a:spcPct val="0"/>
        </a:spcBef>
        <a:spcAft>
          <a:spcPct val="0"/>
        </a:spcAft>
        <a:buClr>
          <a:schemeClr val="bg1"/>
        </a:buClr>
        <a:buChar char="•"/>
        <a:defRPr sz="1400">
          <a:solidFill>
            <a:schemeClr val="bg1"/>
          </a:solidFill>
          <a:latin typeface="+mn-lt"/>
          <a:ea typeface="+mn-ea"/>
          <a:cs typeface="+mn-cs"/>
        </a:defRPr>
      </a:lvl1pPr>
      <a:lvl2pPr marL="141288" indent="-139700" algn="l" rtl="0" eaLnBrk="0" fontAlgn="base" hangingPunct="0">
        <a:lnSpc>
          <a:spcPct val="102000"/>
        </a:lnSpc>
        <a:spcBef>
          <a:spcPct val="0"/>
        </a:spcBef>
        <a:spcAft>
          <a:spcPct val="0"/>
        </a:spcAft>
        <a:buClr>
          <a:schemeClr val="bg1"/>
        </a:buClr>
        <a:buChar char="•"/>
        <a:defRPr sz="1400" b="1">
          <a:solidFill>
            <a:schemeClr val="bg1"/>
          </a:solidFill>
          <a:latin typeface="+mn-lt"/>
          <a:cs typeface="+mn-cs"/>
        </a:defRPr>
      </a:lvl2pPr>
      <a:lvl3pPr marL="430213" indent="-144463" algn="l" rtl="0" eaLnBrk="0" fontAlgn="base" hangingPunct="0">
        <a:lnSpc>
          <a:spcPct val="102000"/>
        </a:lnSpc>
        <a:spcBef>
          <a:spcPct val="0"/>
        </a:spcBef>
        <a:spcAft>
          <a:spcPct val="0"/>
        </a:spcAft>
        <a:buClr>
          <a:schemeClr val="bg1"/>
        </a:buClr>
        <a:buFont typeface="Arial" charset="0"/>
        <a:buChar char="–"/>
        <a:defRPr sz="1400">
          <a:solidFill>
            <a:schemeClr val="bg1"/>
          </a:solidFill>
          <a:latin typeface="+mn-lt"/>
          <a:cs typeface="+mn-cs"/>
        </a:defRPr>
      </a:lvl3pPr>
      <a:lvl4pPr marL="676275" indent="-142875" algn="l" rtl="0" eaLnBrk="0" fontAlgn="base" hangingPunct="0">
        <a:lnSpc>
          <a:spcPct val="102000"/>
        </a:lnSpc>
        <a:spcBef>
          <a:spcPct val="0"/>
        </a:spcBef>
        <a:spcAft>
          <a:spcPct val="0"/>
        </a:spcAft>
        <a:buClr>
          <a:schemeClr val="bg1"/>
        </a:buClr>
        <a:buFont typeface="Arial" charset="0"/>
        <a:buChar char="–"/>
        <a:defRPr sz="1400">
          <a:solidFill>
            <a:schemeClr val="bg1"/>
          </a:solidFill>
          <a:latin typeface="+mn-lt"/>
          <a:cs typeface="+mn-cs"/>
        </a:defRPr>
      </a:lvl4pPr>
      <a:lvl5pPr marL="1984375" indent="-628650" algn="l" rtl="0" eaLnBrk="0" fontAlgn="base" hangingPunct="0">
        <a:spcBef>
          <a:spcPct val="0"/>
        </a:spcBef>
        <a:spcAft>
          <a:spcPct val="0"/>
        </a:spcAft>
        <a:buClr>
          <a:schemeClr val="bg1"/>
        </a:buClr>
        <a:buFont typeface="Arial" charset="0"/>
        <a:buChar char="−"/>
        <a:defRPr sz="2000" b="1">
          <a:solidFill>
            <a:schemeClr val="bg1"/>
          </a:solidFill>
          <a:latin typeface="+mn-lt"/>
          <a:cs typeface="+mn-cs"/>
        </a:defRPr>
      </a:lvl5pPr>
      <a:lvl6pPr marL="2441575" indent="-628650" algn="l" rtl="0" fontAlgn="base">
        <a:spcBef>
          <a:spcPct val="0"/>
        </a:spcBef>
        <a:spcAft>
          <a:spcPct val="0"/>
        </a:spcAft>
        <a:buClr>
          <a:schemeClr val="bg1"/>
        </a:buClr>
        <a:buFont typeface="Arial" charset="0"/>
        <a:buChar char="−"/>
        <a:defRPr b="1">
          <a:solidFill>
            <a:schemeClr val="bg1"/>
          </a:solidFill>
          <a:latin typeface="+mn-lt"/>
          <a:cs typeface="+mn-cs"/>
        </a:defRPr>
      </a:lvl6pPr>
      <a:lvl7pPr marL="2898775" indent="-628650" algn="l" rtl="0" fontAlgn="base">
        <a:spcBef>
          <a:spcPct val="0"/>
        </a:spcBef>
        <a:spcAft>
          <a:spcPct val="0"/>
        </a:spcAft>
        <a:buClr>
          <a:schemeClr val="bg1"/>
        </a:buClr>
        <a:buFont typeface="Arial" charset="0"/>
        <a:buChar char="−"/>
        <a:defRPr b="1">
          <a:solidFill>
            <a:schemeClr val="bg1"/>
          </a:solidFill>
          <a:latin typeface="+mn-lt"/>
          <a:cs typeface="+mn-cs"/>
        </a:defRPr>
      </a:lvl7pPr>
      <a:lvl8pPr marL="3355975" indent="-628650" algn="l" rtl="0" fontAlgn="base">
        <a:spcBef>
          <a:spcPct val="0"/>
        </a:spcBef>
        <a:spcAft>
          <a:spcPct val="0"/>
        </a:spcAft>
        <a:buClr>
          <a:schemeClr val="bg1"/>
        </a:buClr>
        <a:buFont typeface="Arial" charset="0"/>
        <a:buChar char="−"/>
        <a:defRPr b="1">
          <a:solidFill>
            <a:schemeClr val="bg1"/>
          </a:solidFill>
          <a:latin typeface="+mn-lt"/>
          <a:cs typeface="+mn-cs"/>
        </a:defRPr>
      </a:lvl8pPr>
      <a:lvl9pPr marL="3813175" indent="-628650" algn="l" rtl="0" fontAlgn="base">
        <a:spcBef>
          <a:spcPct val="0"/>
        </a:spcBef>
        <a:spcAft>
          <a:spcPct val="0"/>
        </a:spcAft>
        <a:buClr>
          <a:schemeClr val="bg1"/>
        </a:buClr>
        <a:buFont typeface="Arial" charset="0"/>
        <a:buChar char="−"/>
        <a:defRPr b="1">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Line 2"/>
          <p:cNvSpPr>
            <a:spLocks noChangeShapeType="1"/>
          </p:cNvSpPr>
          <p:nvPr/>
        </p:nvSpPr>
        <p:spPr bwMode="auto">
          <a:xfrm>
            <a:off x="539750" y="1196975"/>
            <a:ext cx="8064500" cy="3175"/>
          </a:xfrm>
          <a:prstGeom prst="line">
            <a:avLst/>
          </a:prstGeom>
          <a:noFill/>
          <a:ln w="6350">
            <a:solidFill>
              <a:schemeClr val="tx2"/>
            </a:solidFill>
            <a:round/>
            <a:headEnd/>
            <a:tailEnd/>
          </a:ln>
          <a:effectLst/>
        </p:spPr>
        <p:txBody>
          <a:bodyPr/>
          <a:lstStyle/>
          <a:p>
            <a:pPr>
              <a:defRPr/>
            </a:pPr>
            <a:endParaRPr lang="en-US"/>
          </a:p>
        </p:txBody>
      </p:sp>
      <p:sp>
        <p:nvSpPr>
          <p:cNvPr id="279555" name="Rectangle 3"/>
          <p:cNvSpPr>
            <a:spLocks noGrp="1" noChangeArrowheads="1"/>
          </p:cNvSpPr>
          <p:nvPr>
            <p:ph type="dt" sz="half" idx="2"/>
          </p:nvPr>
        </p:nvSpPr>
        <p:spPr bwMode="auto">
          <a:xfrm>
            <a:off x="5678488" y="6397625"/>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bg1"/>
                </a:solidFill>
              </a:defRPr>
            </a:lvl1pPr>
          </a:lstStyle>
          <a:p>
            <a:pPr>
              <a:defRPr/>
            </a:pPr>
            <a:endParaRPr lang="en-GB"/>
          </a:p>
        </p:txBody>
      </p:sp>
      <p:sp>
        <p:nvSpPr>
          <p:cNvPr id="279556" name="Rectangle 4"/>
          <p:cNvSpPr>
            <a:spLocks noGrp="1" noChangeArrowheads="1"/>
          </p:cNvSpPr>
          <p:nvPr>
            <p:ph type="ftr" sz="quarter" idx="3"/>
          </p:nvPr>
        </p:nvSpPr>
        <p:spPr bwMode="auto">
          <a:xfrm>
            <a:off x="452438" y="6397625"/>
            <a:ext cx="5191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r>
              <a:rPr lang="en-GB"/>
              <a:t>Click View &gt; Header and Footer to add footer text</a:t>
            </a:r>
          </a:p>
        </p:txBody>
      </p:sp>
      <p:sp>
        <p:nvSpPr>
          <p:cNvPr id="279557" name="Rectangle 5"/>
          <p:cNvSpPr>
            <a:spLocks noGrp="1" noChangeArrowheads="1"/>
          </p:cNvSpPr>
          <p:nvPr>
            <p:ph type="sldNum" sz="quarter" idx="4"/>
          </p:nvPr>
        </p:nvSpPr>
        <p:spPr bwMode="auto">
          <a:xfrm>
            <a:off x="7812088" y="6397625"/>
            <a:ext cx="874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1">
                <a:solidFill>
                  <a:schemeClr val="tx2"/>
                </a:solidFill>
              </a:defRPr>
            </a:lvl1pPr>
          </a:lstStyle>
          <a:p>
            <a:pPr>
              <a:defRPr/>
            </a:pPr>
            <a:fld id="{DB78FD6B-A91E-49ED-AE34-B6B61553407C}" type="slidenum">
              <a:rPr lang="en-GB"/>
              <a:pPr>
                <a:defRPr/>
              </a:pPr>
              <a:t>‹#›</a:t>
            </a:fld>
            <a:endParaRPr lang="en-GB"/>
          </a:p>
        </p:txBody>
      </p:sp>
      <p:pic>
        <p:nvPicPr>
          <p:cNvPr id="5126" name="Picture 6" descr="LogoPPT"/>
          <p:cNvPicPr>
            <a:picLocks noChangeAspect="1" noChangeArrowheads="1"/>
          </p:cNvPicPr>
          <p:nvPr/>
        </p:nvPicPr>
        <p:blipFill>
          <a:blip r:embed="rId13" cstate="print"/>
          <a:srcRect/>
          <a:stretch>
            <a:fillRect/>
          </a:stretch>
        </p:blipFill>
        <p:spPr bwMode="auto">
          <a:xfrm>
            <a:off x="468313" y="279400"/>
            <a:ext cx="2320925" cy="581025"/>
          </a:xfrm>
          <a:prstGeom prst="rect">
            <a:avLst/>
          </a:prstGeom>
          <a:noFill/>
          <a:ln w="9525">
            <a:noFill/>
            <a:miter lim="800000"/>
            <a:headEnd/>
            <a:tailEnd/>
          </a:ln>
        </p:spPr>
      </p:pic>
      <p:sp>
        <p:nvSpPr>
          <p:cNvPr id="5127" name="Rectangle 7"/>
          <p:cNvSpPr>
            <a:spLocks noGrp="1" noChangeArrowheads="1"/>
          </p:cNvSpPr>
          <p:nvPr>
            <p:ph type="title"/>
          </p:nvPr>
        </p:nvSpPr>
        <p:spPr bwMode="auto">
          <a:xfrm>
            <a:off x="457200" y="1357313"/>
            <a:ext cx="8229600" cy="776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5128" name="Rectangle 8"/>
          <p:cNvSpPr>
            <a:spLocks noGrp="1" noChangeArrowheads="1"/>
          </p:cNvSpPr>
          <p:nvPr>
            <p:ph type="body" idx="1"/>
          </p:nvPr>
        </p:nvSpPr>
        <p:spPr bwMode="auto">
          <a:xfrm>
            <a:off x="457200" y="2133600"/>
            <a:ext cx="8229600" cy="4246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cs typeface="Arial" charset="0"/>
        </a:defRPr>
      </a:lvl2pPr>
      <a:lvl3pPr algn="l" rtl="0" eaLnBrk="0" fontAlgn="base" hangingPunct="0">
        <a:spcBef>
          <a:spcPct val="0"/>
        </a:spcBef>
        <a:spcAft>
          <a:spcPct val="0"/>
        </a:spcAft>
        <a:defRPr sz="4400" b="1">
          <a:solidFill>
            <a:schemeClr val="tx2"/>
          </a:solidFill>
          <a:latin typeface="Arial" charset="0"/>
          <a:cs typeface="Arial" charset="0"/>
        </a:defRPr>
      </a:lvl3pPr>
      <a:lvl4pPr algn="l" rtl="0" eaLnBrk="0" fontAlgn="base" hangingPunct="0">
        <a:spcBef>
          <a:spcPct val="0"/>
        </a:spcBef>
        <a:spcAft>
          <a:spcPct val="0"/>
        </a:spcAft>
        <a:defRPr sz="4400" b="1">
          <a:solidFill>
            <a:schemeClr val="tx2"/>
          </a:solidFill>
          <a:latin typeface="Arial" charset="0"/>
          <a:cs typeface="Arial" charset="0"/>
        </a:defRPr>
      </a:lvl4pPr>
      <a:lvl5pPr algn="l" rtl="0" eaLnBrk="0" fontAlgn="base" hangingPunct="0">
        <a:spcBef>
          <a:spcPct val="0"/>
        </a:spcBef>
        <a:spcAft>
          <a:spcPct val="0"/>
        </a:spcAft>
        <a:defRPr sz="4400" b="1">
          <a:solidFill>
            <a:schemeClr val="tx2"/>
          </a:solidFill>
          <a:latin typeface="Arial" charset="0"/>
          <a:cs typeface="Arial" charset="0"/>
        </a:defRPr>
      </a:lvl5pPr>
      <a:lvl6pPr marL="457200" algn="l" rtl="0" fontAlgn="base">
        <a:spcBef>
          <a:spcPct val="0"/>
        </a:spcBef>
        <a:spcAft>
          <a:spcPct val="0"/>
        </a:spcAft>
        <a:defRPr b="1">
          <a:solidFill>
            <a:schemeClr val="tx2"/>
          </a:solidFill>
          <a:latin typeface="Arial" charset="0"/>
          <a:cs typeface="Arial" charset="0"/>
        </a:defRPr>
      </a:lvl6pPr>
      <a:lvl7pPr marL="914400" algn="l" rtl="0" fontAlgn="base">
        <a:spcBef>
          <a:spcPct val="0"/>
        </a:spcBef>
        <a:spcAft>
          <a:spcPct val="0"/>
        </a:spcAft>
        <a:defRPr b="1">
          <a:solidFill>
            <a:schemeClr val="tx2"/>
          </a:solidFill>
          <a:latin typeface="Arial" charset="0"/>
          <a:cs typeface="Arial" charset="0"/>
        </a:defRPr>
      </a:lvl7pPr>
      <a:lvl8pPr marL="1371600" algn="l" rtl="0" fontAlgn="base">
        <a:spcBef>
          <a:spcPct val="0"/>
        </a:spcBef>
        <a:spcAft>
          <a:spcPct val="0"/>
        </a:spcAft>
        <a:defRPr b="1">
          <a:solidFill>
            <a:schemeClr val="tx2"/>
          </a:solidFill>
          <a:latin typeface="Arial" charset="0"/>
          <a:cs typeface="Arial" charset="0"/>
        </a:defRPr>
      </a:lvl8pPr>
      <a:lvl9pPr marL="1828800" algn="l" rtl="0" fontAlgn="base">
        <a:spcBef>
          <a:spcPct val="0"/>
        </a:spcBef>
        <a:spcAft>
          <a:spcPct val="0"/>
        </a:spcAft>
        <a:defRPr b="1">
          <a:solidFill>
            <a:schemeClr val="tx2"/>
          </a:solidFill>
          <a:latin typeface="Arial" charset="0"/>
          <a:cs typeface="Arial" charset="0"/>
        </a:defRPr>
      </a:lvl9pPr>
    </p:titleStyle>
    <p:bodyStyle>
      <a:lvl1pPr marL="263525" indent="11113" algn="l" rtl="0" eaLnBrk="0" fontAlgn="base" hangingPunct="0">
        <a:lnSpc>
          <a:spcPct val="102000"/>
        </a:lnSpc>
        <a:spcBef>
          <a:spcPct val="0"/>
        </a:spcBef>
        <a:spcAft>
          <a:spcPct val="0"/>
        </a:spcAft>
        <a:buClr>
          <a:schemeClr val="tx1"/>
        </a:buClr>
        <a:buChar char="•"/>
        <a:defRPr sz="1200" b="1">
          <a:solidFill>
            <a:schemeClr val="tx2"/>
          </a:solidFill>
          <a:latin typeface="+mn-lt"/>
          <a:ea typeface="+mn-ea"/>
          <a:cs typeface="+mn-cs"/>
        </a:defRPr>
      </a:lvl1pPr>
      <a:lvl2pPr marL="512763" indent="-236538" algn="l" rtl="0" eaLnBrk="0" fontAlgn="base" hangingPunct="0">
        <a:lnSpc>
          <a:spcPct val="102000"/>
        </a:lnSpc>
        <a:spcBef>
          <a:spcPct val="0"/>
        </a:spcBef>
        <a:spcAft>
          <a:spcPct val="0"/>
        </a:spcAft>
        <a:buClr>
          <a:schemeClr val="tx1"/>
        </a:buClr>
        <a:buAutoNum type="arabicPeriod"/>
        <a:defRPr sz="1200">
          <a:solidFill>
            <a:schemeClr val="tx1"/>
          </a:solidFill>
          <a:latin typeface="+mn-lt"/>
          <a:cs typeface="+mn-cs"/>
        </a:defRPr>
      </a:lvl2pPr>
      <a:lvl3pPr marL="671513" indent="-157163" algn="l" rtl="0" eaLnBrk="0" fontAlgn="base" hangingPunct="0">
        <a:lnSpc>
          <a:spcPct val="102000"/>
        </a:lnSpc>
        <a:spcBef>
          <a:spcPct val="0"/>
        </a:spcBef>
        <a:spcAft>
          <a:spcPct val="0"/>
        </a:spcAft>
        <a:buClr>
          <a:schemeClr val="tx2"/>
        </a:buClr>
        <a:buFont typeface="Arial" charset="0"/>
        <a:buChar char="•"/>
        <a:defRPr sz="1200" b="1">
          <a:solidFill>
            <a:schemeClr val="tx2"/>
          </a:solidFill>
          <a:latin typeface="+mn-lt"/>
          <a:cs typeface="+mn-cs"/>
        </a:defRPr>
      </a:lvl3pPr>
      <a:lvl4pPr marL="765175" indent="158750" algn="l" rtl="0" eaLnBrk="0" fontAlgn="base" hangingPunct="0">
        <a:lnSpc>
          <a:spcPct val="102000"/>
        </a:lnSpc>
        <a:spcBef>
          <a:spcPct val="0"/>
        </a:spcBef>
        <a:spcAft>
          <a:spcPct val="0"/>
        </a:spcAft>
        <a:buClr>
          <a:schemeClr val="tx1"/>
        </a:buClr>
        <a:buFont typeface="Arial" charset="0"/>
        <a:buChar char="–"/>
        <a:defRPr sz="1200">
          <a:solidFill>
            <a:schemeClr val="tx1"/>
          </a:solidFill>
          <a:latin typeface="+mn-lt"/>
          <a:cs typeface="+mn-cs"/>
        </a:defRPr>
      </a:lvl4pPr>
      <a:lvl5pPr marL="2655888" indent="-628650" algn="l" rtl="0" eaLnBrk="0" fontAlgn="base" hangingPunct="0">
        <a:spcBef>
          <a:spcPct val="0"/>
        </a:spcBef>
        <a:spcAft>
          <a:spcPct val="0"/>
        </a:spcAft>
        <a:buClr>
          <a:schemeClr val="bg1"/>
        </a:buClr>
        <a:buFont typeface="Arial" charset="0"/>
        <a:buChar char="−"/>
        <a:defRPr sz="2000" b="1">
          <a:solidFill>
            <a:schemeClr val="bg1"/>
          </a:solidFill>
          <a:latin typeface="+mn-lt"/>
          <a:cs typeface="+mn-cs"/>
        </a:defRPr>
      </a:lvl5pPr>
      <a:lvl6pPr marL="3113088" indent="-628650" algn="l" rtl="0" fontAlgn="base">
        <a:spcBef>
          <a:spcPct val="0"/>
        </a:spcBef>
        <a:spcAft>
          <a:spcPct val="0"/>
        </a:spcAft>
        <a:buClr>
          <a:schemeClr val="bg1"/>
        </a:buClr>
        <a:buFont typeface="Arial" charset="0"/>
        <a:buChar char="−"/>
        <a:defRPr b="1">
          <a:solidFill>
            <a:schemeClr val="bg1"/>
          </a:solidFill>
          <a:latin typeface="+mn-lt"/>
          <a:cs typeface="+mn-cs"/>
        </a:defRPr>
      </a:lvl6pPr>
      <a:lvl7pPr marL="3570288" indent="-628650" algn="l" rtl="0" fontAlgn="base">
        <a:spcBef>
          <a:spcPct val="0"/>
        </a:spcBef>
        <a:spcAft>
          <a:spcPct val="0"/>
        </a:spcAft>
        <a:buClr>
          <a:schemeClr val="bg1"/>
        </a:buClr>
        <a:buFont typeface="Arial" charset="0"/>
        <a:buChar char="−"/>
        <a:defRPr b="1">
          <a:solidFill>
            <a:schemeClr val="bg1"/>
          </a:solidFill>
          <a:latin typeface="+mn-lt"/>
          <a:cs typeface="+mn-cs"/>
        </a:defRPr>
      </a:lvl7pPr>
      <a:lvl8pPr marL="4027488" indent="-628650" algn="l" rtl="0" fontAlgn="base">
        <a:spcBef>
          <a:spcPct val="0"/>
        </a:spcBef>
        <a:spcAft>
          <a:spcPct val="0"/>
        </a:spcAft>
        <a:buClr>
          <a:schemeClr val="bg1"/>
        </a:buClr>
        <a:buFont typeface="Arial" charset="0"/>
        <a:buChar char="−"/>
        <a:defRPr b="1">
          <a:solidFill>
            <a:schemeClr val="bg1"/>
          </a:solidFill>
          <a:latin typeface="+mn-lt"/>
          <a:cs typeface="+mn-cs"/>
        </a:defRPr>
      </a:lvl8pPr>
      <a:lvl9pPr marL="4484688" indent="-628650" algn="l" rtl="0" fontAlgn="base">
        <a:spcBef>
          <a:spcPct val="0"/>
        </a:spcBef>
        <a:spcAft>
          <a:spcPct val="0"/>
        </a:spcAft>
        <a:buClr>
          <a:schemeClr val="bg1"/>
        </a:buClr>
        <a:buFont typeface="Arial" charset="0"/>
        <a:buChar char="−"/>
        <a:defRPr b="1">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Line 2"/>
          <p:cNvSpPr>
            <a:spLocks noChangeShapeType="1"/>
          </p:cNvSpPr>
          <p:nvPr/>
        </p:nvSpPr>
        <p:spPr bwMode="auto">
          <a:xfrm>
            <a:off x="539750" y="1196975"/>
            <a:ext cx="8064500" cy="3175"/>
          </a:xfrm>
          <a:prstGeom prst="line">
            <a:avLst/>
          </a:prstGeom>
          <a:noFill/>
          <a:ln w="6350">
            <a:solidFill>
              <a:schemeClr val="tx2"/>
            </a:solidFill>
            <a:round/>
            <a:headEnd/>
            <a:tailEnd/>
          </a:ln>
          <a:effectLst/>
        </p:spPr>
        <p:txBody>
          <a:bodyPr/>
          <a:lstStyle/>
          <a:p>
            <a:pPr>
              <a:defRPr/>
            </a:pPr>
            <a:endParaRPr lang="en-US"/>
          </a:p>
        </p:txBody>
      </p:sp>
      <p:sp>
        <p:nvSpPr>
          <p:cNvPr id="273411" name="Rectangle 3"/>
          <p:cNvSpPr>
            <a:spLocks noGrp="1" noChangeArrowheads="1"/>
          </p:cNvSpPr>
          <p:nvPr>
            <p:ph type="dt" sz="half" idx="2"/>
          </p:nvPr>
        </p:nvSpPr>
        <p:spPr bwMode="auto">
          <a:xfrm>
            <a:off x="5678488" y="6397625"/>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endParaRPr lang="en-GB"/>
          </a:p>
        </p:txBody>
      </p:sp>
      <p:sp>
        <p:nvSpPr>
          <p:cNvPr id="273412" name="Rectangle 4"/>
          <p:cNvSpPr>
            <a:spLocks noGrp="1" noChangeArrowheads="1"/>
          </p:cNvSpPr>
          <p:nvPr>
            <p:ph type="ftr" sz="quarter" idx="3"/>
          </p:nvPr>
        </p:nvSpPr>
        <p:spPr bwMode="auto">
          <a:xfrm>
            <a:off x="452438" y="6397625"/>
            <a:ext cx="5191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r>
              <a:rPr lang="en-GB"/>
              <a:t>Click View &gt; Header and Footer to add footer text</a:t>
            </a:r>
          </a:p>
        </p:txBody>
      </p:sp>
      <p:sp>
        <p:nvSpPr>
          <p:cNvPr id="273413" name="Rectangle 5"/>
          <p:cNvSpPr>
            <a:spLocks noGrp="1" noChangeArrowheads="1"/>
          </p:cNvSpPr>
          <p:nvPr>
            <p:ph type="sldNum" sz="quarter" idx="4"/>
          </p:nvPr>
        </p:nvSpPr>
        <p:spPr bwMode="auto">
          <a:xfrm>
            <a:off x="7812088" y="6397625"/>
            <a:ext cx="874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1">
                <a:solidFill>
                  <a:schemeClr val="tx2"/>
                </a:solidFill>
              </a:defRPr>
            </a:lvl1pPr>
          </a:lstStyle>
          <a:p>
            <a:pPr>
              <a:defRPr/>
            </a:pPr>
            <a:fld id="{DA606FB7-C556-4ACE-9535-765D443CC582}" type="slidenum">
              <a:rPr lang="en-GB"/>
              <a:pPr>
                <a:defRPr/>
              </a:pPr>
              <a:t>‹#›</a:t>
            </a:fld>
            <a:endParaRPr lang="en-GB"/>
          </a:p>
        </p:txBody>
      </p:sp>
      <p:pic>
        <p:nvPicPr>
          <p:cNvPr id="6150" name="Picture 6" descr="LogoPPT"/>
          <p:cNvPicPr>
            <a:picLocks noChangeAspect="1" noChangeArrowheads="1"/>
          </p:cNvPicPr>
          <p:nvPr/>
        </p:nvPicPr>
        <p:blipFill>
          <a:blip r:embed="rId13" cstate="print"/>
          <a:srcRect/>
          <a:stretch>
            <a:fillRect/>
          </a:stretch>
        </p:blipFill>
        <p:spPr bwMode="auto">
          <a:xfrm>
            <a:off x="468313" y="279400"/>
            <a:ext cx="2320925" cy="581025"/>
          </a:xfrm>
          <a:prstGeom prst="rect">
            <a:avLst/>
          </a:prstGeom>
          <a:noFill/>
          <a:ln w="9525">
            <a:noFill/>
            <a:miter lim="800000"/>
            <a:headEnd/>
            <a:tailEnd/>
          </a:ln>
        </p:spPr>
      </p:pic>
      <p:sp>
        <p:nvSpPr>
          <p:cNvPr id="6151" name="Rectangle 7"/>
          <p:cNvSpPr>
            <a:spLocks noGrp="1" noChangeArrowheads="1"/>
          </p:cNvSpPr>
          <p:nvPr>
            <p:ph type="title"/>
          </p:nvPr>
        </p:nvSpPr>
        <p:spPr bwMode="auto">
          <a:xfrm>
            <a:off x="457200" y="1357313"/>
            <a:ext cx="8229600" cy="776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6152" name="Rectangle 8"/>
          <p:cNvSpPr>
            <a:spLocks noGrp="1" noChangeArrowheads="1"/>
          </p:cNvSpPr>
          <p:nvPr>
            <p:ph type="body" idx="1"/>
          </p:nvPr>
        </p:nvSpPr>
        <p:spPr bwMode="auto">
          <a:xfrm>
            <a:off x="457200" y="2133600"/>
            <a:ext cx="8229600" cy="4246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cs typeface="Arial" charset="0"/>
        </a:defRPr>
      </a:lvl2pPr>
      <a:lvl3pPr algn="l" rtl="0" eaLnBrk="0" fontAlgn="base" hangingPunct="0">
        <a:spcBef>
          <a:spcPct val="0"/>
        </a:spcBef>
        <a:spcAft>
          <a:spcPct val="0"/>
        </a:spcAft>
        <a:defRPr sz="4400" b="1">
          <a:solidFill>
            <a:schemeClr val="tx2"/>
          </a:solidFill>
          <a:latin typeface="Arial" charset="0"/>
          <a:cs typeface="Arial" charset="0"/>
        </a:defRPr>
      </a:lvl3pPr>
      <a:lvl4pPr algn="l" rtl="0" eaLnBrk="0" fontAlgn="base" hangingPunct="0">
        <a:spcBef>
          <a:spcPct val="0"/>
        </a:spcBef>
        <a:spcAft>
          <a:spcPct val="0"/>
        </a:spcAft>
        <a:defRPr sz="4400" b="1">
          <a:solidFill>
            <a:schemeClr val="tx2"/>
          </a:solidFill>
          <a:latin typeface="Arial" charset="0"/>
          <a:cs typeface="Arial" charset="0"/>
        </a:defRPr>
      </a:lvl4pPr>
      <a:lvl5pPr algn="l" rtl="0" eaLnBrk="0" fontAlgn="base" hangingPunct="0">
        <a:spcBef>
          <a:spcPct val="0"/>
        </a:spcBef>
        <a:spcAft>
          <a:spcPct val="0"/>
        </a:spcAft>
        <a:defRPr sz="4400" b="1">
          <a:solidFill>
            <a:schemeClr val="tx2"/>
          </a:solidFill>
          <a:latin typeface="Arial" charset="0"/>
          <a:cs typeface="Arial" charset="0"/>
        </a:defRPr>
      </a:lvl5pPr>
      <a:lvl6pPr marL="457200" algn="l" rtl="0" fontAlgn="base">
        <a:spcBef>
          <a:spcPct val="0"/>
        </a:spcBef>
        <a:spcAft>
          <a:spcPct val="0"/>
        </a:spcAft>
        <a:defRPr b="1">
          <a:solidFill>
            <a:schemeClr val="tx2"/>
          </a:solidFill>
          <a:latin typeface="Arial" charset="0"/>
          <a:cs typeface="Arial" charset="0"/>
        </a:defRPr>
      </a:lvl6pPr>
      <a:lvl7pPr marL="914400" algn="l" rtl="0" fontAlgn="base">
        <a:spcBef>
          <a:spcPct val="0"/>
        </a:spcBef>
        <a:spcAft>
          <a:spcPct val="0"/>
        </a:spcAft>
        <a:defRPr b="1">
          <a:solidFill>
            <a:schemeClr val="tx2"/>
          </a:solidFill>
          <a:latin typeface="Arial" charset="0"/>
          <a:cs typeface="Arial" charset="0"/>
        </a:defRPr>
      </a:lvl7pPr>
      <a:lvl8pPr marL="1371600" algn="l" rtl="0" fontAlgn="base">
        <a:spcBef>
          <a:spcPct val="0"/>
        </a:spcBef>
        <a:spcAft>
          <a:spcPct val="0"/>
        </a:spcAft>
        <a:defRPr b="1">
          <a:solidFill>
            <a:schemeClr val="tx2"/>
          </a:solidFill>
          <a:latin typeface="Arial" charset="0"/>
          <a:cs typeface="Arial" charset="0"/>
        </a:defRPr>
      </a:lvl8pPr>
      <a:lvl9pPr marL="1828800" algn="l" rtl="0" fontAlgn="base">
        <a:spcBef>
          <a:spcPct val="0"/>
        </a:spcBef>
        <a:spcAft>
          <a:spcPct val="0"/>
        </a:spcAft>
        <a:defRPr b="1">
          <a:solidFill>
            <a:schemeClr val="tx2"/>
          </a:solidFill>
          <a:latin typeface="Arial" charset="0"/>
          <a:cs typeface="Arial" charset="0"/>
        </a:defRPr>
      </a:lvl9pPr>
    </p:titleStyle>
    <p:bodyStyle>
      <a:lvl1pPr marL="342900" indent="-342900" algn="l" rtl="0" eaLnBrk="0" fontAlgn="base" hangingPunct="0">
        <a:lnSpc>
          <a:spcPct val="102000"/>
        </a:lnSpc>
        <a:spcBef>
          <a:spcPct val="0"/>
        </a:spcBef>
        <a:spcAft>
          <a:spcPct val="0"/>
        </a:spcAft>
        <a:buClr>
          <a:schemeClr val="tx2"/>
        </a:buClr>
        <a:buChar char="•"/>
        <a:defRPr sz="1000" b="1">
          <a:solidFill>
            <a:srgbClr val="000000"/>
          </a:solidFill>
          <a:latin typeface="+mn-lt"/>
          <a:ea typeface="+mn-ea"/>
          <a:cs typeface="+mn-cs"/>
        </a:defRPr>
      </a:lvl1pPr>
      <a:lvl2pPr marL="141288" indent="-139700" algn="l" rtl="0" eaLnBrk="0" fontAlgn="base" hangingPunct="0">
        <a:lnSpc>
          <a:spcPct val="102000"/>
        </a:lnSpc>
        <a:spcBef>
          <a:spcPct val="0"/>
        </a:spcBef>
        <a:spcAft>
          <a:spcPct val="0"/>
        </a:spcAft>
        <a:buClr>
          <a:schemeClr val="tx2"/>
        </a:buClr>
        <a:buChar char="•"/>
        <a:defRPr sz="1000">
          <a:solidFill>
            <a:srgbClr val="000000"/>
          </a:solidFill>
          <a:latin typeface="+mn-lt"/>
          <a:cs typeface="+mn-cs"/>
        </a:defRPr>
      </a:lvl2pPr>
      <a:lvl3pPr marL="430213" indent="-144463" algn="l" rtl="0" eaLnBrk="0" fontAlgn="base" hangingPunct="0">
        <a:lnSpc>
          <a:spcPct val="102000"/>
        </a:lnSpc>
        <a:spcBef>
          <a:spcPct val="0"/>
        </a:spcBef>
        <a:spcAft>
          <a:spcPct val="0"/>
        </a:spcAft>
        <a:buFont typeface="Arial" charset="0"/>
        <a:buChar char="–"/>
        <a:defRPr sz="1000">
          <a:solidFill>
            <a:srgbClr val="000000"/>
          </a:solidFill>
          <a:latin typeface="+mn-lt"/>
          <a:cs typeface="+mn-cs"/>
        </a:defRPr>
      </a:lvl3pPr>
      <a:lvl4pPr marL="676275" indent="-142875" algn="l" rtl="0" eaLnBrk="0" fontAlgn="base" hangingPunct="0">
        <a:lnSpc>
          <a:spcPct val="102000"/>
        </a:lnSpc>
        <a:spcBef>
          <a:spcPct val="0"/>
        </a:spcBef>
        <a:spcAft>
          <a:spcPct val="0"/>
        </a:spcAft>
        <a:buFont typeface="Arial" charset="0"/>
        <a:buChar char="–"/>
        <a:defRPr sz="1000">
          <a:solidFill>
            <a:srgbClr val="000000"/>
          </a:solidFill>
          <a:latin typeface="+mn-lt"/>
          <a:cs typeface="+mn-cs"/>
        </a:defRPr>
      </a:lvl4pPr>
      <a:lvl5pPr marL="1984375" indent="-628650" algn="l" rtl="0" eaLnBrk="0" fontAlgn="base" hangingPunct="0">
        <a:spcBef>
          <a:spcPct val="0"/>
        </a:spcBef>
        <a:spcAft>
          <a:spcPct val="0"/>
        </a:spcAft>
        <a:buClr>
          <a:schemeClr val="bg1"/>
        </a:buClr>
        <a:buFont typeface="Arial" charset="0"/>
        <a:buChar char="−"/>
        <a:defRPr sz="2000" b="1">
          <a:solidFill>
            <a:schemeClr val="bg1"/>
          </a:solidFill>
          <a:latin typeface="+mn-lt"/>
          <a:cs typeface="+mn-cs"/>
        </a:defRPr>
      </a:lvl5pPr>
      <a:lvl6pPr marL="2441575" indent="-628650" algn="l" rtl="0" fontAlgn="base">
        <a:spcBef>
          <a:spcPct val="0"/>
        </a:spcBef>
        <a:spcAft>
          <a:spcPct val="0"/>
        </a:spcAft>
        <a:buClr>
          <a:schemeClr val="bg1"/>
        </a:buClr>
        <a:buFont typeface="Arial" charset="0"/>
        <a:buChar char="−"/>
        <a:defRPr b="1">
          <a:solidFill>
            <a:schemeClr val="bg1"/>
          </a:solidFill>
          <a:latin typeface="+mn-lt"/>
          <a:cs typeface="+mn-cs"/>
        </a:defRPr>
      </a:lvl6pPr>
      <a:lvl7pPr marL="2898775" indent="-628650" algn="l" rtl="0" fontAlgn="base">
        <a:spcBef>
          <a:spcPct val="0"/>
        </a:spcBef>
        <a:spcAft>
          <a:spcPct val="0"/>
        </a:spcAft>
        <a:buClr>
          <a:schemeClr val="bg1"/>
        </a:buClr>
        <a:buFont typeface="Arial" charset="0"/>
        <a:buChar char="−"/>
        <a:defRPr b="1">
          <a:solidFill>
            <a:schemeClr val="bg1"/>
          </a:solidFill>
          <a:latin typeface="+mn-lt"/>
          <a:cs typeface="+mn-cs"/>
        </a:defRPr>
      </a:lvl7pPr>
      <a:lvl8pPr marL="3355975" indent="-628650" algn="l" rtl="0" fontAlgn="base">
        <a:spcBef>
          <a:spcPct val="0"/>
        </a:spcBef>
        <a:spcAft>
          <a:spcPct val="0"/>
        </a:spcAft>
        <a:buClr>
          <a:schemeClr val="bg1"/>
        </a:buClr>
        <a:buFont typeface="Arial" charset="0"/>
        <a:buChar char="−"/>
        <a:defRPr b="1">
          <a:solidFill>
            <a:schemeClr val="bg1"/>
          </a:solidFill>
          <a:latin typeface="+mn-lt"/>
          <a:cs typeface="+mn-cs"/>
        </a:defRPr>
      </a:lvl8pPr>
      <a:lvl9pPr marL="3813175" indent="-628650" algn="l" rtl="0" fontAlgn="base">
        <a:spcBef>
          <a:spcPct val="0"/>
        </a:spcBef>
        <a:spcAft>
          <a:spcPct val="0"/>
        </a:spcAft>
        <a:buClr>
          <a:schemeClr val="bg1"/>
        </a:buClr>
        <a:buFont typeface="Arial" charset="0"/>
        <a:buChar char="−"/>
        <a:defRPr b="1">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0034" name="Line 2"/>
          <p:cNvSpPr>
            <a:spLocks noChangeShapeType="1"/>
          </p:cNvSpPr>
          <p:nvPr/>
        </p:nvSpPr>
        <p:spPr bwMode="auto">
          <a:xfrm>
            <a:off x="539750" y="1196975"/>
            <a:ext cx="8064500" cy="3175"/>
          </a:xfrm>
          <a:prstGeom prst="line">
            <a:avLst/>
          </a:prstGeom>
          <a:noFill/>
          <a:ln w="6350">
            <a:solidFill>
              <a:schemeClr val="tx2"/>
            </a:solidFill>
            <a:round/>
            <a:headEnd/>
            <a:tailEnd/>
          </a:ln>
          <a:effectLst/>
        </p:spPr>
        <p:txBody>
          <a:bodyPr/>
          <a:lstStyle/>
          <a:p>
            <a:pPr>
              <a:defRPr/>
            </a:pPr>
            <a:endParaRPr lang="en-US"/>
          </a:p>
        </p:txBody>
      </p:sp>
      <p:sp>
        <p:nvSpPr>
          <p:cNvPr id="7171" name="Rectangle 3"/>
          <p:cNvSpPr>
            <a:spLocks noGrp="1" noChangeArrowheads="1"/>
          </p:cNvSpPr>
          <p:nvPr>
            <p:ph type="title"/>
          </p:nvPr>
        </p:nvSpPr>
        <p:spPr bwMode="auto">
          <a:xfrm>
            <a:off x="457200" y="1492250"/>
            <a:ext cx="8229600" cy="287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7172" name="Rectangle 4"/>
          <p:cNvSpPr>
            <a:spLocks noGrp="1" noChangeArrowheads="1"/>
          </p:cNvSpPr>
          <p:nvPr>
            <p:ph type="body" idx="1"/>
          </p:nvPr>
        </p:nvSpPr>
        <p:spPr bwMode="auto">
          <a:xfrm>
            <a:off x="457200" y="4365625"/>
            <a:ext cx="8229600" cy="2016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300037" name="Rectangle 5"/>
          <p:cNvSpPr>
            <a:spLocks noGrp="1" noChangeArrowheads="1"/>
          </p:cNvSpPr>
          <p:nvPr>
            <p:ph type="dt" sz="half" idx="2"/>
          </p:nvPr>
        </p:nvSpPr>
        <p:spPr bwMode="auto">
          <a:xfrm>
            <a:off x="5678488" y="6397625"/>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endParaRPr lang="en-GB"/>
          </a:p>
        </p:txBody>
      </p:sp>
      <p:sp>
        <p:nvSpPr>
          <p:cNvPr id="300038" name="Rectangle 6"/>
          <p:cNvSpPr>
            <a:spLocks noGrp="1" noChangeArrowheads="1"/>
          </p:cNvSpPr>
          <p:nvPr>
            <p:ph type="ftr" sz="quarter" idx="3"/>
          </p:nvPr>
        </p:nvSpPr>
        <p:spPr bwMode="auto">
          <a:xfrm>
            <a:off x="452438" y="6397625"/>
            <a:ext cx="5191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1">
                <a:solidFill>
                  <a:schemeClr val="tx2"/>
                </a:solidFill>
              </a:defRPr>
            </a:lvl1pPr>
          </a:lstStyle>
          <a:p>
            <a:pPr>
              <a:defRPr/>
            </a:pPr>
            <a:r>
              <a:rPr lang="en-GB"/>
              <a:t>Click View &gt; Header and Footer to add footer text</a:t>
            </a:r>
          </a:p>
        </p:txBody>
      </p:sp>
      <p:sp>
        <p:nvSpPr>
          <p:cNvPr id="300039" name="Rectangle 7"/>
          <p:cNvSpPr>
            <a:spLocks noGrp="1" noChangeArrowheads="1"/>
          </p:cNvSpPr>
          <p:nvPr>
            <p:ph type="sldNum" sz="quarter" idx="4"/>
          </p:nvPr>
        </p:nvSpPr>
        <p:spPr bwMode="auto">
          <a:xfrm>
            <a:off x="7812088" y="6397625"/>
            <a:ext cx="874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1">
                <a:solidFill>
                  <a:srgbClr val="FFFFFF"/>
                </a:solidFill>
              </a:defRPr>
            </a:lvl1pPr>
          </a:lstStyle>
          <a:p>
            <a:pPr>
              <a:defRPr/>
            </a:pPr>
            <a:fld id="{57B3C4F1-8FBA-432F-AA6E-845B071C6DC5}" type="slidenum">
              <a:rPr lang="en-GB"/>
              <a:pPr>
                <a:defRPr/>
              </a:pPr>
              <a:t>‹#›</a:t>
            </a:fld>
            <a:endParaRPr lang="en-GB"/>
          </a:p>
        </p:txBody>
      </p:sp>
      <p:pic>
        <p:nvPicPr>
          <p:cNvPr id="7176" name="Picture 8" descr="LogoPPT"/>
          <p:cNvPicPr>
            <a:picLocks noChangeAspect="1" noChangeArrowheads="1"/>
          </p:cNvPicPr>
          <p:nvPr/>
        </p:nvPicPr>
        <p:blipFill>
          <a:blip r:embed="rId14" cstate="print"/>
          <a:srcRect/>
          <a:stretch>
            <a:fillRect/>
          </a:stretch>
        </p:blipFill>
        <p:spPr bwMode="auto">
          <a:xfrm>
            <a:off x="468313" y="279400"/>
            <a:ext cx="2320925" cy="581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rtl="0" eaLnBrk="0" fontAlgn="base" hangingPunct="0">
        <a:lnSpc>
          <a:spcPts val="3600"/>
        </a:lnSpc>
        <a:spcBef>
          <a:spcPct val="0"/>
        </a:spcBef>
        <a:spcAft>
          <a:spcPct val="0"/>
        </a:spcAft>
        <a:defRPr sz="4000" b="1">
          <a:solidFill>
            <a:schemeClr val="bg1"/>
          </a:solidFill>
          <a:latin typeface="+mj-lt"/>
          <a:ea typeface="+mj-ea"/>
          <a:cs typeface="+mj-cs"/>
        </a:defRPr>
      </a:lvl1pPr>
      <a:lvl2pPr algn="l" rtl="0" eaLnBrk="0" fontAlgn="base" hangingPunct="0">
        <a:lnSpc>
          <a:spcPts val="3600"/>
        </a:lnSpc>
        <a:spcBef>
          <a:spcPct val="0"/>
        </a:spcBef>
        <a:spcAft>
          <a:spcPct val="0"/>
        </a:spcAft>
        <a:defRPr sz="4000" b="1">
          <a:solidFill>
            <a:schemeClr val="bg1"/>
          </a:solidFill>
          <a:latin typeface="Arial" charset="0"/>
          <a:cs typeface="Arial" charset="0"/>
        </a:defRPr>
      </a:lvl2pPr>
      <a:lvl3pPr algn="l" rtl="0" eaLnBrk="0" fontAlgn="base" hangingPunct="0">
        <a:lnSpc>
          <a:spcPts val="3600"/>
        </a:lnSpc>
        <a:spcBef>
          <a:spcPct val="0"/>
        </a:spcBef>
        <a:spcAft>
          <a:spcPct val="0"/>
        </a:spcAft>
        <a:defRPr sz="4000" b="1">
          <a:solidFill>
            <a:schemeClr val="bg1"/>
          </a:solidFill>
          <a:latin typeface="Arial" charset="0"/>
          <a:cs typeface="Arial" charset="0"/>
        </a:defRPr>
      </a:lvl3pPr>
      <a:lvl4pPr algn="l" rtl="0" eaLnBrk="0" fontAlgn="base" hangingPunct="0">
        <a:lnSpc>
          <a:spcPts val="3600"/>
        </a:lnSpc>
        <a:spcBef>
          <a:spcPct val="0"/>
        </a:spcBef>
        <a:spcAft>
          <a:spcPct val="0"/>
        </a:spcAft>
        <a:defRPr sz="4000" b="1">
          <a:solidFill>
            <a:schemeClr val="bg1"/>
          </a:solidFill>
          <a:latin typeface="Arial" charset="0"/>
          <a:cs typeface="Arial" charset="0"/>
        </a:defRPr>
      </a:lvl4pPr>
      <a:lvl5pPr algn="l" rtl="0" eaLnBrk="0" fontAlgn="base" hangingPunct="0">
        <a:lnSpc>
          <a:spcPts val="3600"/>
        </a:lnSpc>
        <a:spcBef>
          <a:spcPct val="0"/>
        </a:spcBef>
        <a:spcAft>
          <a:spcPct val="0"/>
        </a:spcAft>
        <a:defRPr sz="4000" b="1">
          <a:solidFill>
            <a:schemeClr val="bg1"/>
          </a:solidFill>
          <a:latin typeface="Arial" charset="0"/>
          <a:cs typeface="Arial" charset="0"/>
        </a:defRPr>
      </a:lvl5pPr>
      <a:lvl6pPr marL="457200" algn="l" rtl="0" fontAlgn="base">
        <a:lnSpc>
          <a:spcPts val="3600"/>
        </a:lnSpc>
        <a:spcBef>
          <a:spcPct val="0"/>
        </a:spcBef>
        <a:spcAft>
          <a:spcPct val="0"/>
        </a:spcAft>
        <a:defRPr sz="4000" b="1">
          <a:solidFill>
            <a:schemeClr val="bg1"/>
          </a:solidFill>
          <a:latin typeface="Arial" charset="0"/>
          <a:cs typeface="Arial" charset="0"/>
        </a:defRPr>
      </a:lvl6pPr>
      <a:lvl7pPr marL="914400" algn="l" rtl="0" fontAlgn="base">
        <a:lnSpc>
          <a:spcPts val="3600"/>
        </a:lnSpc>
        <a:spcBef>
          <a:spcPct val="0"/>
        </a:spcBef>
        <a:spcAft>
          <a:spcPct val="0"/>
        </a:spcAft>
        <a:defRPr sz="4000" b="1">
          <a:solidFill>
            <a:schemeClr val="bg1"/>
          </a:solidFill>
          <a:latin typeface="Arial" charset="0"/>
          <a:cs typeface="Arial" charset="0"/>
        </a:defRPr>
      </a:lvl7pPr>
      <a:lvl8pPr marL="1371600" algn="l" rtl="0" fontAlgn="base">
        <a:lnSpc>
          <a:spcPts val="3600"/>
        </a:lnSpc>
        <a:spcBef>
          <a:spcPct val="0"/>
        </a:spcBef>
        <a:spcAft>
          <a:spcPct val="0"/>
        </a:spcAft>
        <a:defRPr sz="4000" b="1">
          <a:solidFill>
            <a:schemeClr val="bg1"/>
          </a:solidFill>
          <a:latin typeface="Arial" charset="0"/>
          <a:cs typeface="Arial" charset="0"/>
        </a:defRPr>
      </a:lvl8pPr>
      <a:lvl9pPr marL="1828800" algn="l" rtl="0" fontAlgn="base">
        <a:lnSpc>
          <a:spcPts val="3600"/>
        </a:lnSpc>
        <a:spcBef>
          <a:spcPct val="0"/>
        </a:spcBef>
        <a:spcAft>
          <a:spcPct val="0"/>
        </a:spcAft>
        <a:defRPr sz="4000" b="1">
          <a:solidFill>
            <a:schemeClr val="bg1"/>
          </a:solidFill>
          <a:latin typeface="Arial" charset="0"/>
          <a:cs typeface="Arial" charset="0"/>
        </a:defRPr>
      </a:lvl9pPr>
    </p:titleStyle>
    <p:bodyStyle>
      <a:lvl1pPr marL="342900" indent="-342900" algn="l" rtl="0" eaLnBrk="0" fontAlgn="base" hangingPunct="0">
        <a:lnSpc>
          <a:spcPct val="102000"/>
        </a:lnSpc>
        <a:spcBef>
          <a:spcPct val="0"/>
        </a:spcBef>
        <a:spcAft>
          <a:spcPct val="0"/>
        </a:spcAft>
        <a:buClr>
          <a:schemeClr val="bg1"/>
        </a:buClr>
        <a:buChar char="•"/>
        <a:defRPr sz="1200">
          <a:solidFill>
            <a:srgbClr val="FFFFFF"/>
          </a:solidFill>
          <a:latin typeface="+mn-lt"/>
          <a:ea typeface="+mn-ea"/>
          <a:cs typeface="+mn-cs"/>
        </a:defRPr>
      </a:lvl1pPr>
      <a:lvl2pPr marL="141288" indent="-139700" algn="l" rtl="0" eaLnBrk="0" fontAlgn="base" hangingPunct="0">
        <a:lnSpc>
          <a:spcPct val="102000"/>
        </a:lnSpc>
        <a:spcBef>
          <a:spcPct val="0"/>
        </a:spcBef>
        <a:spcAft>
          <a:spcPct val="0"/>
        </a:spcAft>
        <a:buClr>
          <a:schemeClr val="bg1"/>
        </a:buClr>
        <a:buChar char="•"/>
        <a:defRPr sz="1200" b="1">
          <a:solidFill>
            <a:srgbClr val="FFFFFF"/>
          </a:solidFill>
          <a:latin typeface="+mn-lt"/>
          <a:cs typeface="+mn-cs"/>
        </a:defRPr>
      </a:lvl2pPr>
      <a:lvl3pPr marL="430213" indent="-144463" algn="l" rtl="0" eaLnBrk="0" fontAlgn="base" hangingPunct="0">
        <a:lnSpc>
          <a:spcPct val="102000"/>
        </a:lnSpc>
        <a:spcBef>
          <a:spcPct val="0"/>
        </a:spcBef>
        <a:spcAft>
          <a:spcPct val="0"/>
        </a:spcAft>
        <a:buClr>
          <a:schemeClr val="bg1"/>
        </a:buClr>
        <a:buFont typeface="Arial" charset="0"/>
        <a:buChar char="–"/>
        <a:defRPr sz="1200">
          <a:solidFill>
            <a:srgbClr val="FFFFFF"/>
          </a:solidFill>
          <a:latin typeface="+mn-lt"/>
          <a:cs typeface="+mn-cs"/>
        </a:defRPr>
      </a:lvl3pPr>
      <a:lvl4pPr marL="676275" indent="-142875" algn="l" rtl="0" eaLnBrk="0" fontAlgn="base" hangingPunct="0">
        <a:lnSpc>
          <a:spcPct val="102000"/>
        </a:lnSpc>
        <a:spcBef>
          <a:spcPct val="0"/>
        </a:spcBef>
        <a:spcAft>
          <a:spcPct val="0"/>
        </a:spcAft>
        <a:buClr>
          <a:schemeClr val="bg1"/>
        </a:buClr>
        <a:buFont typeface="Arial" charset="0"/>
        <a:buChar char="–"/>
        <a:defRPr sz="1200">
          <a:solidFill>
            <a:srgbClr val="FFFFFF"/>
          </a:solidFill>
          <a:latin typeface="+mn-lt"/>
          <a:cs typeface="+mn-cs"/>
        </a:defRPr>
      </a:lvl4pPr>
      <a:lvl5pPr marL="987425" indent="-269875" algn="l" rtl="0" eaLnBrk="0" fontAlgn="base" hangingPunct="0">
        <a:lnSpc>
          <a:spcPct val="102000"/>
        </a:lnSpc>
        <a:spcBef>
          <a:spcPct val="0"/>
        </a:spcBef>
        <a:spcAft>
          <a:spcPct val="0"/>
        </a:spcAft>
        <a:buFont typeface="Arial" charset="0"/>
        <a:buChar char="–"/>
        <a:defRPr sz="2000">
          <a:solidFill>
            <a:schemeClr val="tx1"/>
          </a:solidFill>
          <a:latin typeface="+mn-lt"/>
          <a:cs typeface="+mn-cs"/>
        </a:defRPr>
      </a:lvl5pPr>
      <a:lvl6pPr marL="1444625" indent="-269875" algn="l" rtl="0" fontAlgn="base">
        <a:lnSpc>
          <a:spcPct val="102000"/>
        </a:lnSpc>
        <a:spcBef>
          <a:spcPct val="0"/>
        </a:spcBef>
        <a:spcAft>
          <a:spcPct val="0"/>
        </a:spcAft>
        <a:buFont typeface="Arial" charset="0"/>
        <a:buChar char="–"/>
        <a:defRPr>
          <a:solidFill>
            <a:schemeClr val="tx1"/>
          </a:solidFill>
          <a:latin typeface="+mn-lt"/>
          <a:cs typeface="+mn-cs"/>
        </a:defRPr>
      </a:lvl6pPr>
      <a:lvl7pPr marL="1901825" indent="-269875" algn="l" rtl="0" fontAlgn="base">
        <a:lnSpc>
          <a:spcPct val="102000"/>
        </a:lnSpc>
        <a:spcBef>
          <a:spcPct val="0"/>
        </a:spcBef>
        <a:spcAft>
          <a:spcPct val="0"/>
        </a:spcAft>
        <a:buFont typeface="Arial" charset="0"/>
        <a:buChar char="–"/>
        <a:defRPr>
          <a:solidFill>
            <a:schemeClr val="tx1"/>
          </a:solidFill>
          <a:latin typeface="+mn-lt"/>
          <a:cs typeface="+mn-cs"/>
        </a:defRPr>
      </a:lvl7pPr>
      <a:lvl8pPr marL="2359025" indent="-269875" algn="l" rtl="0" fontAlgn="base">
        <a:lnSpc>
          <a:spcPct val="102000"/>
        </a:lnSpc>
        <a:spcBef>
          <a:spcPct val="0"/>
        </a:spcBef>
        <a:spcAft>
          <a:spcPct val="0"/>
        </a:spcAft>
        <a:buFont typeface="Arial" charset="0"/>
        <a:buChar char="–"/>
        <a:defRPr>
          <a:solidFill>
            <a:schemeClr val="tx1"/>
          </a:solidFill>
          <a:latin typeface="+mn-lt"/>
          <a:cs typeface="+mn-cs"/>
        </a:defRPr>
      </a:lvl8pPr>
      <a:lvl9pPr marL="2816225" indent="-269875" algn="l" rtl="0" fontAlgn="base">
        <a:lnSpc>
          <a:spcPct val="102000"/>
        </a:lnSpc>
        <a:spcBef>
          <a:spcPct val="0"/>
        </a:spcBef>
        <a:spcAft>
          <a:spcPct val="0"/>
        </a:spcAft>
        <a:buFont typeface="Arial" charset="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0" y="2143116"/>
            <a:ext cx="9144000" cy="2600325"/>
          </a:xfrm>
        </p:spPr>
        <p:txBody>
          <a:bodyPr/>
          <a:lstStyle/>
          <a:p>
            <a:pPr algn="ctr" eaLnBrk="1" hangingPunct="1"/>
            <a:r>
              <a:rPr lang="en-ZA" dirty="0" smtClean="0"/>
              <a:t/>
            </a:r>
            <a:br>
              <a:rPr lang="en-ZA" dirty="0" smtClean="0"/>
            </a:br>
            <a:r>
              <a:rPr lang="en-US" i="1" dirty="0" smtClean="0"/>
              <a:t>Occupational Health Risk Registers </a:t>
            </a:r>
            <a:br>
              <a:rPr lang="en-US" i="1" dirty="0" smtClean="0"/>
            </a:br>
            <a:r>
              <a:rPr lang="en-US" i="1" dirty="0" smtClean="0"/>
              <a:t/>
            </a:r>
            <a:br>
              <a:rPr lang="en-US" i="1" dirty="0" smtClean="0"/>
            </a:br>
            <a:r>
              <a:rPr lang="en-US" i="1" dirty="0" smtClean="0"/>
              <a:t/>
            </a:r>
            <a:br>
              <a:rPr lang="en-US" i="1" dirty="0" smtClean="0"/>
            </a:br>
            <a:r>
              <a:rPr lang="en-US" sz="3200" i="1" dirty="0" smtClean="0"/>
              <a:t>An effective communication and  </a:t>
            </a:r>
            <a:br>
              <a:rPr lang="en-US" sz="3200" i="1" dirty="0" smtClean="0"/>
            </a:br>
            <a:r>
              <a:rPr lang="en-US" sz="3200" i="1" dirty="0" smtClean="0"/>
              <a:t>  management tool.</a:t>
            </a:r>
            <a:endParaRPr lang="en-GB" sz="3200" i="1" dirty="0" smtClean="0"/>
          </a:p>
        </p:txBody>
      </p:sp>
      <p:sp>
        <p:nvSpPr>
          <p:cNvPr id="10243" name="Rectangle 3"/>
          <p:cNvSpPr>
            <a:spLocks noGrp="1" noChangeArrowheads="1"/>
          </p:cNvSpPr>
          <p:nvPr>
            <p:ph type="subTitle" idx="1"/>
          </p:nvPr>
        </p:nvSpPr>
        <p:spPr>
          <a:xfrm>
            <a:off x="428625" y="4929188"/>
            <a:ext cx="8159750" cy="1200150"/>
          </a:xfrm>
        </p:spPr>
        <p:txBody>
          <a:bodyPr/>
          <a:lstStyle/>
          <a:p>
            <a:pPr marL="0" indent="0" eaLnBrk="1" hangingPunct="1">
              <a:buFontTx/>
              <a:buNone/>
            </a:pPr>
            <a:endParaRPr lang="en-ZA" dirty="0" smtClean="0"/>
          </a:p>
          <a:p>
            <a:pPr marL="0" indent="0" eaLnBrk="1" hangingPunct="1">
              <a:buFontTx/>
              <a:buNone/>
            </a:pPr>
            <a:endParaRPr lang="en-ZA" dirty="0" smtClean="0"/>
          </a:p>
          <a:p>
            <a:pPr marL="0" indent="0" eaLnBrk="1" hangingPunct="1">
              <a:buFontTx/>
              <a:buNone/>
            </a:pPr>
            <a:endParaRPr lang="en-ZA" dirty="0" smtClean="0"/>
          </a:p>
          <a:p>
            <a:pPr marL="0" indent="0" eaLnBrk="1" hangingPunct="1">
              <a:buFontTx/>
              <a:buNone/>
            </a:pPr>
            <a:endParaRPr lang="en-ZA" dirty="0" smtClean="0"/>
          </a:p>
          <a:p>
            <a:pPr marL="0" indent="0" eaLnBrk="1" hangingPunct="1">
              <a:buFontTx/>
              <a:buNone/>
            </a:pPr>
            <a:r>
              <a:rPr lang="en-ZA" dirty="0" smtClean="0"/>
              <a:t>19 May 2012				Prof. Cas J Badenhorst</a:t>
            </a:r>
          </a:p>
          <a:p>
            <a:pPr marL="0" indent="0" eaLnBrk="1" hangingPunct="1">
              <a:buFontTx/>
              <a:buNone/>
            </a:pPr>
            <a:r>
              <a:rPr lang="en-ZA" dirty="0" smtClean="0"/>
              <a:t>				Group Occupational Hygiene Specialist</a:t>
            </a:r>
            <a:endParaRPr lang="en-GB"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3" name="Rectangle 3"/>
          <p:cNvSpPr>
            <a:spLocks noChangeArrowheads="1"/>
          </p:cNvSpPr>
          <p:nvPr/>
        </p:nvSpPr>
        <p:spPr bwMode="auto">
          <a:xfrm>
            <a:off x="214282" y="1071546"/>
            <a:ext cx="8786874" cy="647700"/>
          </a:xfrm>
          <a:prstGeom prst="rect">
            <a:avLst/>
          </a:prstGeom>
          <a:noFill/>
          <a:ln w="9525" algn="ctr">
            <a:noFill/>
            <a:miter lim="800000"/>
            <a:headEnd/>
            <a:tailEnd/>
          </a:ln>
          <a:effectLst/>
        </p:spPr>
        <p:txBody>
          <a:bodyPr anchor="ctr"/>
          <a:lstStyle/>
          <a:p>
            <a:pPr eaLnBrk="1" hangingPunct="1"/>
            <a:r>
              <a:rPr lang="en-GB" sz="2200" b="1" i="1" dirty="0">
                <a:solidFill>
                  <a:schemeClr val="accent1"/>
                </a:solidFill>
              </a:rPr>
              <a:t>What will change the effectiveness of Health </a:t>
            </a:r>
            <a:r>
              <a:rPr lang="en-GB" sz="2200" b="1" i="1" dirty="0" smtClean="0">
                <a:solidFill>
                  <a:schemeClr val="accent1"/>
                </a:solidFill>
              </a:rPr>
              <a:t>Risk Management </a:t>
            </a:r>
            <a:r>
              <a:rPr lang="en-GB" sz="2200" b="1" i="1" dirty="0">
                <a:solidFill>
                  <a:schemeClr val="accent1"/>
                </a:solidFill>
              </a:rPr>
              <a:t>?</a:t>
            </a:r>
            <a:endParaRPr lang="en-US" sz="2200" b="1" dirty="0">
              <a:solidFill>
                <a:schemeClr val="accent1"/>
              </a:solidFill>
            </a:endParaRPr>
          </a:p>
        </p:txBody>
      </p:sp>
      <p:sp>
        <p:nvSpPr>
          <p:cNvPr id="496644" name="Rectangle 4"/>
          <p:cNvSpPr>
            <a:spLocks noChangeArrowheads="1"/>
          </p:cNvSpPr>
          <p:nvPr/>
        </p:nvSpPr>
        <p:spPr bwMode="auto">
          <a:xfrm>
            <a:off x="179388" y="1785926"/>
            <a:ext cx="8964612" cy="3311525"/>
          </a:xfrm>
          <a:prstGeom prst="rect">
            <a:avLst/>
          </a:prstGeom>
          <a:noFill/>
          <a:ln w="9525">
            <a:noFill/>
            <a:miter lim="800000"/>
            <a:headEnd/>
            <a:tailEnd/>
          </a:ln>
        </p:spPr>
        <p:txBody>
          <a:bodyPr/>
          <a:lstStyle/>
          <a:p>
            <a:pPr algn="l">
              <a:buClr>
                <a:schemeClr val="tx2">
                  <a:lumMod val="50000"/>
                </a:schemeClr>
              </a:buClr>
              <a:buFontTx/>
              <a:buBlip>
                <a:blip r:embed="rId3"/>
              </a:buBlip>
            </a:pPr>
            <a:r>
              <a:rPr lang="en-GB" sz="2000" b="1" dirty="0">
                <a:solidFill>
                  <a:schemeClr val="bg2">
                    <a:lumMod val="50000"/>
                  </a:schemeClr>
                </a:solidFill>
              </a:rPr>
              <a:t> </a:t>
            </a:r>
            <a:r>
              <a:rPr lang="en-GB" b="1" dirty="0">
                <a:solidFill>
                  <a:schemeClr val="bg2">
                    <a:lumMod val="50000"/>
                  </a:schemeClr>
                </a:solidFill>
              </a:rPr>
              <a:t>Demystify health for managers</a:t>
            </a:r>
          </a:p>
          <a:p>
            <a:pPr marL="355600" lvl="1" indent="-176213" algn="l">
              <a:buClr>
                <a:schemeClr val="tx2">
                  <a:lumMod val="50000"/>
                </a:schemeClr>
              </a:buClr>
              <a:buFontTx/>
              <a:buChar char="•"/>
            </a:pPr>
            <a:r>
              <a:rPr lang="en-GB" dirty="0">
                <a:solidFill>
                  <a:schemeClr val="bg2">
                    <a:lumMod val="50000"/>
                  </a:schemeClr>
                </a:solidFill>
              </a:rPr>
              <a:t>Managing occupational health risk is an engineering problem</a:t>
            </a:r>
          </a:p>
          <a:p>
            <a:pPr marL="355600" lvl="1" indent="-176213" algn="l">
              <a:buClr>
                <a:schemeClr val="tx2">
                  <a:lumMod val="50000"/>
                </a:schemeClr>
              </a:buClr>
              <a:buFontTx/>
              <a:buChar char="•"/>
            </a:pPr>
            <a:r>
              <a:rPr lang="en-GB" dirty="0">
                <a:solidFill>
                  <a:schemeClr val="bg2">
                    <a:lumMod val="50000"/>
                  </a:schemeClr>
                </a:solidFill>
              </a:rPr>
              <a:t>Managing occupational disease is a medical problem</a:t>
            </a:r>
          </a:p>
          <a:p>
            <a:pPr algn="l">
              <a:buClr>
                <a:schemeClr val="tx2">
                  <a:lumMod val="50000"/>
                </a:schemeClr>
              </a:buClr>
              <a:buFontTx/>
              <a:buBlip>
                <a:blip r:embed="rId3"/>
              </a:buBlip>
            </a:pPr>
            <a:endParaRPr lang="en-GB" sz="1200" b="1" dirty="0">
              <a:solidFill>
                <a:schemeClr val="bg2">
                  <a:lumMod val="50000"/>
                </a:schemeClr>
              </a:solidFill>
            </a:endParaRPr>
          </a:p>
          <a:p>
            <a:pPr algn="l">
              <a:buClr>
                <a:schemeClr val="tx2">
                  <a:lumMod val="50000"/>
                </a:schemeClr>
              </a:buClr>
              <a:buFontTx/>
              <a:buBlip>
                <a:blip r:embed="rId3"/>
              </a:buBlip>
            </a:pPr>
            <a:r>
              <a:rPr lang="en-GB" b="1" dirty="0">
                <a:solidFill>
                  <a:schemeClr val="bg2">
                    <a:lumMod val="50000"/>
                  </a:schemeClr>
                </a:solidFill>
              </a:rPr>
              <a:t> Focus on proactive engineering and operational control solutions</a:t>
            </a:r>
          </a:p>
          <a:p>
            <a:pPr algn="l">
              <a:buClr>
                <a:schemeClr val="tx2">
                  <a:lumMod val="50000"/>
                </a:schemeClr>
              </a:buClr>
            </a:pPr>
            <a:r>
              <a:rPr lang="en-GB" b="1" dirty="0">
                <a:solidFill>
                  <a:schemeClr val="bg2">
                    <a:lumMod val="50000"/>
                  </a:schemeClr>
                </a:solidFill>
              </a:rPr>
              <a:t>   rather than reactive health and </a:t>
            </a:r>
            <a:r>
              <a:rPr lang="en-GB" b="1" dirty="0" smtClean="0">
                <a:solidFill>
                  <a:schemeClr val="bg2">
                    <a:lumMod val="50000"/>
                  </a:schemeClr>
                </a:solidFill>
              </a:rPr>
              <a:t>occ. hygiene </a:t>
            </a:r>
            <a:r>
              <a:rPr lang="en-GB" b="1" dirty="0">
                <a:solidFill>
                  <a:schemeClr val="bg2">
                    <a:lumMod val="50000"/>
                  </a:schemeClr>
                </a:solidFill>
              </a:rPr>
              <a:t>risk management solutions</a:t>
            </a:r>
          </a:p>
          <a:p>
            <a:pPr algn="l">
              <a:buClr>
                <a:schemeClr val="tx2">
                  <a:lumMod val="50000"/>
                </a:schemeClr>
              </a:buClr>
              <a:buFontTx/>
              <a:buBlip>
                <a:blip r:embed="rId3"/>
              </a:buBlip>
            </a:pPr>
            <a:endParaRPr lang="en-GB" sz="1200" b="1" dirty="0">
              <a:solidFill>
                <a:schemeClr val="bg2">
                  <a:lumMod val="50000"/>
                </a:schemeClr>
              </a:solidFill>
            </a:endParaRPr>
          </a:p>
          <a:p>
            <a:pPr algn="l">
              <a:buClr>
                <a:schemeClr val="tx2">
                  <a:lumMod val="50000"/>
                </a:schemeClr>
              </a:buClr>
              <a:buFontTx/>
              <a:buBlip>
                <a:blip r:embed="rId3"/>
              </a:buBlip>
            </a:pPr>
            <a:r>
              <a:rPr lang="en-GB" b="1" dirty="0">
                <a:solidFill>
                  <a:schemeClr val="bg2">
                    <a:lumMod val="50000"/>
                  </a:schemeClr>
                </a:solidFill>
              </a:rPr>
              <a:t> Move away from legal compliance as the only objective</a:t>
            </a:r>
          </a:p>
          <a:p>
            <a:pPr algn="l">
              <a:buClr>
                <a:schemeClr val="tx2">
                  <a:lumMod val="50000"/>
                </a:schemeClr>
              </a:buClr>
              <a:buFontTx/>
              <a:buBlip>
                <a:blip r:embed="rId3"/>
              </a:buBlip>
            </a:pPr>
            <a:endParaRPr lang="en-GB" sz="1200" b="1" dirty="0">
              <a:solidFill>
                <a:schemeClr val="bg2">
                  <a:lumMod val="50000"/>
                </a:schemeClr>
              </a:solidFill>
            </a:endParaRPr>
          </a:p>
          <a:p>
            <a:pPr algn="l">
              <a:buClr>
                <a:schemeClr val="tx2">
                  <a:lumMod val="50000"/>
                </a:schemeClr>
              </a:buClr>
              <a:buFontTx/>
              <a:buBlip>
                <a:blip r:embed="rId3"/>
              </a:buBlip>
            </a:pPr>
            <a:r>
              <a:rPr lang="en-GB" b="1" dirty="0">
                <a:solidFill>
                  <a:schemeClr val="bg2">
                    <a:lumMod val="50000"/>
                  </a:schemeClr>
                </a:solidFill>
              </a:rPr>
              <a:t> </a:t>
            </a:r>
            <a:r>
              <a:rPr lang="en-US" b="1" dirty="0" err="1">
                <a:solidFill>
                  <a:schemeClr val="bg2">
                    <a:lumMod val="50000"/>
                  </a:schemeClr>
                </a:solidFill>
              </a:rPr>
              <a:t>Capitalise</a:t>
            </a:r>
            <a:r>
              <a:rPr lang="en-US" b="1" dirty="0">
                <a:solidFill>
                  <a:schemeClr val="bg2">
                    <a:lumMod val="50000"/>
                  </a:schemeClr>
                </a:solidFill>
              </a:rPr>
              <a:t> on existing safety management systems</a:t>
            </a:r>
            <a:endParaRPr lang="en-GB" b="1" dirty="0">
              <a:solidFill>
                <a:schemeClr val="bg2">
                  <a:lumMod val="50000"/>
                </a:schemeClr>
              </a:solidFill>
            </a:endParaRPr>
          </a:p>
        </p:txBody>
      </p:sp>
      <p:sp>
        <p:nvSpPr>
          <p:cNvPr id="496645" name="Rectangle 5"/>
          <p:cNvSpPr>
            <a:spLocks noChangeArrowheads="1"/>
          </p:cNvSpPr>
          <p:nvPr/>
        </p:nvSpPr>
        <p:spPr bwMode="auto">
          <a:xfrm>
            <a:off x="214282" y="5715016"/>
            <a:ext cx="8713787" cy="647700"/>
          </a:xfrm>
          <a:prstGeom prst="rect">
            <a:avLst/>
          </a:prstGeom>
          <a:noFill/>
          <a:ln w="9525" algn="ctr">
            <a:solidFill>
              <a:schemeClr val="accent1">
                <a:lumMod val="60000"/>
                <a:lumOff val="40000"/>
              </a:schemeClr>
            </a:solidFill>
            <a:miter lim="800000"/>
            <a:headEnd/>
            <a:tailEnd/>
          </a:ln>
          <a:effectLst/>
        </p:spPr>
        <p:txBody>
          <a:bodyPr anchor="ctr"/>
          <a:lstStyle/>
          <a:p>
            <a:pPr algn="l" eaLnBrk="1" hangingPunct="1"/>
            <a:r>
              <a:rPr lang="en-GB" sz="1400" b="1" i="1" dirty="0">
                <a:solidFill>
                  <a:srgbClr val="FF0066"/>
                </a:solidFill>
              </a:rPr>
              <a:t>It is wrong to protect with PPE and then use medical surveillance to measure our success or </a:t>
            </a:r>
            <a:r>
              <a:rPr lang="en-GB" sz="1400" b="1" i="1" dirty="0" smtClean="0">
                <a:solidFill>
                  <a:srgbClr val="FF0066"/>
                </a:solidFill>
              </a:rPr>
              <a:t>failure</a:t>
            </a:r>
            <a:r>
              <a:rPr lang="en-GB" sz="1400" b="1" i="1" dirty="0">
                <a:solidFill>
                  <a:srgbClr val="FF0066"/>
                </a:solidFill>
              </a:rPr>
              <a:t> </a:t>
            </a:r>
            <a:r>
              <a:rPr lang="en-GB" sz="1400" b="1" i="1" dirty="0" smtClean="0">
                <a:solidFill>
                  <a:srgbClr val="FF0066"/>
                </a:solidFill>
              </a:rPr>
              <a:t>Occupational </a:t>
            </a:r>
            <a:r>
              <a:rPr lang="en-GB" sz="1400" b="1" i="1" dirty="0">
                <a:solidFill>
                  <a:srgbClr val="FF0066"/>
                </a:solidFill>
              </a:rPr>
              <a:t>medicine and hygiene as disciplines are not the “silver bullet”</a:t>
            </a:r>
            <a:endParaRPr lang="en-US" sz="1400" b="1" dirty="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6644"/>
                                        </p:tgtEl>
                                        <p:attrNameLst>
                                          <p:attrName>style.visibility</p:attrName>
                                        </p:attrNameLst>
                                      </p:cBhvr>
                                      <p:to>
                                        <p:strVal val="visible"/>
                                      </p:to>
                                    </p:set>
                                    <p:animEffect transition="in" filter="box(in)">
                                      <p:cBhvr>
                                        <p:cTn id="7" dur="500"/>
                                        <p:tgtEl>
                                          <p:spTgt spid="49664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96645"/>
                                        </p:tgtEl>
                                        <p:attrNameLst>
                                          <p:attrName>style.visibility</p:attrName>
                                        </p:attrNameLst>
                                      </p:cBhvr>
                                      <p:to>
                                        <p:strVal val="visible"/>
                                      </p:to>
                                    </p:set>
                                    <p:animEffect transition="in" filter="box(in)">
                                      <p:cBhvr>
                                        <p:cTn id="10" dur="500"/>
                                        <p:tgtEl>
                                          <p:spTgt spid="496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4" grpId="0"/>
      <p:bldP spid="4966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812088" y="6397625"/>
            <a:ext cx="874712" cy="339725"/>
          </a:xfrm>
        </p:spPr>
        <p:txBody>
          <a:bodyPr/>
          <a:lstStyle/>
          <a:p>
            <a:fld id="{AAFE848E-FB12-48B0-8171-6302FF1DA2ED}" type="slidenum">
              <a:rPr lang="en-GB" smtClean="0"/>
              <a:pPr/>
              <a:t>10</a:t>
            </a:fld>
            <a:endParaRPr lang="en-GB"/>
          </a:p>
        </p:txBody>
      </p:sp>
      <p:pic>
        <p:nvPicPr>
          <p:cNvPr id="7" name="Picture 2" descr="C:\Documents and Settings\CasB\My Documents\3.  Anglo Operations\KIO\DSC02460.JPG"/>
          <p:cNvPicPr>
            <a:picLocks noChangeAspect="1" noChangeArrowheads="1"/>
          </p:cNvPicPr>
          <p:nvPr/>
        </p:nvPicPr>
        <p:blipFill>
          <a:blip r:embed="rId3" cstate="print"/>
          <a:srcRect/>
          <a:stretch>
            <a:fillRect/>
          </a:stretch>
        </p:blipFill>
        <p:spPr bwMode="auto">
          <a:xfrm>
            <a:off x="5572133" y="4179099"/>
            <a:ext cx="3571868" cy="2678901"/>
          </a:xfrm>
          <a:prstGeom prst="rect">
            <a:avLst/>
          </a:prstGeom>
          <a:noFill/>
        </p:spPr>
      </p:pic>
      <p:sp>
        <p:nvSpPr>
          <p:cNvPr id="8" name="TextBox 7"/>
          <p:cNvSpPr txBox="1"/>
          <p:nvPr/>
        </p:nvSpPr>
        <p:spPr>
          <a:xfrm>
            <a:off x="3643306" y="1000108"/>
            <a:ext cx="5500726" cy="2893100"/>
          </a:xfrm>
          <a:prstGeom prst="rect">
            <a:avLst/>
          </a:prstGeom>
          <a:noFill/>
        </p:spPr>
        <p:txBody>
          <a:bodyPr wrap="square" rtlCol="0">
            <a:spAutoFit/>
          </a:bodyPr>
          <a:lstStyle/>
          <a:p>
            <a:r>
              <a:rPr lang="en-GB" b="1" u="sng" dirty="0" smtClean="0">
                <a:solidFill>
                  <a:srgbClr val="FF0000"/>
                </a:solidFill>
              </a:rPr>
              <a:t>Do we understand the Health Risks?</a:t>
            </a:r>
          </a:p>
          <a:p>
            <a:r>
              <a:rPr lang="en-GB" dirty="0" smtClean="0"/>
              <a:t>   -  What is in the dust? </a:t>
            </a:r>
          </a:p>
          <a:p>
            <a:r>
              <a:rPr lang="en-GB" dirty="0" smtClean="0"/>
              <a:t>   -  Chemical composition</a:t>
            </a:r>
          </a:p>
          <a:p>
            <a:r>
              <a:rPr lang="en-GB" dirty="0" smtClean="0"/>
              <a:t>   -  Physical size and form of the particulates </a:t>
            </a:r>
          </a:p>
          <a:p>
            <a:r>
              <a:rPr lang="en-GB" dirty="0" smtClean="0"/>
              <a:t>   -  How much?  For how long?</a:t>
            </a:r>
          </a:p>
          <a:p>
            <a:r>
              <a:rPr lang="en-GB" dirty="0" smtClean="0"/>
              <a:t>   -  Synergistic effects of combined exposures to </a:t>
            </a:r>
          </a:p>
          <a:p>
            <a:r>
              <a:rPr lang="en-GB" dirty="0" smtClean="0"/>
              <a:t>       different pollutants</a:t>
            </a:r>
          </a:p>
        </p:txBody>
      </p:sp>
      <p:sp>
        <p:nvSpPr>
          <p:cNvPr id="9" name="TextBox 8"/>
          <p:cNvSpPr txBox="1"/>
          <p:nvPr/>
        </p:nvSpPr>
        <p:spPr>
          <a:xfrm>
            <a:off x="142844" y="3786190"/>
            <a:ext cx="6545382" cy="2893100"/>
          </a:xfrm>
          <a:prstGeom prst="rect">
            <a:avLst/>
          </a:prstGeom>
          <a:noFill/>
        </p:spPr>
        <p:txBody>
          <a:bodyPr wrap="none" rtlCol="0">
            <a:spAutoFit/>
          </a:bodyPr>
          <a:lstStyle/>
          <a:p>
            <a:pPr marL="0" lvl="1"/>
            <a:r>
              <a:rPr lang="en-GB" b="1" u="sng" dirty="0" smtClean="0">
                <a:solidFill>
                  <a:srgbClr val="FF0000"/>
                </a:solidFill>
              </a:rPr>
              <a:t>What have been done to measure and assess the risks?</a:t>
            </a:r>
            <a:endParaRPr lang="en-ZA" sz="2000" u="sng" dirty="0" smtClean="0">
              <a:solidFill>
                <a:srgbClr val="FF0000"/>
              </a:solidFill>
            </a:endParaRPr>
          </a:p>
          <a:p>
            <a:pPr>
              <a:buFont typeface="Arial" pitchFamily="34" charset="0"/>
              <a:buChar char="•"/>
            </a:pPr>
            <a:r>
              <a:rPr lang="en-ZA" dirty="0" smtClean="0"/>
              <a:t>  Who is exposed?</a:t>
            </a:r>
          </a:p>
          <a:p>
            <a:pPr>
              <a:buFont typeface="Arial" pitchFamily="34" charset="0"/>
              <a:buChar char="•"/>
            </a:pPr>
            <a:r>
              <a:rPr lang="en-ZA" dirty="0" smtClean="0"/>
              <a:t>  Can the exposures be linked to individuals?\</a:t>
            </a:r>
          </a:p>
          <a:p>
            <a:r>
              <a:rPr lang="en-ZA" dirty="0" smtClean="0"/>
              <a:t>   and to their medical records?</a:t>
            </a:r>
          </a:p>
          <a:p>
            <a:pPr>
              <a:buFont typeface="Arial" pitchFamily="34" charset="0"/>
              <a:buChar char="•"/>
            </a:pPr>
            <a:r>
              <a:rPr lang="en-ZA" dirty="0" smtClean="0"/>
              <a:t>  </a:t>
            </a:r>
            <a:r>
              <a:rPr lang="en-GB" dirty="0" smtClean="0"/>
              <a:t>What have been done to control and monitor </a:t>
            </a:r>
          </a:p>
          <a:p>
            <a:r>
              <a:rPr lang="en-GB" dirty="0" smtClean="0"/>
              <a:t>    the identified health risks?</a:t>
            </a:r>
          </a:p>
          <a:p>
            <a:pPr>
              <a:buFont typeface="Arial" pitchFamily="34" charset="0"/>
              <a:buChar char="•"/>
            </a:pPr>
            <a:r>
              <a:rPr lang="en-GB" dirty="0" smtClean="0"/>
              <a:t>  Have the control of health risks been optimised?</a:t>
            </a:r>
            <a:endParaRPr lang="en-US" dirty="0"/>
          </a:p>
        </p:txBody>
      </p:sp>
      <p:pic>
        <p:nvPicPr>
          <p:cNvPr id="10" name="Content Placeholder 3" descr="_MG_6550.JPG"/>
          <p:cNvPicPr>
            <a:picLocks noChangeAspect="1"/>
          </p:cNvPicPr>
          <p:nvPr/>
        </p:nvPicPr>
        <p:blipFill>
          <a:blip r:embed="rId4" cstate="print">
            <a:extLst>
              <a:ext uri="{28A0092B-C50C-407E-A947-70E740481C1C}">
                <a14:useLocalDpi xmlns:a14="http://schemas.microsoft.com/office/drawing/2010/main" xmlns="" val="0"/>
              </a:ext>
            </a:extLst>
          </a:blip>
          <a:srcRect b="7"/>
          <a:stretch>
            <a:fillRect/>
          </a:stretch>
        </p:blipFill>
        <p:spPr>
          <a:xfrm>
            <a:off x="-1" y="1000108"/>
            <a:ext cx="3675253" cy="242889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472" y="1285860"/>
            <a:ext cx="2143140" cy="928694"/>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AU" sz="1400" b="1" dirty="0" smtClean="0">
                <a:latin typeface="Arial"/>
              </a:rPr>
              <a:t>Base-line occupational health risk assessment</a:t>
            </a:r>
            <a:endParaRPr lang="en-AU" sz="1400" b="1" dirty="0">
              <a:latin typeface="Arial"/>
            </a:endParaRPr>
          </a:p>
        </p:txBody>
      </p:sp>
      <p:sp>
        <p:nvSpPr>
          <p:cNvPr id="6" name="Rectangle 5"/>
          <p:cNvSpPr/>
          <p:nvPr/>
        </p:nvSpPr>
        <p:spPr>
          <a:xfrm>
            <a:off x="3214678" y="3429000"/>
            <a:ext cx="2143140" cy="928694"/>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AU" sz="1400" b="1" dirty="0" smtClean="0">
                <a:latin typeface="Arial"/>
              </a:rPr>
              <a:t>Issue-based occupational health risk assessment</a:t>
            </a:r>
            <a:endParaRPr lang="en-AU" sz="1400" b="1" dirty="0">
              <a:latin typeface="Arial"/>
            </a:endParaRPr>
          </a:p>
        </p:txBody>
      </p:sp>
      <p:sp>
        <p:nvSpPr>
          <p:cNvPr id="7" name="Rectangle 6"/>
          <p:cNvSpPr/>
          <p:nvPr/>
        </p:nvSpPr>
        <p:spPr>
          <a:xfrm>
            <a:off x="6786578" y="4071942"/>
            <a:ext cx="2143140" cy="928694"/>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AU" sz="1400" b="1" dirty="0" smtClean="0">
                <a:latin typeface="Arial"/>
              </a:rPr>
              <a:t>Continuous occupational health risk assessment</a:t>
            </a:r>
            <a:endParaRPr lang="en-AU" sz="1400" b="1" dirty="0">
              <a:latin typeface="Arial"/>
            </a:endParaRPr>
          </a:p>
        </p:txBody>
      </p:sp>
      <p:sp>
        <p:nvSpPr>
          <p:cNvPr id="8" name="TextBox 7"/>
          <p:cNvSpPr txBox="1"/>
          <p:nvPr/>
        </p:nvSpPr>
        <p:spPr>
          <a:xfrm>
            <a:off x="571472" y="2285992"/>
            <a:ext cx="1856598" cy="523220"/>
          </a:xfrm>
          <a:prstGeom prst="rect">
            <a:avLst/>
          </a:prstGeom>
          <a:noFill/>
        </p:spPr>
        <p:txBody>
          <a:bodyPr wrap="none" rtlCol="0">
            <a:spAutoFit/>
          </a:bodyPr>
          <a:lstStyle/>
          <a:p>
            <a:pPr>
              <a:buFont typeface="Arial" pitchFamily="34" charset="0"/>
              <a:buChar char="•"/>
            </a:pPr>
            <a:r>
              <a:rPr lang="en-ZA" sz="1400" b="1" dirty="0" smtClean="0">
                <a:solidFill>
                  <a:srgbClr val="FF0000"/>
                </a:solidFill>
              </a:rPr>
              <a:t>  mostly qualitative</a:t>
            </a:r>
          </a:p>
          <a:p>
            <a:pPr>
              <a:buFont typeface="Arial" pitchFamily="34" charset="0"/>
              <a:buChar char="•"/>
            </a:pPr>
            <a:r>
              <a:rPr lang="en-ZA" sz="1400" b="1" dirty="0" smtClean="0">
                <a:solidFill>
                  <a:srgbClr val="FF0000"/>
                </a:solidFill>
              </a:rPr>
              <a:t>  high level</a:t>
            </a:r>
            <a:endParaRPr lang="en-US" sz="1400" b="1" dirty="0">
              <a:solidFill>
                <a:srgbClr val="FF0000"/>
              </a:solidFill>
            </a:endParaRPr>
          </a:p>
        </p:txBody>
      </p:sp>
      <p:sp>
        <p:nvSpPr>
          <p:cNvPr id="9" name="TextBox 8"/>
          <p:cNvSpPr txBox="1"/>
          <p:nvPr/>
        </p:nvSpPr>
        <p:spPr>
          <a:xfrm>
            <a:off x="500034" y="2857496"/>
            <a:ext cx="2143141" cy="830997"/>
          </a:xfrm>
          <a:prstGeom prst="rect">
            <a:avLst/>
          </a:prstGeom>
          <a:noFill/>
        </p:spPr>
        <p:txBody>
          <a:bodyPr wrap="square" rtlCol="0">
            <a:spAutoFit/>
          </a:bodyPr>
          <a:lstStyle/>
          <a:p>
            <a:r>
              <a:rPr lang="en-ZA" sz="1600" b="1" dirty="0" smtClean="0"/>
              <a:t>“Priority unwanted events or workplace conditions”</a:t>
            </a:r>
            <a:endParaRPr lang="en-US" sz="1600" b="1" dirty="0"/>
          </a:p>
        </p:txBody>
      </p:sp>
      <p:sp>
        <p:nvSpPr>
          <p:cNvPr id="11" name="Curved Down Arrow 10"/>
          <p:cNvSpPr/>
          <p:nvPr/>
        </p:nvSpPr>
        <p:spPr bwMode="auto">
          <a:xfrm rot="719301">
            <a:off x="2466862" y="2794387"/>
            <a:ext cx="1711994" cy="529007"/>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12" name="Curved Up Arrow 11"/>
          <p:cNvSpPr/>
          <p:nvPr/>
        </p:nvSpPr>
        <p:spPr bwMode="auto">
          <a:xfrm rot="5400000">
            <a:off x="2536017" y="4321975"/>
            <a:ext cx="857256" cy="500066"/>
          </a:xfrm>
          <a:prstGeom prst="curved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13" name="TextBox 12"/>
          <p:cNvSpPr txBox="1"/>
          <p:nvPr/>
        </p:nvSpPr>
        <p:spPr>
          <a:xfrm>
            <a:off x="3286116" y="4714884"/>
            <a:ext cx="1794081" cy="338554"/>
          </a:xfrm>
          <a:prstGeom prst="rect">
            <a:avLst/>
          </a:prstGeom>
          <a:noFill/>
        </p:spPr>
        <p:txBody>
          <a:bodyPr wrap="none" rtlCol="0">
            <a:spAutoFit/>
          </a:bodyPr>
          <a:lstStyle/>
          <a:p>
            <a:r>
              <a:rPr lang="en-ZA" sz="1600" b="1" dirty="0" smtClean="0">
                <a:solidFill>
                  <a:srgbClr val="FF0000"/>
                </a:solidFill>
              </a:rPr>
              <a:t>Bow-tie analysis</a:t>
            </a:r>
            <a:endParaRPr lang="en-US" sz="1600" b="1" dirty="0">
              <a:solidFill>
                <a:srgbClr val="FF0000"/>
              </a:solidFill>
            </a:endParaRPr>
          </a:p>
        </p:txBody>
      </p:sp>
      <p:sp>
        <p:nvSpPr>
          <p:cNvPr id="14" name="TextBox 13"/>
          <p:cNvSpPr txBox="1"/>
          <p:nvPr/>
        </p:nvSpPr>
        <p:spPr>
          <a:xfrm>
            <a:off x="3286116" y="5072074"/>
            <a:ext cx="1233030" cy="338554"/>
          </a:xfrm>
          <a:prstGeom prst="rect">
            <a:avLst/>
          </a:prstGeom>
          <a:noFill/>
        </p:spPr>
        <p:txBody>
          <a:bodyPr wrap="none" rtlCol="0">
            <a:spAutoFit/>
          </a:bodyPr>
          <a:lstStyle/>
          <a:p>
            <a:r>
              <a:rPr lang="en-ZA" sz="1600" b="1" dirty="0" smtClean="0">
                <a:solidFill>
                  <a:srgbClr val="FF0000"/>
                </a:solidFill>
              </a:rPr>
              <a:t>ID sources</a:t>
            </a:r>
            <a:endParaRPr lang="en-US" sz="1600" b="1" dirty="0">
              <a:solidFill>
                <a:srgbClr val="FF0000"/>
              </a:solidFill>
            </a:endParaRPr>
          </a:p>
        </p:txBody>
      </p:sp>
      <p:sp>
        <p:nvSpPr>
          <p:cNvPr id="15" name="TextBox 14"/>
          <p:cNvSpPr txBox="1"/>
          <p:nvPr/>
        </p:nvSpPr>
        <p:spPr>
          <a:xfrm>
            <a:off x="3286116" y="5357826"/>
            <a:ext cx="1861407" cy="338554"/>
          </a:xfrm>
          <a:prstGeom prst="rect">
            <a:avLst/>
          </a:prstGeom>
          <a:noFill/>
        </p:spPr>
        <p:txBody>
          <a:bodyPr wrap="none" rtlCol="0">
            <a:spAutoFit/>
          </a:bodyPr>
          <a:lstStyle/>
          <a:p>
            <a:r>
              <a:rPr lang="en-ZA" sz="1600" b="1" dirty="0" smtClean="0">
                <a:solidFill>
                  <a:srgbClr val="FF0000"/>
                </a:solidFill>
              </a:rPr>
              <a:t>Quantify sources</a:t>
            </a:r>
            <a:endParaRPr lang="en-US" sz="1600" b="1" dirty="0">
              <a:solidFill>
                <a:srgbClr val="FF0000"/>
              </a:solidFill>
            </a:endParaRPr>
          </a:p>
        </p:txBody>
      </p:sp>
      <p:sp>
        <p:nvSpPr>
          <p:cNvPr id="16" name="TextBox 15"/>
          <p:cNvSpPr txBox="1"/>
          <p:nvPr/>
        </p:nvSpPr>
        <p:spPr>
          <a:xfrm>
            <a:off x="3286116" y="5715016"/>
            <a:ext cx="1978427" cy="338554"/>
          </a:xfrm>
          <a:prstGeom prst="rect">
            <a:avLst/>
          </a:prstGeom>
          <a:noFill/>
        </p:spPr>
        <p:txBody>
          <a:bodyPr wrap="none" rtlCol="0">
            <a:spAutoFit/>
          </a:bodyPr>
          <a:lstStyle/>
          <a:p>
            <a:r>
              <a:rPr lang="en-ZA" sz="1600" b="1" dirty="0" smtClean="0">
                <a:solidFill>
                  <a:srgbClr val="FF0000"/>
                </a:solidFill>
              </a:rPr>
              <a:t>ID critical controls</a:t>
            </a:r>
            <a:endParaRPr lang="en-US" sz="1600" b="1" dirty="0">
              <a:solidFill>
                <a:srgbClr val="FF0000"/>
              </a:solidFill>
            </a:endParaRPr>
          </a:p>
        </p:txBody>
      </p:sp>
      <p:sp>
        <p:nvSpPr>
          <p:cNvPr id="17" name="Curved Up Arrow 16"/>
          <p:cNvSpPr/>
          <p:nvPr/>
        </p:nvSpPr>
        <p:spPr bwMode="auto">
          <a:xfrm rot="5400000">
            <a:off x="2357422" y="4500570"/>
            <a:ext cx="1214446" cy="500066"/>
          </a:xfrm>
          <a:prstGeom prst="curved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18" name="Curved Up Arrow 17"/>
          <p:cNvSpPr/>
          <p:nvPr/>
        </p:nvSpPr>
        <p:spPr bwMode="auto">
          <a:xfrm rot="5400000">
            <a:off x="2178827" y="4679165"/>
            <a:ext cx="1571636" cy="500066"/>
          </a:xfrm>
          <a:prstGeom prst="curved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19" name="Curved Up Arrow 18"/>
          <p:cNvSpPr/>
          <p:nvPr/>
        </p:nvSpPr>
        <p:spPr bwMode="auto">
          <a:xfrm rot="5400000">
            <a:off x="2035951" y="4822041"/>
            <a:ext cx="1857388" cy="500066"/>
          </a:xfrm>
          <a:prstGeom prst="curved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20" name="TextBox 19"/>
          <p:cNvSpPr txBox="1"/>
          <p:nvPr/>
        </p:nvSpPr>
        <p:spPr>
          <a:xfrm>
            <a:off x="3286116" y="6072206"/>
            <a:ext cx="3571812" cy="338554"/>
          </a:xfrm>
          <a:prstGeom prst="rect">
            <a:avLst/>
          </a:prstGeom>
          <a:noFill/>
        </p:spPr>
        <p:txBody>
          <a:bodyPr wrap="none" rtlCol="0">
            <a:spAutoFit/>
          </a:bodyPr>
          <a:lstStyle/>
          <a:p>
            <a:r>
              <a:rPr lang="en-ZA" sz="1600" b="1" dirty="0" smtClean="0">
                <a:solidFill>
                  <a:srgbClr val="FF0000"/>
                </a:solidFill>
              </a:rPr>
              <a:t>Quantitative exposure assessment</a:t>
            </a:r>
            <a:endParaRPr lang="en-US" sz="1600" b="1" dirty="0">
              <a:solidFill>
                <a:srgbClr val="FF0000"/>
              </a:solidFill>
            </a:endParaRPr>
          </a:p>
        </p:txBody>
      </p:sp>
      <p:sp>
        <p:nvSpPr>
          <p:cNvPr id="21" name="Curved Up Arrow 20"/>
          <p:cNvSpPr/>
          <p:nvPr/>
        </p:nvSpPr>
        <p:spPr bwMode="auto">
          <a:xfrm rot="5400000">
            <a:off x="1857356" y="5000636"/>
            <a:ext cx="2214578" cy="500066"/>
          </a:xfrm>
          <a:prstGeom prst="curved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22" name="Flowchart: Document 21"/>
          <p:cNvSpPr/>
          <p:nvPr/>
        </p:nvSpPr>
        <p:spPr bwMode="auto">
          <a:xfrm>
            <a:off x="642910" y="3786190"/>
            <a:ext cx="1143008" cy="500066"/>
          </a:xfrm>
          <a:prstGeom prst="flowChartDocumen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tx1"/>
                </a:solidFill>
                <a:effectLst/>
                <a:latin typeface="Arial" charset="0"/>
                <a:ea typeface="Arial" charset="0"/>
                <a:cs typeface="Arial" charset="0"/>
              </a:rPr>
              <a:t>Health hazard matrix</a:t>
            </a:r>
            <a:endParaRPr kumimoji="0" lang="en-US" sz="1100" b="1" i="0" u="none" strike="noStrike" cap="none" normalizeH="0" baseline="0" dirty="0">
              <a:ln>
                <a:noFill/>
              </a:ln>
              <a:solidFill>
                <a:schemeClr val="tx1"/>
              </a:solidFill>
              <a:effectLst/>
              <a:latin typeface="Arial" charset="0"/>
              <a:ea typeface="Arial" charset="0"/>
              <a:cs typeface="Arial" charset="0"/>
            </a:endParaRPr>
          </a:p>
        </p:txBody>
      </p:sp>
      <p:sp>
        <p:nvSpPr>
          <p:cNvPr id="23" name="Flowchart: Document 22"/>
          <p:cNvSpPr/>
          <p:nvPr/>
        </p:nvSpPr>
        <p:spPr bwMode="auto">
          <a:xfrm>
            <a:off x="642910" y="4429132"/>
            <a:ext cx="1143008" cy="500066"/>
          </a:xfrm>
          <a:prstGeom prst="flowChartDocumen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tx1"/>
                </a:solidFill>
                <a:effectLst/>
                <a:latin typeface="Arial" charset="0"/>
                <a:ea typeface="Arial" charset="0"/>
                <a:cs typeface="Arial" charset="0"/>
              </a:rPr>
              <a:t>Health hazard inventory</a:t>
            </a:r>
            <a:endParaRPr kumimoji="0" lang="en-US" sz="1100" b="1" i="0" u="none" strike="noStrike" cap="none" normalizeH="0" baseline="0" dirty="0">
              <a:ln>
                <a:noFill/>
              </a:ln>
              <a:solidFill>
                <a:schemeClr val="tx1"/>
              </a:solidFill>
              <a:effectLst/>
              <a:latin typeface="Arial" charset="0"/>
              <a:ea typeface="Arial" charset="0"/>
              <a:cs typeface="Arial" charset="0"/>
            </a:endParaRPr>
          </a:p>
        </p:txBody>
      </p:sp>
      <p:sp>
        <p:nvSpPr>
          <p:cNvPr id="24" name="Flowchart: Document 23"/>
          <p:cNvSpPr/>
          <p:nvPr/>
        </p:nvSpPr>
        <p:spPr bwMode="auto">
          <a:xfrm>
            <a:off x="642910" y="5072074"/>
            <a:ext cx="1143008" cy="500066"/>
          </a:xfrm>
          <a:prstGeom prst="flowChartDocumen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tx1"/>
                </a:solidFill>
                <a:effectLst/>
                <a:latin typeface="Arial" charset="0"/>
                <a:ea typeface="Arial" charset="0"/>
                <a:cs typeface="Arial" charset="0"/>
              </a:rPr>
              <a:t>Health-WRAC</a:t>
            </a:r>
            <a:endParaRPr kumimoji="0" lang="en-US" sz="1100" b="1" i="0" u="none" strike="noStrike" cap="none" normalizeH="0" baseline="0" dirty="0">
              <a:ln>
                <a:noFill/>
              </a:ln>
              <a:solidFill>
                <a:schemeClr val="tx1"/>
              </a:solidFill>
              <a:effectLst/>
              <a:latin typeface="Arial" charset="0"/>
              <a:ea typeface="Arial" charset="0"/>
              <a:cs typeface="Arial" charset="0"/>
            </a:endParaRPr>
          </a:p>
        </p:txBody>
      </p:sp>
      <p:sp>
        <p:nvSpPr>
          <p:cNvPr id="25" name="Flowchart: Document 24"/>
          <p:cNvSpPr/>
          <p:nvPr/>
        </p:nvSpPr>
        <p:spPr bwMode="auto">
          <a:xfrm>
            <a:off x="5357818" y="5572140"/>
            <a:ext cx="1214446" cy="500066"/>
          </a:xfrm>
          <a:prstGeom prst="flowChartDocumen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tx1"/>
                </a:solidFill>
                <a:effectLst/>
                <a:latin typeface="Arial" charset="0"/>
                <a:ea typeface="Arial" charset="0"/>
                <a:cs typeface="Arial" charset="0"/>
              </a:rPr>
              <a:t>Critical control register</a:t>
            </a:r>
            <a:endParaRPr kumimoji="0" lang="en-US" sz="1100" b="1" i="0" u="none" strike="noStrike" cap="none" normalizeH="0" baseline="0" dirty="0">
              <a:ln>
                <a:noFill/>
              </a:ln>
              <a:solidFill>
                <a:schemeClr val="tx1"/>
              </a:solidFill>
              <a:effectLst/>
              <a:latin typeface="Arial" charset="0"/>
              <a:ea typeface="Arial" charset="0"/>
              <a:cs typeface="Arial" charset="0"/>
            </a:endParaRPr>
          </a:p>
        </p:txBody>
      </p:sp>
      <p:sp>
        <p:nvSpPr>
          <p:cNvPr id="26" name="TextBox 25"/>
          <p:cNvSpPr txBox="1"/>
          <p:nvPr/>
        </p:nvSpPr>
        <p:spPr>
          <a:xfrm>
            <a:off x="7000892" y="5072074"/>
            <a:ext cx="1778051" cy="307777"/>
          </a:xfrm>
          <a:prstGeom prst="rect">
            <a:avLst/>
          </a:prstGeom>
          <a:noFill/>
        </p:spPr>
        <p:txBody>
          <a:bodyPr wrap="none" rtlCol="0">
            <a:spAutoFit/>
          </a:bodyPr>
          <a:lstStyle/>
          <a:p>
            <a:pPr>
              <a:buFont typeface="Arial" pitchFamily="34" charset="0"/>
              <a:buChar char="•"/>
            </a:pPr>
            <a:r>
              <a:rPr lang="en-ZA" sz="1400" dirty="0" smtClean="0">
                <a:solidFill>
                  <a:srgbClr val="FF0000"/>
                </a:solidFill>
              </a:rPr>
              <a:t>  routine monitoring</a:t>
            </a:r>
            <a:endParaRPr lang="en-US" sz="1400" dirty="0">
              <a:solidFill>
                <a:srgbClr val="FF0000"/>
              </a:solidFill>
            </a:endParaRPr>
          </a:p>
        </p:txBody>
      </p:sp>
      <p:sp>
        <p:nvSpPr>
          <p:cNvPr id="27" name="Folded Corner 26"/>
          <p:cNvSpPr/>
          <p:nvPr/>
        </p:nvSpPr>
        <p:spPr bwMode="auto">
          <a:xfrm>
            <a:off x="7000892" y="1428736"/>
            <a:ext cx="1643074" cy="928694"/>
          </a:xfrm>
          <a:prstGeom prst="foldedCorner">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ZA" sz="1800" b="0" i="0" u="none" strike="noStrike" cap="none" normalizeH="0" baseline="0" dirty="0" smtClean="0">
                <a:ln>
                  <a:noFill/>
                </a:ln>
                <a:solidFill>
                  <a:schemeClr val="tx1"/>
                </a:solidFill>
                <a:effectLst/>
                <a:latin typeface="Arial" charset="0"/>
                <a:ea typeface="Arial" charset="0"/>
                <a:cs typeface="Arial" charset="0"/>
              </a:rPr>
              <a:t>Health Improvement Plan</a:t>
            </a:r>
            <a:endParaRPr kumimoji="0" lang="en-US" sz="1800" b="0" i="0" u="none" strike="noStrike" cap="none" normalizeH="0" baseline="0" dirty="0">
              <a:ln>
                <a:noFill/>
              </a:ln>
              <a:solidFill>
                <a:schemeClr val="tx1"/>
              </a:solidFill>
              <a:effectLst/>
              <a:latin typeface="Arial" charset="0"/>
              <a:ea typeface="Arial" charset="0"/>
              <a:cs typeface="Arial" charset="0"/>
            </a:endParaRPr>
          </a:p>
        </p:txBody>
      </p:sp>
      <p:sp>
        <p:nvSpPr>
          <p:cNvPr id="28" name="Curved Down Arrow 27"/>
          <p:cNvSpPr/>
          <p:nvPr/>
        </p:nvSpPr>
        <p:spPr bwMode="auto">
          <a:xfrm rot="719301">
            <a:off x="5244775" y="3448038"/>
            <a:ext cx="2302422" cy="529007"/>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29" name="Curved Down Arrow 28"/>
          <p:cNvSpPr/>
          <p:nvPr/>
        </p:nvSpPr>
        <p:spPr bwMode="auto">
          <a:xfrm rot="1800289">
            <a:off x="2568401" y="2203721"/>
            <a:ext cx="5433230" cy="546324"/>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30" name="Down Arrow 29"/>
          <p:cNvSpPr/>
          <p:nvPr/>
        </p:nvSpPr>
        <p:spPr bwMode="auto">
          <a:xfrm rot="16200000">
            <a:off x="5890458" y="1253286"/>
            <a:ext cx="484632" cy="978408"/>
          </a:xfrm>
          <a:prstGeom prst="down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31" name="Down Arrow 30"/>
          <p:cNvSpPr/>
          <p:nvPr/>
        </p:nvSpPr>
        <p:spPr bwMode="auto">
          <a:xfrm rot="10800000">
            <a:off x="7500958" y="2571744"/>
            <a:ext cx="484632" cy="978408"/>
          </a:xfrm>
          <a:prstGeom prst="down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32" name="Down Arrow 31"/>
          <p:cNvSpPr/>
          <p:nvPr/>
        </p:nvSpPr>
        <p:spPr bwMode="auto">
          <a:xfrm rot="13887633">
            <a:off x="6149191" y="2219686"/>
            <a:ext cx="484632" cy="978408"/>
          </a:xfrm>
          <a:prstGeom prst="down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ppt_x"/>
                                          </p:val>
                                        </p:tav>
                                        <p:tav tm="100000">
                                          <p:val>
                                            <p:strVal val="#ppt_x"/>
                                          </p:val>
                                        </p:tav>
                                      </p:tavLst>
                                    </p:anim>
                                    <p:anim calcmode="lin" valueType="num">
                                      <p:cBhvr additive="base">
                                        <p:cTn id="71" dur="500" fill="hold"/>
                                        <p:tgtEl>
                                          <p:spTgt spid="1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500" fill="hold"/>
                                        <p:tgtEl>
                                          <p:spTgt spid="19"/>
                                        </p:tgtEl>
                                        <p:attrNameLst>
                                          <p:attrName>ppt_x</p:attrName>
                                        </p:attrNameLst>
                                      </p:cBhvr>
                                      <p:tavLst>
                                        <p:tav tm="0">
                                          <p:val>
                                            <p:strVal val="#ppt_x"/>
                                          </p:val>
                                        </p:tav>
                                        <p:tav tm="100000">
                                          <p:val>
                                            <p:strVal val="#ppt_x"/>
                                          </p:val>
                                        </p:tav>
                                      </p:tavLst>
                                    </p:anim>
                                    <p:anim calcmode="lin" valueType="num">
                                      <p:cBhvr additive="base">
                                        <p:cTn id="81" dur="500" fill="hold"/>
                                        <p:tgtEl>
                                          <p:spTgt spid="19"/>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ppt_x"/>
                                          </p:val>
                                        </p:tav>
                                        <p:tav tm="100000">
                                          <p:val>
                                            <p:strVal val="#ppt_x"/>
                                          </p:val>
                                        </p:tav>
                                      </p:tavLst>
                                    </p:anim>
                                    <p:anim calcmode="lin" valueType="num">
                                      <p:cBhvr additive="base">
                                        <p:cTn id="8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additive="base">
                                        <p:cTn id="90" dur="500" fill="hold"/>
                                        <p:tgtEl>
                                          <p:spTgt spid="21"/>
                                        </p:tgtEl>
                                        <p:attrNameLst>
                                          <p:attrName>ppt_x</p:attrName>
                                        </p:attrNameLst>
                                      </p:cBhvr>
                                      <p:tavLst>
                                        <p:tav tm="0">
                                          <p:val>
                                            <p:strVal val="#ppt_x"/>
                                          </p:val>
                                        </p:tav>
                                        <p:tav tm="100000">
                                          <p:val>
                                            <p:strVal val="#ppt_x"/>
                                          </p:val>
                                        </p:tav>
                                      </p:tavLst>
                                    </p:anim>
                                    <p:anim calcmode="lin" valueType="num">
                                      <p:cBhvr additive="base">
                                        <p:cTn id="91" dur="500" fill="hold"/>
                                        <p:tgtEl>
                                          <p:spTgt spid="21"/>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500" fill="hold"/>
                                        <p:tgtEl>
                                          <p:spTgt spid="20"/>
                                        </p:tgtEl>
                                        <p:attrNameLst>
                                          <p:attrName>ppt_x</p:attrName>
                                        </p:attrNameLst>
                                      </p:cBhvr>
                                      <p:tavLst>
                                        <p:tav tm="0">
                                          <p:val>
                                            <p:strVal val="#ppt_x"/>
                                          </p:val>
                                        </p:tav>
                                        <p:tav tm="100000">
                                          <p:val>
                                            <p:strVal val="#ppt_x"/>
                                          </p:val>
                                        </p:tav>
                                      </p:tavLst>
                                    </p:anim>
                                    <p:anim calcmode="lin" valueType="num">
                                      <p:cBhvr additive="base">
                                        <p:cTn id="9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additive="base">
                                        <p:cTn id="100" dur="500" fill="hold"/>
                                        <p:tgtEl>
                                          <p:spTgt spid="25"/>
                                        </p:tgtEl>
                                        <p:attrNameLst>
                                          <p:attrName>ppt_x</p:attrName>
                                        </p:attrNameLst>
                                      </p:cBhvr>
                                      <p:tavLst>
                                        <p:tav tm="0">
                                          <p:val>
                                            <p:strVal val="#ppt_x"/>
                                          </p:val>
                                        </p:tav>
                                        <p:tav tm="100000">
                                          <p:val>
                                            <p:strVal val="#ppt_x"/>
                                          </p:val>
                                        </p:tav>
                                      </p:tavLst>
                                    </p:anim>
                                    <p:anim calcmode="lin" valueType="num">
                                      <p:cBhvr additive="base">
                                        <p:cTn id="10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 calcmode="lin" valueType="num">
                                      <p:cBhvr additive="base">
                                        <p:cTn id="106" dur="500" fill="hold"/>
                                        <p:tgtEl>
                                          <p:spTgt spid="29"/>
                                        </p:tgtEl>
                                        <p:attrNameLst>
                                          <p:attrName>ppt_x</p:attrName>
                                        </p:attrNameLst>
                                      </p:cBhvr>
                                      <p:tavLst>
                                        <p:tav tm="0">
                                          <p:val>
                                            <p:strVal val="#ppt_x"/>
                                          </p:val>
                                        </p:tav>
                                        <p:tav tm="100000">
                                          <p:val>
                                            <p:strVal val="#ppt_x"/>
                                          </p:val>
                                        </p:tav>
                                      </p:tavLst>
                                    </p:anim>
                                    <p:anim calcmode="lin" valueType="num">
                                      <p:cBhvr additive="base">
                                        <p:cTn id="107" dur="500" fill="hold"/>
                                        <p:tgtEl>
                                          <p:spTgt spid="29"/>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 calcmode="lin" valueType="num">
                                      <p:cBhvr additive="base">
                                        <p:cTn id="110" dur="500" fill="hold"/>
                                        <p:tgtEl>
                                          <p:spTgt spid="28"/>
                                        </p:tgtEl>
                                        <p:attrNameLst>
                                          <p:attrName>ppt_x</p:attrName>
                                        </p:attrNameLst>
                                      </p:cBhvr>
                                      <p:tavLst>
                                        <p:tav tm="0">
                                          <p:val>
                                            <p:strVal val="#ppt_x"/>
                                          </p:val>
                                        </p:tav>
                                        <p:tav tm="100000">
                                          <p:val>
                                            <p:strVal val="#ppt_x"/>
                                          </p:val>
                                        </p:tav>
                                      </p:tavLst>
                                    </p:anim>
                                    <p:anim calcmode="lin" valueType="num">
                                      <p:cBhvr additive="base">
                                        <p:cTn id="11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7"/>
                                        </p:tgtEl>
                                        <p:attrNameLst>
                                          <p:attrName>style.visibility</p:attrName>
                                        </p:attrNameLst>
                                      </p:cBhvr>
                                      <p:to>
                                        <p:strVal val="visible"/>
                                      </p:to>
                                    </p:set>
                                    <p:anim calcmode="lin" valueType="num">
                                      <p:cBhvr additive="base">
                                        <p:cTn id="116" dur="500" fill="hold"/>
                                        <p:tgtEl>
                                          <p:spTgt spid="7"/>
                                        </p:tgtEl>
                                        <p:attrNameLst>
                                          <p:attrName>ppt_x</p:attrName>
                                        </p:attrNameLst>
                                      </p:cBhvr>
                                      <p:tavLst>
                                        <p:tav tm="0">
                                          <p:val>
                                            <p:strVal val="#ppt_x"/>
                                          </p:val>
                                        </p:tav>
                                        <p:tav tm="100000">
                                          <p:val>
                                            <p:strVal val="#ppt_x"/>
                                          </p:val>
                                        </p:tav>
                                      </p:tavLst>
                                    </p:anim>
                                    <p:anim calcmode="lin" valueType="num">
                                      <p:cBhvr additive="base">
                                        <p:cTn id="1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additive="base">
                                        <p:cTn id="122" dur="500" fill="hold"/>
                                        <p:tgtEl>
                                          <p:spTgt spid="30"/>
                                        </p:tgtEl>
                                        <p:attrNameLst>
                                          <p:attrName>ppt_x</p:attrName>
                                        </p:attrNameLst>
                                      </p:cBhvr>
                                      <p:tavLst>
                                        <p:tav tm="0">
                                          <p:val>
                                            <p:strVal val="#ppt_x"/>
                                          </p:val>
                                        </p:tav>
                                        <p:tav tm="100000">
                                          <p:val>
                                            <p:strVal val="#ppt_x"/>
                                          </p:val>
                                        </p:tav>
                                      </p:tavLst>
                                    </p:anim>
                                    <p:anim calcmode="lin" valueType="num">
                                      <p:cBhvr additive="base">
                                        <p:cTn id="123" dur="500" fill="hold"/>
                                        <p:tgtEl>
                                          <p:spTgt spid="30"/>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anim calcmode="lin" valueType="num">
                                      <p:cBhvr additive="base">
                                        <p:cTn id="126" dur="500" fill="hold"/>
                                        <p:tgtEl>
                                          <p:spTgt spid="32"/>
                                        </p:tgtEl>
                                        <p:attrNameLst>
                                          <p:attrName>ppt_x</p:attrName>
                                        </p:attrNameLst>
                                      </p:cBhvr>
                                      <p:tavLst>
                                        <p:tav tm="0">
                                          <p:val>
                                            <p:strVal val="#ppt_x"/>
                                          </p:val>
                                        </p:tav>
                                        <p:tav tm="100000">
                                          <p:val>
                                            <p:strVal val="#ppt_x"/>
                                          </p:val>
                                        </p:tav>
                                      </p:tavLst>
                                    </p:anim>
                                    <p:anim calcmode="lin" valueType="num">
                                      <p:cBhvr additive="base">
                                        <p:cTn id="127" dur="500" fill="hold"/>
                                        <p:tgtEl>
                                          <p:spTgt spid="32"/>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31"/>
                                        </p:tgtEl>
                                        <p:attrNameLst>
                                          <p:attrName>style.visibility</p:attrName>
                                        </p:attrNameLst>
                                      </p:cBhvr>
                                      <p:to>
                                        <p:strVal val="visible"/>
                                      </p:to>
                                    </p:set>
                                    <p:anim calcmode="lin" valueType="num">
                                      <p:cBhvr additive="base">
                                        <p:cTn id="130" dur="500" fill="hold"/>
                                        <p:tgtEl>
                                          <p:spTgt spid="31"/>
                                        </p:tgtEl>
                                        <p:attrNameLst>
                                          <p:attrName>ppt_x</p:attrName>
                                        </p:attrNameLst>
                                      </p:cBhvr>
                                      <p:tavLst>
                                        <p:tav tm="0">
                                          <p:val>
                                            <p:strVal val="#ppt_x"/>
                                          </p:val>
                                        </p:tav>
                                        <p:tav tm="100000">
                                          <p:val>
                                            <p:strVal val="#ppt_x"/>
                                          </p:val>
                                        </p:tav>
                                      </p:tavLst>
                                    </p:anim>
                                    <p:anim calcmode="lin" valueType="num">
                                      <p:cBhvr additive="base">
                                        <p:cTn id="13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27"/>
                                        </p:tgtEl>
                                        <p:attrNameLst>
                                          <p:attrName>style.visibility</p:attrName>
                                        </p:attrNameLst>
                                      </p:cBhvr>
                                      <p:to>
                                        <p:strVal val="visible"/>
                                      </p:to>
                                    </p:set>
                                    <p:anim calcmode="lin" valueType="num">
                                      <p:cBhvr additive="base">
                                        <p:cTn id="136" dur="500" fill="hold"/>
                                        <p:tgtEl>
                                          <p:spTgt spid="27"/>
                                        </p:tgtEl>
                                        <p:attrNameLst>
                                          <p:attrName>ppt_x</p:attrName>
                                        </p:attrNameLst>
                                      </p:cBhvr>
                                      <p:tavLst>
                                        <p:tav tm="0">
                                          <p:val>
                                            <p:strVal val="#ppt_x"/>
                                          </p:val>
                                        </p:tav>
                                        <p:tav tm="100000">
                                          <p:val>
                                            <p:strVal val="#ppt_x"/>
                                          </p:val>
                                        </p:tav>
                                      </p:tavLst>
                                    </p:anim>
                                    <p:anim calcmode="lin" valueType="num">
                                      <p:cBhvr additive="base">
                                        <p:cTn id="1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26"/>
                                        </p:tgtEl>
                                        <p:attrNameLst>
                                          <p:attrName>style.visibility</p:attrName>
                                        </p:attrNameLst>
                                      </p:cBhvr>
                                      <p:to>
                                        <p:strVal val="visible"/>
                                      </p:to>
                                    </p:set>
                                    <p:anim calcmode="lin" valueType="num">
                                      <p:cBhvr additive="base">
                                        <p:cTn id="142" dur="500" fill="hold"/>
                                        <p:tgtEl>
                                          <p:spTgt spid="26"/>
                                        </p:tgtEl>
                                        <p:attrNameLst>
                                          <p:attrName>ppt_x</p:attrName>
                                        </p:attrNameLst>
                                      </p:cBhvr>
                                      <p:tavLst>
                                        <p:tav tm="0">
                                          <p:val>
                                            <p:strVal val="#ppt_x"/>
                                          </p:val>
                                        </p:tav>
                                        <p:tav tm="100000">
                                          <p:val>
                                            <p:strVal val="#ppt_x"/>
                                          </p:val>
                                        </p:tav>
                                      </p:tavLst>
                                    </p:anim>
                                    <p:anim calcmode="lin" valueType="num">
                                      <p:cBhvr additive="base">
                                        <p:cTn id="1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uild="allAtOnce"/>
      <p:bldP spid="9" grpId="0"/>
      <p:bldP spid="11" grpId="0" animBg="1"/>
      <p:bldP spid="12" grpId="0" animBg="1"/>
      <p:bldP spid="13" grpId="0"/>
      <p:bldP spid="14" grpId="0"/>
      <p:bldP spid="15" grpId="0"/>
      <p:bldP spid="16" grpId="0"/>
      <p:bldP spid="17" grpId="0" animBg="1"/>
      <p:bldP spid="18" grpId="0" animBg="1"/>
      <p:bldP spid="19" grpId="0" animBg="1"/>
      <p:bldP spid="20" grpId="0"/>
      <p:bldP spid="21" grpId="0" animBg="1"/>
      <p:bldP spid="22" grpId="0" animBg="1"/>
      <p:bldP spid="23" grpId="0" animBg="1"/>
      <p:bldP spid="24" grpId="0" animBg="1"/>
      <p:bldP spid="25" grpId="0" animBg="1"/>
      <p:bldP spid="26" grpId="0"/>
      <p:bldP spid="27" grpId="0" animBg="1"/>
      <p:bldP spid="28" grpId="0" animBg="1"/>
      <p:bldP spid="29"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1581143"/>
            <a:ext cx="8229600" cy="776287"/>
          </a:xfrm>
        </p:spPr>
        <p:txBody>
          <a:bodyPr/>
          <a:lstStyle/>
          <a:p>
            <a:r>
              <a:rPr lang="en-ZA" dirty="0" smtClean="0"/>
              <a:t>Base-line occupational health risk assessment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071538" y="5214950"/>
            <a:ext cx="7215237" cy="1370855"/>
            <a:chOff x="3658" y="3088"/>
            <a:chExt cx="5979" cy="1388"/>
          </a:xfrm>
        </p:grpSpPr>
        <p:grpSp>
          <p:nvGrpSpPr>
            <p:cNvPr id="3" name="Group 25"/>
            <p:cNvGrpSpPr>
              <a:grpSpLocks/>
            </p:cNvGrpSpPr>
            <p:nvPr/>
          </p:nvGrpSpPr>
          <p:grpSpPr bwMode="auto">
            <a:xfrm>
              <a:off x="3658" y="3088"/>
              <a:ext cx="5974" cy="1388"/>
              <a:chOff x="3227" y="2802"/>
              <a:chExt cx="5974" cy="1234"/>
            </a:xfrm>
          </p:grpSpPr>
          <p:sp>
            <p:nvSpPr>
              <p:cNvPr id="47" name="Rectangle 46"/>
              <p:cNvSpPr>
                <a:spLocks noChangeArrowheads="1"/>
              </p:cNvSpPr>
              <p:nvPr/>
            </p:nvSpPr>
            <p:spPr bwMode="auto">
              <a:xfrm>
                <a:off x="3227" y="2802"/>
                <a:ext cx="766" cy="1234"/>
              </a:xfrm>
              <a:prstGeom prst="rect">
                <a:avLst/>
              </a:prstGeom>
              <a:gradFill rotWithShape="1">
                <a:gsLst>
                  <a:gs pos="0">
                    <a:srgbClr val="99CC00">
                      <a:gamma/>
                      <a:shade val="46275"/>
                      <a:invGamma/>
                    </a:srgbClr>
                  </a:gs>
                  <a:gs pos="100000">
                    <a:srgbClr val="99CC00">
                      <a:alpha val="42000"/>
                    </a:srgbClr>
                  </a:gs>
                </a:gsLst>
                <a:lin ang="0" scaled="1"/>
              </a:gradFill>
              <a:ln w="3175">
                <a:noFill/>
                <a:miter lim="800000"/>
                <a:headEnd/>
                <a:tailEnd/>
              </a:ln>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GB" dirty="0"/>
              </a:p>
            </p:txBody>
          </p:sp>
          <p:sp>
            <p:nvSpPr>
              <p:cNvPr id="48" name="Rectangle 47"/>
              <p:cNvSpPr>
                <a:spLocks noChangeArrowheads="1"/>
              </p:cNvSpPr>
              <p:nvPr/>
            </p:nvSpPr>
            <p:spPr bwMode="auto">
              <a:xfrm>
                <a:off x="3993" y="2802"/>
                <a:ext cx="1380" cy="1234"/>
              </a:xfrm>
              <a:prstGeom prst="rect">
                <a:avLst/>
              </a:prstGeom>
              <a:gradFill rotWithShape="1">
                <a:gsLst>
                  <a:gs pos="0">
                    <a:srgbClr val="99CC00">
                      <a:alpha val="45000"/>
                    </a:srgbClr>
                  </a:gs>
                  <a:gs pos="100000">
                    <a:srgbClr val="FF9900"/>
                  </a:gs>
                </a:gsLst>
                <a:lin ang="0" scaled="1"/>
              </a:gradFill>
              <a:ln w="3175">
                <a:noFill/>
                <a:miter lim="800000"/>
                <a:headEnd/>
                <a:tailEnd/>
              </a:ln>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GB"/>
              </a:p>
            </p:txBody>
          </p:sp>
          <p:sp>
            <p:nvSpPr>
              <p:cNvPr id="49" name="Rectangle 48"/>
              <p:cNvSpPr>
                <a:spLocks noChangeArrowheads="1"/>
              </p:cNvSpPr>
              <p:nvPr/>
            </p:nvSpPr>
            <p:spPr bwMode="auto">
              <a:xfrm>
                <a:off x="5372" y="2802"/>
                <a:ext cx="1379" cy="1234"/>
              </a:xfrm>
              <a:prstGeom prst="rect">
                <a:avLst/>
              </a:prstGeom>
              <a:gradFill rotWithShape="1">
                <a:gsLst>
                  <a:gs pos="0">
                    <a:srgbClr val="FF9900">
                      <a:alpha val="88000"/>
                    </a:srgbClr>
                  </a:gs>
                  <a:gs pos="100000">
                    <a:srgbClr val="FF0000"/>
                  </a:gs>
                </a:gsLst>
                <a:lin ang="0" scaled="1"/>
              </a:gradFill>
              <a:ln w="3175">
                <a:noFill/>
                <a:miter lim="800000"/>
                <a:headEnd/>
                <a:tailEnd/>
              </a:ln>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GB"/>
              </a:p>
            </p:txBody>
          </p:sp>
          <p:sp>
            <p:nvSpPr>
              <p:cNvPr id="50" name="Rectangle 49"/>
              <p:cNvSpPr>
                <a:spLocks noChangeArrowheads="1"/>
              </p:cNvSpPr>
              <p:nvPr/>
            </p:nvSpPr>
            <p:spPr bwMode="auto">
              <a:xfrm>
                <a:off x="6750" y="2802"/>
                <a:ext cx="1532" cy="1234"/>
              </a:xfrm>
              <a:prstGeom prst="rect">
                <a:avLst/>
              </a:prstGeom>
              <a:solidFill>
                <a:srgbClr val="FF0000">
                  <a:alpha val="88000"/>
                </a:srgbClr>
              </a:solidFill>
              <a:ln w="3175">
                <a:noFill/>
                <a:miter lim="800000"/>
                <a:headEnd/>
                <a:tailEnd/>
              </a:ln>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GB"/>
              </a:p>
            </p:txBody>
          </p:sp>
          <p:sp>
            <p:nvSpPr>
              <p:cNvPr id="51" name="Rectangle 50"/>
              <p:cNvSpPr>
                <a:spLocks noChangeArrowheads="1"/>
              </p:cNvSpPr>
              <p:nvPr/>
            </p:nvSpPr>
            <p:spPr bwMode="auto">
              <a:xfrm>
                <a:off x="8282" y="2802"/>
                <a:ext cx="919" cy="1234"/>
              </a:xfrm>
              <a:prstGeom prst="rect">
                <a:avLst/>
              </a:prstGeom>
              <a:solidFill>
                <a:srgbClr val="FF0000"/>
              </a:solidFill>
              <a:ln w="3175">
                <a:noFill/>
                <a:miter lim="800000"/>
                <a:headEnd/>
                <a:tailEnd/>
              </a:ln>
            </p:spPr>
            <p:txBody>
              <a:bodyPr vert="horz" wrap="square" lIns="91440" tIns="45720" rIns="91440" bIns="4572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GB"/>
              </a:p>
            </p:txBody>
          </p:sp>
        </p:grpSp>
        <p:sp>
          <p:nvSpPr>
            <p:cNvPr id="31" name="Text Box 17"/>
            <p:cNvSpPr txBox="1">
              <a:spLocks noChangeArrowheads="1"/>
            </p:cNvSpPr>
            <p:nvPr/>
          </p:nvSpPr>
          <p:spPr bwMode="auto">
            <a:xfrm>
              <a:off x="4068" y="3242"/>
              <a:ext cx="1227" cy="925"/>
            </a:xfrm>
            <a:prstGeom prst="rect">
              <a:avLst/>
            </a:prstGeom>
            <a:noFill/>
            <a:ln w="63500">
              <a:noFill/>
              <a:miter lim="800000"/>
              <a:headEnd/>
              <a:tailEnd/>
            </a:ln>
          </p:spPr>
          <p:txBody>
            <a:bodyPr vert="horz" wrap="square" lIns="36000" tIns="54000" rIns="0" bIns="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200" b="1" i="0" u="sng" strike="noStrike" cap="none" normalizeH="0" baseline="0" dirty="0" smtClean="0">
                  <a:ln>
                    <a:noFill/>
                  </a:ln>
                  <a:solidFill>
                    <a:schemeClr val="tx1"/>
                  </a:solidFill>
                  <a:effectLst/>
                  <a:latin typeface="Calibri" pitchFamily="34" charset="0"/>
                  <a:cs typeface="Arial" pitchFamily="34" charset="0"/>
                </a:rPr>
                <a:t>Supervision</a:t>
              </a:r>
            </a:p>
            <a:p>
              <a:pPr marL="0" marR="0" lvl="0" indent="0" algn="l" defTabSz="914400" rtl="0" eaLnBrk="1" fontAlgn="base" latinLnBrk="0" hangingPunct="1">
                <a:lnSpc>
                  <a:spcPct val="100000"/>
                </a:lnSpc>
                <a:spcBef>
                  <a:spcPct val="0"/>
                </a:spcBef>
                <a:spcAft>
                  <a:spcPts val="20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cs typeface="Arial" pitchFamily="34" charset="0"/>
                </a:rPr>
                <a:t>Do not need active control</a:t>
              </a:r>
            </a:p>
            <a:p>
              <a:pPr marL="0" marR="0" lvl="0" indent="0" algn="l" defTabSz="914400" rtl="0" eaLnBrk="1" fontAlgn="base" latinLnBrk="0" hangingPunct="1">
                <a:lnSpc>
                  <a:spcPct val="100000"/>
                </a:lnSpc>
                <a:spcBef>
                  <a:spcPct val="0"/>
                </a:spcBef>
                <a:spcAft>
                  <a:spcPts val="20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cs typeface="Arial" pitchFamily="34" charset="0"/>
                </a:rPr>
                <a:t>Verify periodically</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Text Box 18"/>
            <p:cNvSpPr txBox="1">
              <a:spLocks noChangeArrowheads="1"/>
            </p:cNvSpPr>
            <p:nvPr/>
          </p:nvSpPr>
          <p:spPr bwMode="auto">
            <a:xfrm>
              <a:off x="5805" y="3242"/>
              <a:ext cx="1379" cy="925"/>
            </a:xfrm>
            <a:prstGeom prst="rect">
              <a:avLst/>
            </a:prstGeom>
            <a:noFill/>
            <a:ln w="63500">
              <a:noFill/>
              <a:miter lim="800000"/>
              <a:headEnd/>
              <a:tailEnd/>
            </a:ln>
          </p:spPr>
          <p:txBody>
            <a:bodyPr vert="horz" wrap="square" lIns="36000" tIns="54000" rIns="0" bIns="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200" b="1" i="0" u="sng" strike="noStrike" cap="none" normalizeH="0" baseline="0" dirty="0" smtClean="0">
                  <a:ln>
                    <a:noFill/>
                  </a:ln>
                  <a:solidFill>
                    <a:schemeClr val="tx1"/>
                  </a:solidFill>
                  <a:effectLst/>
                  <a:latin typeface="Calibri" pitchFamily="34" charset="0"/>
                  <a:cs typeface="Arial" pitchFamily="34" charset="0"/>
                </a:rPr>
                <a:t>Control</a:t>
              </a:r>
            </a:p>
            <a:p>
              <a:pPr marL="0" marR="0" lvl="0" indent="0" algn="l" defTabSz="914400" rtl="0" eaLnBrk="1" fontAlgn="base" latinLnBrk="0" hangingPunct="1">
                <a:lnSpc>
                  <a:spcPct val="100000"/>
                </a:lnSpc>
                <a:spcBef>
                  <a:spcPct val="0"/>
                </a:spcBef>
                <a:spcAft>
                  <a:spcPts val="20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cs typeface="Arial" pitchFamily="34" charset="0"/>
                </a:rPr>
                <a:t>Need active control to ensure exposure remains below OEL</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Text Box 19"/>
            <p:cNvSpPr txBox="1">
              <a:spLocks noChangeArrowheads="1"/>
            </p:cNvSpPr>
            <p:nvPr/>
          </p:nvSpPr>
          <p:spPr bwMode="auto">
            <a:xfrm>
              <a:off x="7337" y="3242"/>
              <a:ext cx="1317" cy="1081"/>
            </a:xfrm>
            <a:prstGeom prst="rect">
              <a:avLst/>
            </a:prstGeom>
            <a:noFill/>
            <a:ln w="63500">
              <a:noFill/>
              <a:miter lim="800000"/>
              <a:headEnd/>
              <a:tailEnd/>
            </a:ln>
          </p:spPr>
          <p:txBody>
            <a:bodyPr vert="horz" wrap="square" lIns="36000" tIns="54000" rIns="0" bIns="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200" b="1" i="0" u="sng" strike="noStrike" cap="none" normalizeH="0" baseline="0" dirty="0" smtClean="0">
                  <a:ln>
                    <a:noFill/>
                  </a:ln>
                  <a:solidFill>
                    <a:schemeClr val="tx1"/>
                  </a:solidFill>
                  <a:effectLst/>
                  <a:latin typeface="Calibri" pitchFamily="34" charset="0"/>
                  <a:cs typeface="Arial" pitchFamily="34" charset="0"/>
                </a:rPr>
                <a:t>Intervention</a:t>
              </a:r>
            </a:p>
            <a:p>
              <a:pPr marL="0" marR="0" lvl="0" indent="0" algn="l" defTabSz="914400" rtl="0" eaLnBrk="1" fontAlgn="base" latinLnBrk="0" hangingPunct="1">
                <a:lnSpc>
                  <a:spcPct val="100000"/>
                </a:lnSpc>
                <a:spcBef>
                  <a:spcPct val="0"/>
                </a:spcBef>
                <a:spcAft>
                  <a:spcPts val="20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cs typeface="Arial" pitchFamily="34" charset="0"/>
                </a:rPr>
                <a:t>Need intervention to reduce exposure to below OEL</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Text Box 20"/>
            <p:cNvSpPr txBox="1">
              <a:spLocks noChangeArrowheads="1"/>
            </p:cNvSpPr>
            <p:nvPr/>
          </p:nvSpPr>
          <p:spPr bwMode="auto">
            <a:xfrm>
              <a:off x="8720" y="3305"/>
              <a:ext cx="917" cy="924"/>
            </a:xfrm>
            <a:prstGeom prst="rect">
              <a:avLst/>
            </a:prstGeom>
            <a:noFill/>
            <a:ln w="63500">
              <a:noFill/>
              <a:miter lim="800000"/>
              <a:headEnd/>
              <a:tailEnd/>
            </a:ln>
          </p:spPr>
          <p:txBody>
            <a:bodyPr vert="horz" wrap="square" lIns="36000" tIns="54000" rIns="0" bIns="0" numCol="1" anchor="t" anchorCtr="0" compatLnSpc="1">
              <a:prstTxWarp prst="textNoShape">
                <a:avLst/>
              </a:prstTxWarp>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cs typeface="Arial" pitchFamily="34" charset="0"/>
                </a:rPr>
                <a:t>Extreme exposure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200" b="1" i="0" u="none" strike="noStrike" cap="none" normalizeH="0" baseline="0" dirty="0" smtClean="0">
                  <a:ln>
                    <a:noFill/>
                  </a:ln>
                  <a:solidFill>
                    <a:srgbClr val="FFFFFF"/>
                  </a:solidFill>
                  <a:effectLst/>
                  <a:latin typeface="Calibri" pitchFamily="34" charset="0"/>
                  <a:cs typeface="Arial" pitchFamily="34" charset="0"/>
                </a:rPr>
                <a:t>Safety risk</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4" name="Slide Number Placeholder 3"/>
          <p:cNvSpPr>
            <a:spLocks noGrp="1"/>
          </p:cNvSpPr>
          <p:nvPr>
            <p:ph type="sldNum" sz="quarter" idx="12"/>
          </p:nvPr>
        </p:nvSpPr>
        <p:spPr/>
        <p:txBody>
          <a:bodyPr/>
          <a:lstStyle/>
          <a:p>
            <a:fld id="{AA2112C9-0782-4F04-9901-D66568443F57}" type="slidenum">
              <a:rPr lang="en-GB" smtClean="0"/>
              <a:pPr/>
              <a:t>13</a:t>
            </a:fld>
            <a:endParaRPr lang="en-GB" dirty="0"/>
          </a:p>
        </p:txBody>
      </p:sp>
      <p:sp>
        <p:nvSpPr>
          <p:cNvPr id="5" name="Rectangle 4"/>
          <p:cNvSpPr/>
          <p:nvPr/>
        </p:nvSpPr>
        <p:spPr>
          <a:xfrm>
            <a:off x="3500430" y="1928802"/>
            <a:ext cx="2143140" cy="928694"/>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AU" sz="1600" b="1" dirty="0" smtClean="0">
                <a:latin typeface="Arial"/>
              </a:rPr>
              <a:t>Base-line occupational health risk assessment</a:t>
            </a:r>
            <a:endParaRPr lang="en-AU" sz="1600" b="1" dirty="0">
              <a:latin typeface="Arial"/>
            </a:endParaRPr>
          </a:p>
        </p:txBody>
      </p:sp>
      <p:sp>
        <p:nvSpPr>
          <p:cNvPr id="6" name="Rounded Rectangle 5"/>
          <p:cNvSpPr/>
          <p:nvPr/>
        </p:nvSpPr>
        <p:spPr bwMode="auto">
          <a:xfrm>
            <a:off x="1214414" y="4357694"/>
            <a:ext cx="2071702" cy="785818"/>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600" b="1" dirty="0" smtClean="0">
                <a:solidFill>
                  <a:schemeClr val="accent3"/>
                </a:solidFill>
                <a:ea typeface="Arial" charset="0"/>
              </a:rPr>
              <a:t>Low exposure (&lt;10% OEL)</a:t>
            </a:r>
            <a:endParaRPr kumimoji="0" lang="en-US" sz="1600" b="1" i="0" u="none" strike="noStrike" cap="none" normalizeH="0" baseline="0" dirty="0">
              <a:ln>
                <a:noFill/>
              </a:ln>
              <a:solidFill>
                <a:schemeClr val="accent3"/>
              </a:solidFill>
              <a:effectLst/>
              <a:latin typeface="Arial" charset="0"/>
              <a:ea typeface="Arial" charset="0"/>
              <a:cs typeface="Arial" charset="0"/>
            </a:endParaRPr>
          </a:p>
        </p:txBody>
      </p:sp>
      <p:sp>
        <p:nvSpPr>
          <p:cNvPr id="7" name="Rounded Rectangle 6"/>
          <p:cNvSpPr/>
          <p:nvPr/>
        </p:nvSpPr>
        <p:spPr bwMode="auto">
          <a:xfrm>
            <a:off x="3500430" y="4357694"/>
            <a:ext cx="2214578" cy="785818"/>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600" b="1" dirty="0" smtClean="0">
                <a:solidFill>
                  <a:schemeClr val="accent3"/>
                </a:solidFill>
                <a:ea typeface="Arial" charset="0"/>
              </a:rPr>
              <a:t>Uncertain</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accent3"/>
              </a:solidFill>
              <a:effectLst/>
              <a:latin typeface="Arial" charset="0"/>
              <a:ea typeface="Arial" charset="0"/>
              <a:cs typeface="Arial" charset="0"/>
            </a:endParaRPr>
          </a:p>
        </p:txBody>
      </p:sp>
      <p:sp>
        <p:nvSpPr>
          <p:cNvPr id="8" name="Rounded Rectangle 7"/>
          <p:cNvSpPr/>
          <p:nvPr/>
        </p:nvSpPr>
        <p:spPr bwMode="auto">
          <a:xfrm>
            <a:off x="6000760" y="4357694"/>
            <a:ext cx="2143140" cy="785818"/>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600" b="1" dirty="0" smtClean="0">
                <a:solidFill>
                  <a:schemeClr val="accent3"/>
                </a:solidFill>
                <a:ea typeface="Arial" charset="0"/>
              </a:rPr>
              <a:t>Unacceptable exposure  (&gt; OEL)</a:t>
            </a:r>
            <a:endParaRPr kumimoji="0" lang="en-US" sz="1600" b="1" i="0" u="none" strike="noStrike" cap="none" normalizeH="0" baseline="0" dirty="0">
              <a:ln>
                <a:noFill/>
              </a:ln>
              <a:solidFill>
                <a:schemeClr val="accent3"/>
              </a:solidFill>
              <a:effectLst/>
              <a:latin typeface="Arial" charset="0"/>
              <a:ea typeface="Arial" charset="0"/>
              <a:cs typeface="Arial" charset="0"/>
            </a:endParaRPr>
          </a:p>
        </p:txBody>
      </p:sp>
      <p:cxnSp>
        <p:nvCxnSpPr>
          <p:cNvPr id="10" name="Straight Connector 9"/>
          <p:cNvCxnSpPr/>
          <p:nvPr/>
        </p:nvCxnSpPr>
        <p:spPr bwMode="auto">
          <a:xfrm>
            <a:off x="2285984" y="4000504"/>
            <a:ext cx="4643470" cy="0"/>
          </a:xfrm>
          <a:prstGeom prst="line">
            <a:avLst/>
          </a:prstGeom>
          <a:solidFill>
            <a:schemeClr val="tx2"/>
          </a:solidFill>
          <a:ln w="38100" cap="flat" cmpd="sng" algn="ctr">
            <a:solidFill>
              <a:schemeClr val="tx1"/>
            </a:solidFill>
            <a:prstDash val="solid"/>
            <a:round/>
            <a:headEnd type="none" w="med" len="med"/>
            <a:tailEnd type="none" w="med" len="med"/>
          </a:ln>
          <a:effectLst/>
        </p:spPr>
      </p:cxnSp>
      <p:cxnSp>
        <p:nvCxnSpPr>
          <p:cNvPr id="18" name="Straight Arrow Connector 17"/>
          <p:cNvCxnSpPr/>
          <p:nvPr/>
        </p:nvCxnSpPr>
        <p:spPr bwMode="auto">
          <a:xfrm rot="5400000">
            <a:off x="2108183" y="4178305"/>
            <a:ext cx="357190" cy="1588"/>
          </a:xfrm>
          <a:prstGeom prst="straightConnector1">
            <a:avLst/>
          </a:prstGeom>
          <a:solidFill>
            <a:schemeClr val="tx2"/>
          </a:solidFill>
          <a:ln w="3810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rot="5400000">
            <a:off x="4394199" y="4178305"/>
            <a:ext cx="357190" cy="1588"/>
          </a:xfrm>
          <a:prstGeom prst="straightConnector1">
            <a:avLst/>
          </a:prstGeom>
          <a:solidFill>
            <a:schemeClr val="tx2"/>
          </a:solidFill>
          <a:ln w="38100" cap="flat" cmpd="sng" algn="ctr">
            <a:solidFill>
              <a:schemeClr val="tx1"/>
            </a:solidFill>
            <a:prstDash val="solid"/>
            <a:round/>
            <a:headEnd type="none" w="med" len="med"/>
            <a:tailEnd type="arrow"/>
          </a:ln>
          <a:effectLst/>
        </p:spPr>
      </p:cxnSp>
      <p:sp>
        <p:nvSpPr>
          <p:cNvPr id="21" name="TextBox 20"/>
          <p:cNvSpPr txBox="1"/>
          <p:nvPr/>
        </p:nvSpPr>
        <p:spPr>
          <a:xfrm>
            <a:off x="500034" y="1214422"/>
            <a:ext cx="3177473" cy="461665"/>
          </a:xfrm>
          <a:prstGeom prst="rect">
            <a:avLst/>
          </a:prstGeom>
          <a:noFill/>
        </p:spPr>
        <p:txBody>
          <a:bodyPr wrap="none" rtlCol="0">
            <a:spAutoFit/>
          </a:bodyPr>
          <a:lstStyle/>
          <a:p>
            <a:r>
              <a:rPr lang="en-ZA" sz="2400" b="1" dirty="0" smtClean="0">
                <a:solidFill>
                  <a:schemeClr val="tx2"/>
                </a:solidFill>
              </a:rPr>
              <a:t>Expected outcomes </a:t>
            </a:r>
            <a:endParaRPr lang="en-US" sz="2400" b="1" dirty="0">
              <a:solidFill>
                <a:schemeClr val="tx2"/>
              </a:solidFill>
            </a:endParaRPr>
          </a:p>
        </p:txBody>
      </p:sp>
      <p:sp>
        <p:nvSpPr>
          <p:cNvPr id="22" name="TextBox 21"/>
          <p:cNvSpPr txBox="1"/>
          <p:nvPr/>
        </p:nvSpPr>
        <p:spPr>
          <a:xfrm>
            <a:off x="2571736" y="3143248"/>
            <a:ext cx="4711546" cy="369332"/>
          </a:xfrm>
          <a:prstGeom prst="rect">
            <a:avLst/>
          </a:prstGeom>
          <a:noFill/>
        </p:spPr>
        <p:txBody>
          <a:bodyPr wrap="none" rtlCol="0">
            <a:spAutoFit/>
          </a:bodyPr>
          <a:lstStyle/>
          <a:p>
            <a:r>
              <a:rPr lang="en-ZA" b="1" dirty="0" smtClean="0">
                <a:solidFill>
                  <a:srgbClr val="FF0000"/>
                </a:solidFill>
              </a:rPr>
              <a:t>Only 3 possible outcomes with 2 actions!</a:t>
            </a:r>
            <a:endParaRPr lang="en-US" b="1" dirty="0">
              <a:solidFill>
                <a:srgbClr val="FF0000"/>
              </a:solidFill>
            </a:endParaRPr>
          </a:p>
        </p:txBody>
      </p:sp>
      <p:cxnSp>
        <p:nvCxnSpPr>
          <p:cNvPr id="54" name="Straight Arrow Connector 53"/>
          <p:cNvCxnSpPr/>
          <p:nvPr/>
        </p:nvCxnSpPr>
        <p:spPr bwMode="auto">
          <a:xfrm rot="5400000">
            <a:off x="6751653" y="4178305"/>
            <a:ext cx="357190" cy="1588"/>
          </a:xfrm>
          <a:prstGeom prst="straightConnector1">
            <a:avLst/>
          </a:prstGeom>
          <a:solidFill>
            <a:schemeClr val="tx2"/>
          </a:solidFill>
          <a:ln w="38100" cap="flat" cmpd="sng" algn="ctr">
            <a:solidFill>
              <a:schemeClr val="tx1"/>
            </a:solidFill>
            <a:prstDash val="solid"/>
            <a:round/>
            <a:headEnd type="none" w="med" len="med"/>
            <a:tailEnd type="arrow"/>
          </a:ln>
          <a:effectLst/>
        </p:spPr>
      </p:cxnSp>
      <p:sp>
        <p:nvSpPr>
          <p:cNvPr id="55" name="Oval 54"/>
          <p:cNvSpPr/>
          <p:nvPr/>
        </p:nvSpPr>
        <p:spPr bwMode="auto">
          <a:xfrm>
            <a:off x="857224" y="3786190"/>
            <a:ext cx="2571768" cy="2928958"/>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56" name="Rectangle 55"/>
          <p:cNvSpPr/>
          <p:nvPr/>
        </p:nvSpPr>
        <p:spPr>
          <a:xfrm>
            <a:off x="214282" y="2500306"/>
            <a:ext cx="2143140" cy="92869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AU" sz="1400" b="1" u="sng" dirty="0" smtClean="0">
                <a:latin typeface="Arial"/>
              </a:rPr>
              <a:t>Action:</a:t>
            </a:r>
            <a:r>
              <a:rPr lang="en-AU" sz="1400" b="1" dirty="0" smtClean="0">
                <a:latin typeface="Arial"/>
              </a:rPr>
              <a:t> Continuous occupational health risk assessment</a:t>
            </a:r>
          </a:p>
          <a:p>
            <a:pPr algn="ctr" fontAlgn="auto">
              <a:spcBef>
                <a:spcPts val="0"/>
              </a:spcBef>
              <a:spcAft>
                <a:spcPts val="0"/>
              </a:spcAft>
              <a:defRPr/>
            </a:pPr>
            <a:r>
              <a:rPr lang="en-AU" sz="1400" b="1" dirty="0" smtClean="0">
                <a:latin typeface="Arial"/>
              </a:rPr>
              <a:t>(routine monitoring)</a:t>
            </a:r>
            <a:endParaRPr lang="en-AU" sz="1400" b="1" dirty="0">
              <a:latin typeface="Arial"/>
            </a:endParaRPr>
          </a:p>
        </p:txBody>
      </p:sp>
      <p:sp>
        <p:nvSpPr>
          <p:cNvPr id="57" name="Curved Down Arrow 56"/>
          <p:cNvSpPr/>
          <p:nvPr/>
        </p:nvSpPr>
        <p:spPr bwMode="auto">
          <a:xfrm rot="13500291">
            <a:off x="177265" y="3711780"/>
            <a:ext cx="1076817" cy="668805"/>
          </a:xfrm>
          <a:prstGeom prst="curvedDown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58" name="Oval 57"/>
          <p:cNvSpPr/>
          <p:nvPr/>
        </p:nvSpPr>
        <p:spPr bwMode="auto">
          <a:xfrm>
            <a:off x="3428992" y="3714752"/>
            <a:ext cx="5357850" cy="3143248"/>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59" name="Rectangle 58"/>
          <p:cNvSpPr/>
          <p:nvPr/>
        </p:nvSpPr>
        <p:spPr>
          <a:xfrm>
            <a:off x="6786578" y="2071678"/>
            <a:ext cx="2143140" cy="9286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AU" sz="1400" b="1" u="sng" dirty="0" smtClean="0">
                <a:latin typeface="Arial"/>
              </a:rPr>
              <a:t>Action:</a:t>
            </a:r>
            <a:r>
              <a:rPr lang="en-AU" sz="1400" b="1" dirty="0" smtClean="0">
                <a:latin typeface="Arial"/>
              </a:rPr>
              <a:t> Issue-based occupational health risk assessment</a:t>
            </a:r>
          </a:p>
          <a:p>
            <a:pPr algn="ctr" fontAlgn="auto">
              <a:spcBef>
                <a:spcPts val="0"/>
              </a:spcBef>
              <a:spcAft>
                <a:spcPts val="0"/>
              </a:spcAft>
              <a:defRPr/>
            </a:pPr>
            <a:r>
              <a:rPr lang="en-AU" sz="1400" b="1" dirty="0" smtClean="0">
                <a:latin typeface="Arial"/>
              </a:rPr>
              <a:t>(incl. bow-tie analysis)</a:t>
            </a:r>
            <a:endParaRPr lang="en-AU" sz="1400" b="1" dirty="0">
              <a:latin typeface="Arial"/>
            </a:endParaRPr>
          </a:p>
        </p:txBody>
      </p:sp>
      <p:sp>
        <p:nvSpPr>
          <p:cNvPr id="60" name="Curved Up Arrow 59"/>
          <p:cNvSpPr/>
          <p:nvPr/>
        </p:nvSpPr>
        <p:spPr bwMode="auto">
          <a:xfrm rot="17587881">
            <a:off x="7924499" y="3479825"/>
            <a:ext cx="1369386" cy="582325"/>
          </a:xfrm>
          <a:prstGeom prst="curvedUp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ppt_x"/>
                                          </p:val>
                                        </p:tav>
                                        <p:tav tm="100000">
                                          <p:val>
                                            <p:strVal val="#ppt_x"/>
                                          </p:val>
                                        </p:tav>
                                      </p:tavLst>
                                    </p:anim>
                                    <p:anim calcmode="lin" valueType="num">
                                      <p:cBhvr additive="base">
                                        <p:cTn id="1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ppt_x"/>
                                          </p:val>
                                        </p:tav>
                                        <p:tav tm="100000">
                                          <p:val>
                                            <p:strVal val="#ppt_x"/>
                                          </p:val>
                                        </p:tav>
                                      </p:tavLst>
                                    </p:anim>
                                    <p:anim calcmode="lin" valueType="num">
                                      <p:cBhvr additive="base">
                                        <p:cTn id="30" dur="500" fill="hold"/>
                                        <p:tgtEl>
                                          <p:spTgt spid="6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ppt_x"/>
                                          </p:val>
                                        </p:tav>
                                        <p:tav tm="100000">
                                          <p:val>
                                            <p:strVal val="#ppt_x"/>
                                          </p:val>
                                        </p:tav>
                                      </p:tavLst>
                                    </p:anim>
                                    <p:anim calcmode="lin" valueType="num">
                                      <p:cBhvr additive="base">
                                        <p:cTn id="3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14</a:t>
            </a:fld>
            <a:endParaRPr lang="en-GB" dirty="0"/>
          </a:p>
        </p:txBody>
      </p:sp>
      <p:sp>
        <p:nvSpPr>
          <p:cNvPr id="3" name="TextBox 2"/>
          <p:cNvSpPr txBox="1"/>
          <p:nvPr/>
        </p:nvSpPr>
        <p:spPr>
          <a:xfrm>
            <a:off x="571472" y="1357298"/>
            <a:ext cx="5339923" cy="369332"/>
          </a:xfrm>
          <a:prstGeom prst="rect">
            <a:avLst/>
          </a:prstGeom>
          <a:noFill/>
        </p:spPr>
        <p:txBody>
          <a:bodyPr wrap="none" rtlCol="0">
            <a:spAutoFit/>
          </a:bodyPr>
          <a:lstStyle/>
          <a:p>
            <a:r>
              <a:rPr lang="en-ZA" b="1" dirty="0" smtClean="0"/>
              <a:t>Base-line occ. health risk assessment </a:t>
            </a:r>
            <a:r>
              <a:rPr lang="en-ZA" b="1" dirty="0" smtClean="0">
                <a:solidFill>
                  <a:srgbClr val="FF0000"/>
                </a:solidFill>
              </a:rPr>
              <a:t>INPUTS</a:t>
            </a:r>
            <a:r>
              <a:rPr lang="en-ZA" b="1" dirty="0" smtClean="0"/>
              <a:t> </a:t>
            </a:r>
            <a:endParaRPr lang="en-US" b="1" dirty="0"/>
          </a:p>
        </p:txBody>
      </p:sp>
      <p:graphicFrame>
        <p:nvGraphicFramePr>
          <p:cNvPr id="6" name="Diagram 5"/>
          <p:cNvGraphicFramePr/>
          <p:nvPr/>
        </p:nvGraphicFramePr>
        <p:xfrm>
          <a:off x="1571604" y="20716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6"/>
          <p:cNvGrpSpPr/>
          <p:nvPr/>
        </p:nvGrpSpPr>
        <p:grpSpPr>
          <a:xfrm>
            <a:off x="6215074" y="2143116"/>
            <a:ext cx="1463634" cy="1468183"/>
            <a:chOff x="2000270" y="0"/>
            <a:chExt cx="1463634" cy="1468183"/>
          </a:xfrm>
        </p:grpSpPr>
        <p:sp>
          <p:nvSpPr>
            <p:cNvPr id="8" name="Oval 7"/>
            <p:cNvSpPr/>
            <p:nvPr/>
          </p:nvSpPr>
          <p:spPr>
            <a:xfrm>
              <a:off x="2000270" y="0"/>
              <a:ext cx="1463634" cy="146818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2214614" y="215010"/>
              <a:ext cx="1034946" cy="1038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kern="1200" dirty="0" smtClean="0"/>
                <a:t>Material safety data sheets</a:t>
              </a:r>
              <a:endParaRPr lang="en-US" sz="1400" kern="1200" dirty="0"/>
            </a:p>
          </p:txBody>
        </p:sp>
      </p:grpSp>
      <p:grpSp>
        <p:nvGrpSpPr>
          <p:cNvPr id="5" name="Group 9"/>
          <p:cNvGrpSpPr/>
          <p:nvPr/>
        </p:nvGrpSpPr>
        <p:grpSpPr>
          <a:xfrm>
            <a:off x="2643174" y="3357562"/>
            <a:ext cx="1463634" cy="1468183"/>
            <a:chOff x="2000270" y="0"/>
            <a:chExt cx="1463634" cy="1468183"/>
          </a:xfrm>
        </p:grpSpPr>
        <p:sp>
          <p:nvSpPr>
            <p:cNvPr id="11" name="Oval 10"/>
            <p:cNvSpPr/>
            <p:nvPr/>
          </p:nvSpPr>
          <p:spPr>
            <a:xfrm>
              <a:off x="2000270" y="0"/>
              <a:ext cx="1463634" cy="146818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4"/>
            <p:cNvSpPr/>
            <p:nvPr/>
          </p:nvSpPr>
          <p:spPr>
            <a:xfrm>
              <a:off x="2214614" y="215010"/>
              <a:ext cx="1034946" cy="1038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kern="1200" dirty="0" smtClean="0"/>
                <a:t>Incident records &amp; employee complaints</a:t>
              </a:r>
              <a:endParaRPr lang="en-US" sz="1400" kern="1200" dirty="0"/>
            </a:p>
          </p:txBody>
        </p:sp>
      </p:grpSp>
      <p:sp>
        <p:nvSpPr>
          <p:cNvPr id="13" name="Oval 12"/>
          <p:cNvSpPr/>
          <p:nvPr/>
        </p:nvSpPr>
        <p:spPr>
          <a:xfrm>
            <a:off x="4071934" y="2928934"/>
            <a:ext cx="1357322" cy="128588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1400" dirty="0" smtClean="0"/>
              <a:t>Literature study</a:t>
            </a:r>
            <a:endParaRPr lang="en-US" sz="1400" dirty="0"/>
          </a:p>
        </p:txBody>
      </p:sp>
      <p:sp>
        <p:nvSpPr>
          <p:cNvPr id="14" name="Oval 13"/>
          <p:cNvSpPr/>
          <p:nvPr/>
        </p:nvSpPr>
        <p:spPr>
          <a:xfrm>
            <a:off x="5357818" y="2857496"/>
            <a:ext cx="1500198" cy="157163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1400" dirty="0" smtClean="0"/>
              <a:t>Geological information</a:t>
            </a:r>
            <a:endParaRPr lang="en-US" sz="1400" dirty="0"/>
          </a:p>
        </p:txBody>
      </p:sp>
      <p:sp>
        <p:nvSpPr>
          <p:cNvPr id="15" name="Oval 14"/>
          <p:cNvSpPr/>
          <p:nvPr/>
        </p:nvSpPr>
        <p:spPr>
          <a:xfrm>
            <a:off x="3571868" y="3786190"/>
            <a:ext cx="1571636" cy="157163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1400" dirty="0" smtClean="0"/>
              <a:t>Current samples (bulk, area &amp; personal)</a:t>
            </a:r>
            <a:endParaRPr lang="en-US" sz="1400" dirty="0"/>
          </a:p>
        </p:txBody>
      </p:sp>
      <p:sp>
        <p:nvSpPr>
          <p:cNvPr id="16" name="Oval 15"/>
          <p:cNvSpPr/>
          <p:nvPr/>
        </p:nvSpPr>
        <p:spPr>
          <a:xfrm>
            <a:off x="4714876" y="4000504"/>
            <a:ext cx="1643074" cy="150019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1400" dirty="0" smtClean="0"/>
              <a:t>Walk trough assessment</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15</a:t>
            </a:fld>
            <a:endParaRPr lang="en-GB" dirty="0"/>
          </a:p>
        </p:txBody>
      </p:sp>
      <p:sp>
        <p:nvSpPr>
          <p:cNvPr id="5" name="TextBox 4"/>
          <p:cNvSpPr txBox="1"/>
          <p:nvPr/>
        </p:nvSpPr>
        <p:spPr>
          <a:xfrm>
            <a:off x="571472" y="1357298"/>
            <a:ext cx="2339102" cy="369332"/>
          </a:xfrm>
          <a:prstGeom prst="rect">
            <a:avLst/>
          </a:prstGeom>
          <a:noFill/>
        </p:spPr>
        <p:txBody>
          <a:bodyPr wrap="none" rtlCol="0">
            <a:spAutoFit/>
          </a:bodyPr>
          <a:lstStyle/>
          <a:p>
            <a:r>
              <a:rPr lang="en-ZA" b="1" dirty="0" smtClean="0">
                <a:solidFill>
                  <a:srgbClr val="FF0000"/>
                </a:solidFill>
              </a:rPr>
              <a:t>INPUTS – example</a:t>
            </a:r>
            <a:r>
              <a:rPr lang="en-ZA" b="1" dirty="0" smtClean="0"/>
              <a:t> </a:t>
            </a:r>
            <a:endParaRPr lang="en-US" b="1" dirty="0"/>
          </a:p>
        </p:txBody>
      </p:sp>
      <p:sp>
        <p:nvSpPr>
          <p:cNvPr id="6" name="TextBox 5"/>
          <p:cNvSpPr txBox="1"/>
          <p:nvPr/>
        </p:nvSpPr>
        <p:spPr>
          <a:xfrm>
            <a:off x="571472" y="1857364"/>
            <a:ext cx="1531188" cy="369332"/>
          </a:xfrm>
          <a:prstGeom prst="rect">
            <a:avLst/>
          </a:prstGeom>
          <a:noFill/>
        </p:spPr>
        <p:txBody>
          <a:bodyPr wrap="none" rtlCol="0">
            <a:spAutoFit/>
          </a:bodyPr>
          <a:lstStyle/>
          <a:p>
            <a:r>
              <a:rPr lang="en-ZA" dirty="0" smtClean="0">
                <a:solidFill>
                  <a:schemeClr val="tx2">
                    <a:lumMod val="75000"/>
                  </a:schemeClr>
                </a:solidFill>
              </a:rPr>
              <a:t>Process map</a:t>
            </a:r>
            <a:endParaRPr lang="en-US" dirty="0">
              <a:solidFill>
                <a:schemeClr val="tx2">
                  <a:lumMod val="75000"/>
                </a:schemeClr>
              </a:solidFill>
            </a:endParaRPr>
          </a:p>
        </p:txBody>
      </p:sp>
      <p:pic>
        <p:nvPicPr>
          <p:cNvPr id="8" name="Picture 7"/>
          <p:cNvPicPr/>
          <p:nvPr/>
        </p:nvPicPr>
        <p:blipFill>
          <a:blip r:embed="rId3" cstate="print"/>
          <a:srcRect/>
          <a:stretch>
            <a:fillRect/>
          </a:stretch>
        </p:blipFill>
        <p:spPr bwMode="auto">
          <a:xfrm>
            <a:off x="1000100" y="2357430"/>
            <a:ext cx="7524773" cy="3671895"/>
          </a:xfrm>
          <a:prstGeom prst="rect">
            <a:avLst/>
          </a:prstGeom>
          <a:noFill/>
          <a:ln w="38100">
            <a:solidFill>
              <a:schemeClr val="tx1"/>
            </a:solidFill>
            <a:miter lim="800000"/>
            <a:headEnd/>
            <a:tailEnd/>
          </a:ln>
        </p:spPr>
      </p:pic>
      <p:grpSp>
        <p:nvGrpSpPr>
          <p:cNvPr id="2" name="Group 2"/>
          <p:cNvGrpSpPr>
            <a:grpSpLocks/>
          </p:cNvGrpSpPr>
          <p:nvPr/>
        </p:nvGrpSpPr>
        <p:grpSpPr bwMode="auto">
          <a:xfrm>
            <a:off x="1500166" y="2071678"/>
            <a:ext cx="919163" cy="2195513"/>
            <a:chOff x="2370" y="1725"/>
            <a:chExt cx="1448" cy="3457"/>
          </a:xfrm>
        </p:grpSpPr>
        <p:sp>
          <p:nvSpPr>
            <p:cNvPr id="2051" name="Text Box 3"/>
            <p:cNvSpPr txBox="1">
              <a:spLocks noChangeArrowheads="1"/>
            </p:cNvSpPr>
            <p:nvPr/>
          </p:nvSpPr>
          <p:spPr bwMode="auto">
            <a:xfrm>
              <a:off x="2370" y="3448"/>
              <a:ext cx="1170" cy="173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Calibri" pitchFamily="34" charset="0"/>
                  <a:cs typeface="Arial" pitchFamily="34" charset="0"/>
                </a:rPr>
                <a:t>Mine B</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26% Cu</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30% Fe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37% 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3% SiO</a:t>
              </a:r>
              <a:r>
                <a:rPr kumimoji="0" lang="en-US" sz="800" b="0" i="0" u="none" strike="noStrike" cap="none" normalizeH="0" baseline="-25000" dirty="0" smtClean="0">
                  <a:ln>
                    <a:noFill/>
                  </a:ln>
                  <a:solidFill>
                    <a:schemeClr val="tx1"/>
                  </a:solidFill>
                  <a:effectLst/>
                  <a:latin typeface="Calibri" pitchFamily="34" charset="0"/>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1063 </a:t>
              </a:r>
              <a:r>
                <a:rPr kumimoji="0" lang="en-US" sz="800" b="0" i="0" u="none" strike="noStrike" cap="none" normalizeH="0" baseline="0" dirty="0" err="1" smtClean="0">
                  <a:ln>
                    <a:noFill/>
                  </a:ln>
                  <a:solidFill>
                    <a:schemeClr val="tx1"/>
                  </a:solidFill>
                  <a:effectLst/>
                  <a:latin typeface="Calibri" pitchFamily="34" charset="0"/>
                  <a:cs typeface="Arial" pitchFamily="34" charset="0"/>
                </a:rPr>
                <a:t>ppm</a:t>
              </a:r>
              <a:r>
                <a:rPr kumimoji="0" lang="en-US" sz="800" b="0" i="0" u="none" strike="noStrike" cap="none" normalizeH="0" baseline="0" dirty="0" smtClean="0">
                  <a:ln>
                    <a:noFill/>
                  </a:ln>
                  <a:solidFill>
                    <a:schemeClr val="tx1"/>
                  </a:solidFill>
                  <a:effectLst/>
                  <a:latin typeface="Calibri" pitchFamily="34" charset="0"/>
                  <a:cs typeface="Arial" pitchFamily="34" charset="0"/>
                </a:rPr>
                <a:t>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284 </a:t>
              </a:r>
              <a:r>
                <a:rPr kumimoji="0" lang="en-US" sz="800" b="0" i="0" u="none" strike="noStrike" cap="none" normalizeH="0" baseline="0" dirty="0" err="1" smtClean="0">
                  <a:ln>
                    <a:noFill/>
                  </a:ln>
                  <a:solidFill>
                    <a:schemeClr val="tx1"/>
                  </a:solidFill>
                  <a:effectLst/>
                  <a:latin typeface="Calibri" pitchFamily="34" charset="0"/>
                  <a:cs typeface="Arial" pitchFamily="34" charset="0"/>
                </a:rPr>
                <a:t>ppm</a:t>
              </a:r>
              <a:r>
                <a:rPr kumimoji="0" lang="en-US" sz="800" b="0" i="0" u="none" strike="noStrike" cap="none" normalizeH="0" baseline="0" dirty="0" smtClean="0">
                  <a:ln>
                    <a:noFill/>
                  </a:ln>
                  <a:solidFill>
                    <a:schemeClr val="tx1"/>
                  </a:solidFill>
                  <a:effectLst/>
                  <a:latin typeface="Calibri" pitchFamily="34" charset="0"/>
                  <a:cs typeface="Arial" pitchFamily="34" charset="0"/>
                </a:rPr>
                <a:t> </a:t>
              </a:r>
              <a:r>
                <a:rPr kumimoji="0" lang="en-US" sz="800" b="0" i="0" u="none" strike="noStrike" cap="none" normalizeH="0" baseline="0" dirty="0" err="1" smtClean="0">
                  <a:ln>
                    <a:noFill/>
                  </a:ln>
                  <a:solidFill>
                    <a:schemeClr val="tx1"/>
                  </a:solidFill>
                  <a:effectLst/>
                  <a:latin typeface="Calibri" pitchFamily="34" charset="0"/>
                  <a:cs typeface="Arial" pitchFamily="34" charset="0"/>
                </a:rPr>
                <a:t>Pb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2" name="Text Box 4"/>
            <p:cNvSpPr txBox="1">
              <a:spLocks noChangeArrowheads="1"/>
            </p:cNvSpPr>
            <p:nvPr/>
          </p:nvSpPr>
          <p:spPr bwMode="auto">
            <a:xfrm>
              <a:off x="2390" y="1725"/>
              <a:ext cx="1160" cy="150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Calibri" pitchFamily="34" charset="0"/>
                  <a:cs typeface="Arial" pitchFamily="34" charset="0"/>
                </a:rPr>
                <a:t>Mine A</a:t>
              </a:r>
              <a:endParaRPr kumimoji="0" lang="en-US" sz="8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24% Cu</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15% Fe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15% 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25% SiO</a:t>
              </a:r>
              <a:r>
                <a:rPr kumimoji="0" lang="en-US" sz="800" b="0" i="0" u="none" strike="noStrike" cap="none" normalizeH="0" baseline="-25000" dirty="0" smtClean="0">
                  <a:ln>
                    <a:noFill/>
                  </a:ln>
                  <a:solidFill>
                    <a:schemeClr val="tx1"/>
                  </a:solidFill>
                  <a:effectLst/>
                  <a:latin typeface="Calibri" pitchFamily="34" charset="0"/>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214 </a:t>
              </a:r>
              <a:r>
                <a:rPr kumimoji="0" lang="en-US" sz="800" b="0" i="0" u="none" strike="noStrike" cap="none" normalizeH="0" baseline="0" dirty="0" err="1" smtClean="0">
                  <a:ln>
                    <a:noFill/>
                  </a:ln>
                  <a:solidFill>
                    <a:schemeClr val="tx1"/>
                  </a:solidFill>
                  <a:effectLst/>
                  <a:latin typeface="Calibri" pitchFamily="34" charset="0"/>
                  <a:cs typeface="Arial" pitchFamily="34" charset="0"/>
                </a:rPr>
                <a:t>ppm</a:t>
              </a:r>
              <a:r>
                <a:rPr kumimoji="0" lang="en-US" sz="800" b="0" i="0" u="none" strike="noStrike" cap="none" normalizeH="0" baseline="0" dirty="0" smtClean="0">
                  <a:ln>
                    <a:noFill/>
                  </a:ln>
                  <a:solidFill>
                    <a:schemeClr val="tx1"/>
                  </a:solidFill>
                  <a:effectLst/>
                  <a:latin typeface="Calibri" pitchFamily="34" charset="0"/>
                  <a:cs typeface="Arial" pitchFamily="34" charset="0"/>
                </a:rPr>
                <a:t> 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Calibri" pitchFamily="34" charset="0"/>
                  <a:cs typeface="Arial" pitchFamily="34" charset="0"/>
                </a:rPr>
                <a:t>173 </a:t>
              </a:r>
              <a:r>
                <a:rPr kumimoji="0" lang="en-US" sz="800" b="0" i="0" u="none" strike="noStrike" cap="none" normalizeH="0" baseline="0" dirty="0" err="1" smtClean="0">
                  <a:ln>
                    <a:noFill/>
                  </a:ln>
                  <a:solidFill>
                    <a:schemeClr val="tx1"/>
                  </a:solidFill>
                  <a:effectLst/>
                  <a:latin typeface="Calibri" pitchFamily="34" charset="0"/>
                  <a:cs typeface="Arial" pitchFamily="34" charset="0"/>
                </a:rPr>
                <a:t>ppm</a:t>
              </a:r>
              <a:r>
                <a:rPr kumimoji="0" lang="en-US" sz="800" b="0" i="0" u="none" strike="noStrike" cap="none" normalizeH="0" baseline="0" dirty="0" smtClean="0">
                  <a:ln>
                    <a:noFill/>
                  </a:ln>
                  <a:solidFill>
                    <a:schemeClr val="tx1"/>
                  </a:solidFill>
                  <a:effectLst/>
                  <a:latin typeface="Calibri" pitchFamily="34" charset="0"/>
                  <a:cs typeface="Arial" pitchFamily="34" charset="0"/>
                </a:rPr>
                <a:t> </a:t>
              </a:r>
              <a:r>
                <a:rPr kumimoji="0" lang="en-US" sz="800" b="0" i="0" u="none" strike="noStrike" cap="none" normalizeH="0" baseline="0" dirty="0" err="1" smtClean="0">
                  <a:ln>
                    <a:noFill/>
                  </a:ln>
                  <a:solidFill>
                    <a:schemeClr val="tx1"/>
                  </a:solidFill>
                  <a:effectLst/>
                  <a:latin typeface="Calibri" pitchFamily="34" charset="0"/>
                  <a:cs typeface="Arial" pitchFamily="34" charset="0"/>
                </a:rPr>
                <a:t>Pb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3" name="AutoShape 5"/>
            <p:cNvSpPr>
              <a:spLocks/>
            </p:cNvSpPr>
            <p:nvPr/>
          </p:nvSpPr>
          <p:spPr bwMode="auto">
            <a:xfrm>
              <a:off x="3675" y="1729"/>
              <a:ext cx="143" cy="3344"/>
            </a:xfrm>
            <a:prstGeom prst="rightBrace">
              <a:avLst>
                <a:gd name="adj1" fmla="val 194872"/>
                <a:gd name="adj2" fmla="val 50000"/>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16</a:t>
            </a:fld>
            <a:endParaRPr lang="en-GB" dirty="0"/>
          </a:p>
        </p:txBody>
      </p:sp>
      <p:sp>
        <p:nvSpPr>
          <p:cNvPr id="5" name="TextBox 4"/>
          <p:cNvSpPr txBox="1"/>
          <p:nvPr/>
        </p:nvSpPr>
        <p:spPr>
          <a:xfrm>
            <a:off x="571472" y="1357298"/>
            <a:ext cx="2339102" cy="369332"/>
          </a:xfrm>
          <a:prstGeom prst="rect">
            <a:avLst/>
          </a:prstGeom>
          <a:noFill/>
        </p:spPr>
        <p:txBody>
          <a:bodyPr wrap="none" rtlCol="0">
            <a:spAutoFit/>
          </a:bodyPr>
          <a:lstStyle/>
          <a:p>
            <a:r>
              <a:rPr lang="en-ZA" b="1" dirty="0" smtClean="0">
                <a:solidFill>
                  <a:srgbClr val="FF0000"/>
                </a:solidFill>
              </a:rPr>
              <a:t>INPUTS – example</a:t>
            </a:r>
            <a:r>
              <a:rPr lang="en-ZA" b="1" dirty="0" smtClean="0"/>
              <a:t> </a:t>
            </a:r>
            <a:endParaRPr lang="en-US" b="1" dirty="0"/>
          </a:p>
        </p:txBody>
      </p:sp>
      <p:sp>
        <p:nvSpPr>
          <p:cNvPr id="6" name="TextBox 5"/>
          <p:cNvSpPr txBox="1"/>
          <p:nvPr/>
        </p:nvSpPr>
        <p:spPr>
          <a:xfrm>
            <a:off x="571472" y="1857364"/>
            <a:ext cx="3082895" cy="369332"/>
          </a:xfrm>
          <a:prstGeom prst="rect">
            <a:avLst/>
          </a:prstGeom>
          <a:noFill/>
        </p:spPr>
        <p:txBody>
          <a:bodyPr wrap="none" rtlCol="0">
            <a:spAutoFit/>
          </a:bodyPr>
          <a:lstStyle/>
          <a:p>
            <a:r>
              <a:rPr lang="en-ZA" dirty="0" smtClean="0">
                <a:solidFill>
                  <a:schemeClr val="tx2">
                    <a:lumMod val="75000"/>
                  </a:schemeClr>
                </a:solidFill>
              </a:rPr>
              <a:t>Historical IH measurements </a:t>
            </a:r>
            <a:endParaRPr lang="en-US" dirty="0">
              <a:solidFill>
                <a:schemeClr val="tx2">
                  <a:lumMod val="75000"/>
                </a:schemeClr>
              </a:solidFill>
            </a:endParaRPr>
          </a:p>
        </p:txBody>
      </p:sp>
      <p:graphicFrame>
        <p:nvGraphicFramePr>
          <p:cNvPr id="7" name="Chart 6"/>
          <p:cNvGraphicFramePr/>
          <p:nvPr/>
        </p:nvGraphicFramePr>
        <p:xfrm>
          <a:off x="1071538" y="2285992"/>
          <a:ext cx="7286676" cy="378621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17</a:t>
            </a:fld>
            <a:endParaRPr lang="en-GB" dirty="0"/>
          </a:p>
        </p:txBody>
      </p:sp>
      <p:sp>
        <p:nvSpPr>
          <p:cNvPr id="5" name="TextBox 4"/>
          <p:cNvSpPr txBox="1"/>
          <p:nvPr/>
        </p:nvSpPr>
        <p:spPr>
          <a:xfrm>
            <a:off x="571472" y="1357298"/>
            <a:ext cx="2274982" cy="369332"/>
          </a:xfrm>
          <a:prstGeom prst="rect">
            <a:avLst/>
          </a:prstGeom>
          <a:noFill/>
        </p:spPr>
        <p:txBody>
          <a:bodyPr wrap="none" rtlCol="0">
            <a:spAutoFit/>
          </a:bodyPr>
          <a:lstStyle/>
          <a:p>
            <a:r>
              <a:rPr lang="en-ZA" b="1" dirty="0" smtClean="0">
                <a:solidFill>
                  <a:srgbClr val="FF0000"/>
                </a:solidFill>
              </a:rPr>
              <a:t>INPUTS – example</a:t>
            </a:r>
            <a:r>
              <a:rPr lang="en-ZA" b="1" dirty="0" smtClean="0"/>
              <a:t> </a:t>
            </a:r>
            <a:endParaRPr lang="en-US" b="1" dirty="0"/>
          </a:p>
        </p:txBody>
      </p:sp>
      <p:sp>
        <p:nvSpPr>
          <p:cNvPr id="6" name="TextBox 5"/>
          <p:cNvSpPr txBox="1"/>
          <p:nvPr/>
        </p:nvSpPr>
        <p:spPr>
          <a:xfrm>
            <a:off x="571472" y="1857364"/>
            <a:ext cx="4006161" cy="1477328"/>
          </a:xfrm>
          <a:prstGeom prst="rect">
            <a:avLst/>
          </a:prstGeom>
          <a:noFill/>
        </p:spPr>
        <p:txBody>
          <a:bodyPr wrap="none" rtlCol="0">
            <a:spAutoFit/>
          </a:bodyPr>
          <a:lstStyle/>
          <a:p>
            <a:r>
              <a:rPr lang="en-ZA" dirty="0" smtClean="0">
                <a:solidFill>
                  <a:schemeClr val="tx2">
                    <a:lumMod val="75000"/>
                  </a:schemeClr>
                </a:solidFill>
              </a:rPr>
              <a:t>Dec 2011 – Walk-</a:t>
            </a:r>
            <a:r>
              <a:rPr lang="en-ZA" dirty="0" smtClean="0"/>
              <a:t> trough</a:t>
            </a:r>
            <a:r>
              <a:rPr lang="en-ZA" dirty="0" smtClean="0">
                <a:solidFill>
                  <a:schemeClr val="tx2">
                    <a:lumMod val="75000"/>
                  </a:schemeClr>
                </a:solidFill>
              </a:rPr>
              <a:t> assessment</a:t>
            </a:r>
          </a:p>
          <a:p>
            <a:endParaRPr lang="en-ZA" dirty="0" smtClean="0">
              <a:solidFill>
                <a:schemeClr val="tx2">
                  <a:lumMod val="75000"/>
                </a:schemeClr>
              </a:solidFill>
            </a:endParaRPr>
          </a:p>
          <a:p>
            <a:r>
              <a:rPr lang="en-ZA" dirty="0" smtClean="0">
                <a:solidFill>
                  <a:schemeClr val="tx2">
                    <a:lumMod val="75000"/>
                  </a:schemeClr>
                </a:solidFill>
              </a:rPr>
              <a:t>                 -  Bulk samples</a:t>
            </a:r>
          </a:p>
          <a:p>
            <a:endParaRPr lang="en-ZA" dirty="0" smtClean="0">
              <a:solidFill>
                <a:schemeClr val="tx2">
                  <a:lumMod val="75000"/>
                </a:schemeClr>
              </a:solidFill>
            </a:endParaRPr>
          </a:p>
          <a:p>
            <a:r>
              <a:rPr lang="en-ZA" dirty="0" smtClean="0">
                <a:solidFill>
                  <a:schemeClr val="tx2">
                    <a:lumMod val="75000"/>
                  </a:schemeClr>
                </a:solidFill>
              </a:rPr>
              <a:t>                 -  Area samples</a:t>
            </a:r>
            <a:endParaRPr lang="en-US" dirty="0">
              <a:solidFill>
                <a:schemeClr val="tx2">
                  <a:lumMod val="75000"/>
                </a:schemeClr>
              </a:solidFill>
            </a:endParaRPr>
          </a:p>
        </p:txBody>
      </p:sp>
      <p:graphicFrame>
        <p:nvGraphicFramePr>
          <p:cNvPr id="8" name="Chart 7"/>
          <p:cNvGraphicFramePr/>
          <p:nvPr/>
        </p:nvGraphicFramePr>
        <p:xfrm>
          <a:off x="1071538" y="4572008"/>
          <a:ext cx="5429288" cy="185737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C:\Documents and Settings\CasB\Local Settings\Temporary Internet Files\Content.Word\IMG_1856.jpg"/>
          <p:cNvPicPr/>
          <p:nvPr/>
        </p:nvPicPr>
        <p:blipFill>
          <a:blip r:embed="rId4" cstate="print"/>
          <a:srcRect/>
          <a:stretch>
            <a:fillRect/>
          </a:stretch>
        </p:blipFill>
        <p:spPr bwMode="auto">
          <a:xfrm>
            <a:off x="142844" y="2857496"/>
            <a:ext cx="1488461" cy="2032240"/>
          </a:xfrm>
          <a:prstGeom prst="rect">
            <a:avLst/>
          </a:prstGeom>
          <a:noFill/>
          <a:ln w="9525">
            <a:noFill/>
            <a:miter lim="800000"/>
            <a:headEnd/>
            <a:tailEnd/>
          </a:ln>
        </p:spPr>
      </p:pic>
      <p:pic>
        <p:nvPicPr>
          <p:cNvPr id="10" name="Picture 9" descr="E:\DCIM\100CANON\IMG_1932.JPG"/>
          <p:cNvPicPr/>
          <p:nvPr/>
        </p:nvPicPr>
        <p:blipFill>
          <a:blip r:embed="rId5" cstate="print"/>
          <a:srcRect/>
          <a:stretch>
            <a:fillRect/>
          </a:stretch>
        </p:blipFill>
        <p:spPr bwMode="auto">
          <a:xfrm>
            <a:off x="6786578" y="1500174"/>
            <a:ext cx="2085340" cy="1563772"/>
          </a:xfrm>
          <a:prstGeom prst="rect">
            <a:avLst/>
          </a:prstGeom>
          <a:noFill/>
          <a:ln w="9525">
            <a:noFill/>
            <a:miter lim="800000"/>
            <a:headEnd/>
            <a:tailEnd/>
          </a:ln>
        </p:spPr>
      </p:pic>
      <p:graphicFrame>
        <p:nvGraphicFramePr>
          <p:cNvPr id="11" name="Chart 10"/>
          <p:cNvGraphicFramePr/>
          <p:nvPr/>
        </p:nvGraphicFramePr>
        <p:xfrm>
          <a:off x="3428992" y="3071810"/>
          <a:ext cx="5437384" cy="1076935"/>
        </p:xfrm>
        <a:graphic>
          <a:graphicData uri="http://schemas.openxmlformats.org/drawingml/2006/chart">
            <c:chart xmlns:c="http://schemas.openxmlformats.org/drawingml/2006/chart" xmlns:r="http://schemas.openxmlformats.org/officeDocument/2006/relationships" r:id="rId6"/>
          </a:graphicData>
        </a:graphic>
      </p:graphicFrame>
      <p:pic>
        <p:nvPicPr>
          <p:cNvPr id="1026" name="Picture 2"/>
          <p:cNvPicPr>
            <a:picLocks noChangeAspect="1" noChangeArrowheads="1"/>
          </p:cNvPicPr>
          <p:nvPr/>
        </p:nvPicPr>
        <p:blipFill>
          <a:blip r:embed="rId7" cstate="print"/>
          <a:srcRect/>
          <a:stretch>
            <a:fillRect/>
          </a:stretch>
        </p:blipFill>
        <p:spPr bwMode="auto">
          <a:xfrm>
            <a:off x="5786446" y="4214818"/>
            <a:ext cx="3175417" cy="23817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FE848E-FB12-48B0-8171-6302FF1DA2ED}" type="slidenum">
              <a:rPr lang="en-GB" smtClean="0"/>
              <a:pPr/>
              <a:t>18</a:t>
            </a:fld>
            <a:endParaRPr lang="en-GB"/>
          </a:p>
        </p:txBody>
      </p:sp>
      <p:sp>
        <p:nvSpPr>
          <p:cNvPr id="5" name="TextBox 4"/>
          <p:cNvSpPr txBox="1"/>
          <p:nvPr/>
        </p:nvSpPr>
        <p:spPr>
          <a:xfrm>
            <a:off x="571472" y="1285860"/>
            <a:ext cx="5570756" cy="369332"/>
          </a:xfrm>
          <a:prstGeom prst="rect">
            <a:avLst/>
          </a:prstGeom>
          <a:noFill/>
        </p:spPr>
        <p:txBody>
          <a:bodyPr wrap="none" rtlCol="0">
            <a:spAutoFit/>
          </a:bodyPr>
          <a:lstStyle/>
          <a:p>
            <a:r>
              <a:rPr lang="en-ZA" b="1" dirty="0" smtClean="0"/>
              <a:t>Base-line occ. health risk assessment </a:t>
            </a:r>
            <a:r>
              <a:rPr lang="en-ZA" b="1" dirty="0" smtClean="0">
                <a:solidFill>
                  <a:srgbClr val="FF0000"/>
                </a:solidFill>
              </a:rPr>
              <a:t>OUTPUTS</a:t>
            </a:r>
            <a:r>
              <a:rPr lang="en-ZA" b="1" dirty="0" smtClean="0"/>
              <a:t> </a:t>
            </a:r>
            <a:endParaRPr lang="en-US" b="1" dirty="0"/>
          </a:p>
        </p:txBody>
      </p:sp>
      <p:graphicFrame>
        <p:nvGraphicFramePr>
          <p:cNvPr id="7" name="Diagram 6"/>
          <p:cNvGraphicFramePr/>
          <p:nvPr/>
        </p:nvGraphicFramePr>
        <p:xfrm>
          <a:off x="1500166" y="1714488"/>
          <a:ext cx="5500726" cy="2928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7"/>
          <p:cNvGrpSpPr/>
          <p:nvPr/>
        </p:nvGrpSpPr>
        <p:grpSpPr>
          <a:xfrm>
            <a:off x="3286116" y="4857760"/>
            <a:ext cx="3657982" cy="813398"/>
            <a:chOff x="1124721" y="2113983"/>
            <a:chExt cx="3657982" cy="813398"/>
          </a:xfrm>
        </p:grpSpPr>
        <p:sp>
          <p:nvSpPr>
            <p:cNvPr id="10" name="Pentagon 9"/>
            <p:cNvSpPr/>
            <p:nvPr/>
          </p:nvSpPr>
          <p:spPr>
            <a:xfrm rot="10800000">
              <a:off x="1124721" y="2113983"/>
              <a:ext cx="3657982" cy="813398"/>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Pentagon 4"/>
            <p:cNvSpPr/>
            <p:nvPr/>
          </p:nvSpPr>
          <p:spPr>
            <a:xfrm rot="21600000">
              <a:off x="1328072" y="2113983"/>
              <a:ext cx="3454631" cy="813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8686" tIns="87630" rIns="163576" bIns="87630" numCol="1" spcCol="1270" anchor="ctr" anchorCtr="0">
              <a:noAutofit/>
            </a:bodyPr>
            <a:lstStyle/>
            <a:p>
              <a:pPr lvl="0" algn="ctr" defTabSz="1022350">
                <a:lnSpc>
                  <a:spcPct val="90000"/>
                </a:lnSpc>
                <a:spcBef>
                  <a:spcPct val="0"/>
                </a:spcBef>
                <a:spcAft>
                  <a:spcPct val="35000"/>
                </a:spcAft>
              </a:pPr>
              <a:r>
                <a:rPr lang="en-ZA" sz="2000" i="1" kern="1200" dirty="0" smtClean="0"/>
                <a:t>Health hazard footprint</a:t>
              </a:r>
              <a:endParaRPr lang="en-US" sz="2000" i="1" kern="1200" dirty="0"/>
            </a:p>
          </p:txBody>
        </p:sp>
      </p:grpSp>
      <p:sp>
        <p:nvSpPr>
          <p:cNvPr id="9" name="Oval 8"/>
          <p:cNvSpPr/>
          <p:nvPr/>
        </p:nvSpPr>
        <p:spPr>
          <a:xfrm>
            <a:off x="2879417" y="4857760"/>
            <a:ext cx="813398" cy="813398"/>
          </a:xfrm>
          <a:prstGeom prst="ellipse">
            <a:avLst/>
          </a:prstGeom>
          <a:blipFill rotWithShape="0">
            <a:blip r:embed="rId8"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3" name="Group 11"/>
          <p:cNvGrpSpPr/>
          <p:nvPr/>
        </p:nvGrpSpPr>
        <p:grpSpPr>
          <a:xfrm>
            <a:off x="3286116" y="5715016"/>
            <a:ext cx="3657982" cy="813398"/>
            <a:chOff x="1124721" y="2113983"/>
            <a:chExt cx="3657982" cy="813398"/>
          </a:xfrm>
        </p:grpSpPr>
        <p:sp>
          <p:nvSpPr>
            <p:cNvPr id="13" name="Pentagon 12"/>
            <p:cNvSpPr/>
            <p:nvPr/>
          </p:nvSpPr>
          <p:spPr>
            <a:xfrm rot="10800000">
              <a:off x="1124721" y="2113983"/>
              <a:ext cx="3657982" cy="813398"/>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Pentagon 4"/>
            <p:cNvSpPr/>
            <p:nvPr/>
          </p:nvSpPr>
          <p:spPr>
            <a:xfrm rot="21600000">
              <a:off x="1328072" y="2113983"/>
              <a:ext cx="3454631" cy="813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8686" tIns="87630" rIns="163576" bIns="87630" numCol="1" spcCol="1270" anchor="ctr" anchorCtr="0">
              <a:noAutofit/>
            </a:bodyPr>
            <a:lstStyle/>
            <a:p>
              <a:pPr lvl="0" algn="ctr" defTabSz="1022350">
                <a:lnSpc>
                  <a:spcPct val="90000"/>
                </a:lnSpc>
                <a:spcBef>
                  <a:spcPct val="0"/>
                </a:spcBef>
                <a:spcAft>
                  <a:spcPct val="35000"/>
                </a:spcAft>
              </a:pPr>
              <a:r>
                <a:rPr lang="en-ZA" sz="2000" i="1" kern="1200" dirty="0" smtClean="0"/>
                <a:t>Workplace profile</a:t>
              </a:r>
              <a:endParaRPr lang="en-US" sz="2000" i="1" kern="1200" dirty="0"/>
            </a:p>
          </p:txBody>
        </p:sp>
      </p:grpSp>
      <p:sp>
        <p:nvSpPr>
          <p:cNvPr id="15" name="Oval 14"/>
          <p:cNvSpPr/>
          <p:nvPr/>
        </p:nvSpPr>
        <p:spPr>
          <a:xfrm>
            <a:off x="2928926" y="5715016"/>
            <a:ext cx="813398" cy="813398"/>
          </a:xfrm>
          <a:prstGeom prst="ellipse">
            <a:avLst/>
          </a:prstGeom>
          <a:blipFill rotWithShape="0">
            <a:blip r:embed="rId8"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0034" y="1000108"/>
            <a:ext cx="8229600" cy="776287"/>
          </a:xfrm>
        </p:spPr>
        <p:txBody>
          <a:bodyPr/>
          <a:lstStyle/>
          <a:p>
            <a:r>
              <a:rPr lang="en-ZA" sz="2800" dirty="0" smtClean="0"/>
              <a:t>The world is changing……..</a:t>
            </a:r>
            <a:endParaRPr lang="en-US" sz="2800" dirty="0"/>
          </a:p>
        </p:txBody>
      </p:sp>
      <p:pic>
        <p:nvPicPr>
          <p:cNvPr id="5" name="Picture 2"/>
          <p:cNvPicPr>
            <a:picLocks noChangeAspect="1" noChangeArrowheads="1"/>
          </p:cNvPicPr>
          <p:nvPr/>
        </p:nvPicPr>
        <p:blipFill>
          <a:blip r:embed="rId3" cstate="print"/>
          <a:srcRect/>
          <a:stretch>
            <a:fillRect/>
          </a:stretch>
        </p:blipFill>
        <p:spPr bwMode="auto">
          <a:xfrm>
            <a:off x="1571604" y="1643050"/>
            <a:ext cx="5857916" cy="46863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1" name="Rectangle 3"/>
          <p:cNvSpPr>
            <a:spLocks noGrp="1" noChangeArrowheads="1"/>
          </p:cNvSpPr>
          <p:nvPr>
            <p:ph type="title"/>
          </p:nvPr>
        </p:nvSpPr>
        <p:spPr>
          <a:xfrm>
            <a:off x="571472" y="928670"/>
            <a:ext cx="7772400" cy="647700"/>
          </a:xfrm>
          <a:noFill/>
          <a:ln/>
        </p:spPr>
        <p:txBody>
          <a:bodyPr/>
          <a:lstStyle/>
          <a:p>
            <a:r>
              <a:rPr lang="en-GB" sz="1800" b="1" dirty="0"/>
              <a:t>Simplify Health Risk Profile</a:t>
            </a:r>
            <a:r>
              <a:rPr lang="en-GB" sz="1800" dirty="0"/>
              <a:t> </a:t>
            </a:r>
            <a:endParaRPr lang="en-US" sz="1800" dirty="0"/>
          </a:p>
        </p:txBody>
      </p:sp>
      <p:pic>
        <p:nvPicPr>
          <p:cNvPr id="104450" name="Picture 2"/>
          <p:cNvPicPr>
            <a:picLocks noChangeAspect="1" noChangeArrowheads="1"/>
          </p:cNvPicPr>
          <p:nvPr/>
        </p:nvPicPr>
        <p:blipFill>
          <a:blip r:embed="rId3" cstate="print"/>
          <a:srcRect/>
          <a:stretch>
            <a:fillRect/>
          </a:stretch>
        </p:blipFill>
        <p:spPr bwMode="auto">
          <a:xfrm>
            <a:off x="714348" y="1428735"/>
            <a:ext cx="7429552" cy="5340965"/>
          </a:xfrm>
          <a:prstGeom prst="rect">
            <a:avLst/>
          </a:prstGeom>
          <a:noFill/>
          <a:ln w="9525" cap="flat" cmpd="sng" algn="ctr">
            <a:noFill/>
            <a:prstDash val="solid"/>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20</a:t>
            </a:fld>
            <a:endParaRPr lang="en-GB" dirty="0"/>
          </a:p>
        </p:txBody>
      </p:sp>
      <p:sp>
        <p:nvSpPr>
          <p:cNvPr id="3" name="TextBox 2"/>
          <p:cNvSpPr txBox="1"/>
          <p:nvPr/>
        </p:nvSpPr>
        <p:spPr>
          <a:xfrm>
            <a:off x="571472" y="1357298"/>
            <a:ext cx="6066084" cy="461665"/>
          </a:xfrm>
          <a:prstGeom prst="rect">
            <a:avLst/>
          </a:prstGeom>
          <a:noFill/>
        </p:spPr>
        <p:txBody>
          <a:bodyPr wrap="none" rtlCol="0">
            <a:spAutoFit/>
          </a:bodyPr>
          <a:lstStyle/>
          <a:p>
            <a:r>
              <a:rPr lang="en-ZA" sz="2400" b="1" dirty="0" smtClean="0">
                <a:solidFill>
                  <a:schemeClr val="tx2">
                    <a:lumMod val="50000"/>
                  </a:schemeClr>
                </a:solidFill>
              </a:rPr>
              <a:t>Health hazard matrix (health risk profile)</a:t>
            </a:r>
            <a:endParaRPr lang="en-US" sz="2400" b="1" dirty="0">
              <a:solidFill>
                <a:schemeClr val="tx2">
                  <a:lumMod val="50000"/>
                </a:schemeClr>
              </a:solidFill>
            </a:endParaRPr>
          </a:p>
        </p:txBody>
      </p:sp>
      <p:graphicFrame>
        <p:nvGraphicFramePr>
          <p:cNvPr id="5" name="Table 4"/>
          <p:cNvGraphicFramePr>
            <a:graphicFrameLocks noGrp="1"/>
          </p:cNvGraphicFramePr>
          <p:nvPr/>
        </p:nvGraphicFramePr>
        <p:xfrm>
          <a:off x="714348" y="2000240"/>
          <a:ext cx="7858179" cy="4088791"/>
        </p:xfrm>
        <a:graphic>
          <a:graphicData uri="http://schemas.openxmlformats.org/drawingml/2006/table">
            <a:tbl>
              <a:tblPr/>
              <a:tblGrid>
                <a:gridCol w="1230912"/>
                <a:gridCol w="1230912"/>
                <a:gridCol w="505145"/>
                <a:gridCol w="351471"/>
                <a:gridCol w="352992"/>
                <a:gridCol w="354513"/>
                <a:gridCol w="354513"/>
                <a:gridCol w="278440"/>
                <a:gridCol w="278440"/>
                <a:gridCol w="281484"/>
                <a:gridCol w="281484"/>
                <a:gridCol w="278440"/>
                <a:gridCol w="267788"/>
                <a:gridCol w="267788"/>
                <a:gridCol w="686206"/>
                <a:gridCol w="607087"/>
                <a:gridCol w="250564"/>
              </a:tblGrid>
              <a:tr h="218735">
                <a:tc rowSpan="2">
                  <a:txBody>
                    <a:bodyPr/>
                    <a:lstStyle/>
                    <a:p>
                      <a:pPr marL="71755" marR="71755" algn="ctr">
                        <a:spcBef>
                          <a:spcPts val="600"/>
                        </a:spcBef>
                        <a:spcAft>
                          <a:spcPts val="600"/>
                        </a:spcAft>
                      </a:pPr>
                      <a:r>
                        <a:rPr lang="en-ZA" sz="500" b="1">
                          <a:latin typeface="Calibri"/>
                          <a:ea typeface="Calibri"/>
                          <a:cs typeface="Times New Roman"/>
                        </a:rPr>
                        <a:t>Ref number</a:t>
                      </a:r>
                      <a:endParaRPr lang="en-US" sz="500">
                        <a:latin typeface="Calibri"/>
                        <a:ea typeface="Calibri"/>
                        <a:cs typeface="Times New Roman"/>
                      </a:endParaRPr>
                    </a:p>
                  </a:txBody>
                  <a:tcPr marL="29828" marR="29828" marT="0" marB="0" vert="vert270">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F243E"/>
                    </a:solidFill>
                  </a:tcPr>
                </a:tc>
                <a:tc rowSpan="2">
                  <a:txBody>
                    <a:bodyPr/>
                    <a:lstStyle/>
                    <a:p>
                      <a:pPr marL="71755" marR="71755" algn="ctr">
                        <a:spcAft>
                          <a:spcPts val="0"/>
                        </a:spcAft>
                      </a:pPr>
                      <a:r>
                        <a:rPr lang="en-ZA" sz="500" b="1">
                          <a:latin typeface="Calibri"/>
                          <a:ea typeface="Calibri"/>
                          <a:cs typeface="Times New Roman"/>
                        </a:rPr>
                        <a:t>Step in operation</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F243E"/>
                    </a:solidFill>
                  </a:tcPr>
                </a:tc>
                <a:tc rowSpan="2">
                  <a:txBody>
                    <a:bodyPr/>
                    <a:lstStyle/>
                    <a:p>
                      <a:pPr marL="71755" marR="71755" algn="ctr">
                        <a:spcBef>
                          <a:spcPts val="600"/>
                        </a:spcBef>
                        <a:spcAft>
                          <a:spcPts val="600"/>
                        </a:spcAft>
                      </a:pPr>
                      <a:r>
                        <a:rPr lang="en-ZA" sz="500" b="1">
                          <a:latin typeface="Calibri"/>
                          <a:ea typeface="Calibri"/>
                          <a:cs typeface="Times New Roman"/>
                        </a:rPr>
                        <a:t>No of Persons Exposed</a:t>
                      </a:r>
                      <a:endParaRPr lang="en-US" sz="500">
                        <a:latin typeface="Calibri"/>
                        <a:ea typeface="Calibri"/>
                        <a:cs typeface="Times New Roman"/>
                      </a:endParaRPr>
                    </a:p>
                  </a:txBody>
                  <a:tcPr marL="29828" marR="29828"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F243E"/>
                    </a:solidFill>
                  </a:tcPr>
                </a:tc>
                <a:tc gridSpan="8">
                  <a:txBody>
                    <a:bodyPr/>
                    <a:lstStyle/>
                    <a:p>
                      <a:pPr algn="ctr">
                        <a:lnSpc>
                          <a:spcPct val="115000"/>
                        </a:lnSpc>
                        <a:spcAft>
                          <a:spcPts val="0"/>
                        </a:spcAft>
                      </a:pPr>
                      <a:r>
                        <a:rPr lang="en-ZA" sz="500" b="1">
                          <a:latin typeface="Calibri"/>
                          <a:ea typeface="Calibri"/>
                          <a:cs typeface="Times New Roman"/>
                        </a:rPr>
                        <a:t>Inhalable hazards</a:t>
                      </a:r>
                      <a:endParaRPr lang="en-US" sz="500">
                        <a:latin typeface="Calibri"/>
                        <a:ea typeface="Calibri"/>
                        <a:cs typeface="Times New Roman"/>
                      </a:endParaRPr>
                    </a:p>
                  </a:txBody>
                  <a:tcPr marL="29828" marR="2982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15000"/>
                        </a:lnSpc>
                        <a:spcAft>
                          <a:spcPts val="0"/>
                        </a:spcAft>
                      </a:pPr>
                      <a:r>
                        <a:rPr lang="en-ZA" sz="500" b="1">
                          <a:latin typeface="Calibri"/>
                          <a:ea typeface="Calibri"/>
                          <a:cs typeface="Times New Roman"/>
                        </a:rPr>
                        <a:t>Physical hazards</a:t>
                      </a:r>
                      <a:endParaRPr lang="en-US" sz="500">
                        <a:latin typeface="Calibri"/>
                        <a:ea typeface="Calibri"/>
                        <a:cs typeface="Times New Roman"/>
                      </a:endParaRPr>
                    </a:p>
                  </a:txBody>
                  <a:tcPr marL="29828" marR="2982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spcAft>
                          <a:spcPts val="0"/>
                        </a:spcAft>
                      </a:pPr>
                      <a:r>
                        <a:rPr lang="en-ZA" sz="500" b="1">
                          <a:latin typeface="Calibri"/>
                          <a:ea typeface="Calibri"/>
                          <a:cs typeface="Times New Roman"/>
                        </a:rPr>
                        <a:t>Ergonomics</a:t>
                      </a:r>
                      <a:endParaRPr lang="en-US" sz="500">
                        <a:latin typeface="Calibri"/>
                        <a:ea typeface="Calibri"/>
                        <a:cs typeface="Times New Roman"/>
                      </a:endParaRPr>
                    </a:p>
                  </a:txBody>
                  <a:tcPr marL="29828" marR="2982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rowSpan="2">
                  <a:txBody>
                    <a:bodyPr/>
                    <a:lstStyle/>
                    <a:p>
                      <a:pPr marL="71755" marR="71755" algn="ctr">
                        <a:spcAft>
                          <a:spcPts val="0"/>
                        </a:spcAft>
                      </a:pPr>
                      <a:r>
                        <a:rPr lang="en-ZA" sz="500" b="1">
                          <a:latin typeface="Calibri"/>
                          <a:ea typeface="Calibri"/>
                          <a:cs typeface="Times New Roman"/>
                        </a:rPr>
                        <a:t>Signed HOD</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F243E"/>
                    </a:solidFill>
                  </a:tcPr>
                </a:tc>
              </a:tr>
              <a:tr h="47337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71755" marR="71755" algn="ctr">
                        <a:spcAft>
                          <a:spcPts val="0"/>
                        </a:spcAft>
                      </a:pPr>
                      <a:r>
                        <a:rPr lang="en-ZA" sz="500" b="1">
                          <a:latin typeface="Calibri"/>
                          <a:ea typeface="Calibri"/>
                          <a:cs typeface="Times New Roman"/>
                        </a:rPr>
                        <a:t>Respirable dust</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SiO</a:t>
                      </a:r>
                      <a:r>
                        <a:rPr lang="en-ZA" sz="500" b="1" baseline="-25000">
                          <a:latin typeface="Calibri"/>
                          <a:ea typeface="Calibri"/>
                          <a:cs typeface="Times New Roman"/>
                        </a:rPr>
                        <a:t>2</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Lead</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Arsenic</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Mercury</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Copper</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SO</a:t>
                      </a:r>
                      <a:r>
                        <a:rPr lang="en-ZA" sz="500" b="1" baseline="-25000">
                          <a:latin typeface="Calibri"/>
                          <a:ea typeface="Calibri"/>
                          <a:cs typeface="Times New Roman"/>
                        </a:rPr>
                        <a:t>2 </a:t>
                      </a:r>
                      <a:r>
                        <a:rPr lang="en-ZA" sz="500" b="1">
                          <a:latin typeface="Calibri"/>
                          <a:ea typeface="Calibri"/>
                          <a:cs typeface="Times New Roman"/>
                        </a:rPr>
                        <a:t>gas</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CO gas</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Noise</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Heat stress</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WBV</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HAW</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Ergonomic stress</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vMerge="1">
                  <a:txBody>
                    <a:bodyPr/>
                    <a:lstStyle/>
                    <a:p>
                      <a:endParaRPr lang="en-US"/>
                    </a:p>
                  </a:txBody>
                  <a:tcPr/>
                </a:tc>
              </a:tr>
              <a:tr h="145823">
                <a:tc>
                  <a:txBody>
                    <a:bodyPr/>
                    <a:lstStyle/>
                    <a:p>
                      <a:pPr algn="ctr">
                        <a:spcAft>
                          <a:spcPts val="0"/>
                        </a:spcAft>
                      </a:pPr>
                      <a:r>
                        <a:rPr lang="en-ZA" sz="500">
                          <a:latin typeface="Calibri"/>
                          <a:ea typeface="Calibri"/>
                          <a:cs typeface="Times New Roman"/>
                        </a:rPr>
                        <a:t>1</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Concentrate &amp; Flux storage</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A</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2</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Day Bins</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3</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Steam dryer</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a:txBody>
                    <a:bodyPr/>
                    <a:lstStyle/>
                    <a:p>
                      <a:pPr algn="ctr">
                        <a:spcAft>
                          <a:spcPts val="0"/>
                        </a:spcAft>
                      </a:pPr>
                      <a:r>
                        <a:rPr lang="en-ZA" sz="500">
                          <a:latin typeface="Calibri"/>
                          <a:ea typeface="Calibri"/>
                          <a:cs typeface="Times New Roman"/>
                        </a:rPr>
                        <a:t>4</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Dry Concentrate Bin</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5</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Oxygen Plant</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a:txBody>
                    <a:bodyPr/>
                    <a:lstStyle/>
                    <a:p>
                      <a:pPr algn="ctr">
                        <a:spcAft>
                          <a:spcPts val="0"/>
                        </a:spcAft>
                      </a:pPr>
                      <a:r>
                        <a:rPr lang="en-ZA" sz="500">
                          <a:latin typeface="Calibri"/>
                          <a:ea typeface="Calibri"/>
                          <a:cs typeface="Times New Roman"/>
                        </a:rPr>
                        <a:t>6</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Ground level</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7</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Level 1</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8</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Level 2</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A</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9</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Level 3</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10</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Level 4</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11</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Boiler section</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12</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“WHB”</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a:txBody>
                    <a:bodyPr/>
                    <a:lstStyle/>
                    <a:p>
                      <a:pPr algn="ctr">
                        <a:spcAft>
                          <a:spcPts val="0"/>
                        </a:spcAft>
                      </a:pPr>
                      <a:r>
                        <a:rPr lang="en-ZA" sz="500">
                          <a:latin typeface="Calibri"/>
                          <a:ea typeface="Calibri"/>
                          <a:cs typeface="Times New Roman"/>
                        </a:rPr>
                        <a:t>13</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Electrical Precipitators (“EP”)</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A</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14</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Converters</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15</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Anode Furnace</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16</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Casting Wheel</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17</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Slag Furnace</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18</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ES Slag Flotation</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19</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Acid Plant</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rowSpan="3">
                  <a:txBody>
                    <a:bodyPr/>
                    <a:lstStyle/>
                    <a:p>
                      <a:pPr algn="ctr">
                        <a:spcAft>
                          <a:spcPts val="0"/>
                        </a:spcAft>
                      </a:pPr>
                      <a:r>
                        <a:rPr lang="en-ZA" sz="500">
                          <a:latin typeface="Calibri"/>
                          <a:ea typeface="Calibri"/>
                          <a:cs typeface="Times New Roman"/>
                        </a:rPr>
                        <a:t>20</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Roving services</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vMerge="1">
                  <a:txBody>
                    <a:bodyPr/>
                    <a:lstStyle/>
                    <a:p>
                      <a:endParaRPr lang="en-US"/>
                    </a:p>
                  </a:txBody>
                  <a:tcPr/>
                </a:tc>
                <a:tc>
                  <a:txBody>
                    <a:bodyPr/>
                    <a:lstStyle/>
                    <a:p>
                      <a:pPr algn="ctr">
                        <a:spcAft>
                          <a:spcPts val="0"/>
                        </a:spcAft>
                      </a:pPr>
                      <a:r>
                        <a:rPr lang="en-ZA" sz="500">
                          <a:latin typeface="Calibri"/>
                          <a:ea typeface="Calibri"/>
                          <a:cs typeface="Times New Roman"/>
                        </a:rPr>
                        <a:t>Front End Loader Operator</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vMerge="1">
                  <a:txBody>
                    <a:bodyPr/>
                    <a:lstStyle/>
                    <a:p>
                      <a:endParaRPr lang="en-US"/>
                    </a:p>
                  </a:txBody>
                  <a:tcPr/>
                </a:tc>
                <a:tc>
                  <a:txBody>
                    <a:bodyPr/>
                    <a:lstStyle/>
                    <a:p>
                      <a:pPr algn="ctr">
                        <a:spcAft>
                          <a:spcPts val="0"/>
                        </a:spcAft>
                      </a:pPr>
                      <a:r>
                        <a:rPr lang="en-ZA" sz="500">
                          <a:latin typeface="Calibri"/>
                          <a:ea typeface="Calibri"/>
                          <a:cs typeface="Times New Roman"/>
                        </a:rPr>
                        <a:t>Road Sweeper Operator</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A</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a:txBody>
                    <a:bodyPr/>
                    <a:lstStyle/>
                    <a:p>
                      <a:pPr algn="ctr">
                        <a:spcAft>
                          <a:spcPts val="0"/>
                        </a:spcAft>
                      </a:pPr>
                      <a:endParaRPr lang="en-ZA"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Slag Dump Vehicle Operator</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gridSpan="3">
                  <a:txBody>
                    <a:bodyPr/>
                    <a:lstStyle/>
                    <a:p>
                      <a:pPr algn="ctr">
                        <a:spcAft>
                          <a:spcPts val="0"/>
                        </a:spcAft>
                      </a:pPr>
                      <a:r>
                        <a:rPr lang="en-ZA" sz="500" b="1">
                          <a:latin typeface="Calibri"/>
                          <a:ea typeface="Calibri"/>
                          <a:cs typeface="Times New Roman"/>
                        </a:rPr>
                        <a:t>No exposed in Cat A</a:t>
                      </a:r>
                      <a:endParaRPr lang="en-US" sz="500">
                        <a:latin typeface="Calibri"/>
                        <a:ea typeface="Calibri"/>
                        <a:cs typeface="Times New Roman"/>
                      </a:endParaRPr>
                    </a:p>
                  </a:txBody>
                  <a:tcPr marL="29828" marR="2982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74293">
                <a:tc gridSpan="3">
                  <a:txBody>
                    <a:bodyPr/>
                    <a:lstStyle/>
                    <a:p>
                      <a:pPr algn="ctr">
                        <a:spcAft>
                          <a:spcPts val="0"/>
                        </a:spcAft>
                      </a:pPr>
                      <a:r>
                        <a:rPr lang="en-ZA" sz="500" b="1">
                          <a:latin typeface="Calibri"/>
                          <a:ea typeface="Calibri"/>
                          <a:cs typeface="Times New Roman"/>
                        </a:rPr>
                        <a:t>No exposed in Cat B</a:t>
                      </a:r>
                      <a:endParaRPr lang="en-US" sz="500">
                        <a:latin typeface="Calibri"/>
                        <a:ea typeface="Calibri"/>
                        <a:cs typeface="Times New Roman"/>
                      </a:endParaRPr>
                    </a:p>
                  </a:txBody>
                  <a:tcPr marL="29828" marR="29828" marT="0"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74293">
                <a:tc gridSpan="3">
                  <a:txBody>
                    <a:bodyPr/>
                    <a:lstStyle/>
                    <a:p>
                      <a:pPr algn="ctr">
                        <a:spcAft>
                          <a:spcPts val="0"/>
                        </a:spcAft>
                      </a:pPr>
                      <a:r>
                        <a:rPr lang="en-ZA" sz="500" b="1">
                          <a:latin typeface="Calibri"/>
                          <a:ea typeface="Calibri"/>
                          <a:cs typeface="Times New Roman"/>
                        </a:rPr>
                        <a:t>No exposed in Cat C</a:t>
                      </a:r>
                      <a:endParaRPr lang="en-US" sz="500">
                        <a:latin typeface="Calibri"/>
                        <a:ea typeface="Calibri"/>
                        <a:cs typeface="Times New Roman"/>
                      </a:endParaRPr>
                    </a:p>
                  </a:txBody>
                  <a:tcPr marL="29828" marR="29828"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74293">
                <a:tc gridSpan="3">
                  <a:txBody>
                    <a:bodyPr/>
                    <a:lstStyle/>
                    <a:p>
                      <a:pPr algn="ctr">
                        <a:spcAft>
                          <a:spcPts val="0"/>
                        </a:spcAft>
                      </a:pPr>
                      <a:r>
                        <a:rPr lang="en-ZA" sz="500" b="1">
                          <a:latin typeface="Calibri"/>
                          <a:ea typeface="Calibri"/>
                          <a:cs typeface="Times New Roman"/>
                        </a:rPr>
                        <a:t>Total number of persons</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hMerge="1">
                  <a:txBody>
                    <a:bodyPr/>
                    <a:lstStyle/>
                    <a:p>
                      <a:endParaRPr lang="en-US"/>
                    </a:p>
                  </a:txBody>
                  <a:tcPr/>
                </a:tc>
                <a:tc hMerge="1">
                  <a:txBody>
                    <a:bodyPr/>
                    <a:lstStyle/>
                    <a:p>
                      <a:endParaRPr lang="en-US"/>
                    </a:p>
                  </a:txBody>
                  <a:tcPr/>
                </a:tc>
                <a:tc gridSpan="13">
                  <a:txBody>
                    <a:bodyPr/>
                    <a:lstStyle/>
                    <a:p>
                      <a:pPr algn="ctr">
                        <a:spcAft>
                          <a:spcPts val="0"/>
                        </a:spcAft>
                      </a:pPr>
                      <a:r>
                        <a:rPr lang="en-ZA" sz="500" b="1" dirty="0">
                          <a:latin typeface="Calibri"/>
                          <a:ea typeface="Calibri"/>
                          <a:cs typeface="Times New Roman"/>
                        </a:rPr>
                        <a:t>xxx</a:t>
                      </a:r>
                      <a:endParaRPr lang="en-US" sz="500" dirty="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21</a:t>
            </a:fld>
            <a:endParaRPr lang="en-GB" dirty="0"/>
          </a:p>
        </p:txBody>
      </p:sp>
      <p:sp>
        <p:nvSpPr>
          <p:cNvPr id="3" name="TextBox 2"/>
          <p:cNvSpPr txBox="1"/>
          <p:nvPr/>
        </p:nvSpPr>
        <p:spPr>
          <a:xfrm>
            <a:off x="571472" y="1357298"/>
            <a:ext cx="6066084" cy="461665"/>
          </a:xfrm>
          <a:prstGeom prst="rect">
            <a:avLst/>
          </a:prstGeom>
          <a:noFill/>
        </p:spPr>
        <p:txBody>
          <a:bodyPr wrap="none" rtlCol="0">
            <a:spAutoFit/>
          </a:bodyPr>
          <a:lstStyle/>
          <a:p>
            <a:r>
              <a:rPr lang="en-ZA" sz="2400" b="1" dirty="0" smtClean="0">
                <a:solidFill>
                  <a:schemeClr val="tx2">
                    <a:lumMod val="50000"/>
                  </a:schemeClr>
                </a:solidFill>
              </a:rPr>
              <a:t>Health hazard matrix (health risk profile)</a:t>
            </a:r>
            <a:endParaRPr lang="en-US" sz="2400" b="1" dirty="0">
              <a:solidFill>
                <a:schemeClr val="tx2">
                  <a:lumMod val="50000"/>
                </a:schemeClr>
              </a:solidFill>
            </a:endParaRPr>
          </a:p>
        </p:txBody>
      </p:sp>
      <p:graphicFrame>
        <p:nvGraphicFramePr>
          <p:cNvPr id="5" name="Table 4"/>
          <p:cNvGraphicFramePr>
            <a:graphicFrameLocks noGrp="1"/>
          </p:cNvGraphicFramePr>
          <p:nvPr/>
        </p:nvGraphicFramePr>
        <p:xfrm>
          <a:off x="714348" y="2000240"/>
          <a:ext cx="7858179" cy="4088791"/>
        </p:xfrm>
        <a:graphic>
          <a:graphicData uri="http://schemas.openxmlformats.org/drawingml/2006/table">
            <a:tbl>
              <a:tblPr/>
              <a:tblGrid>
                <a:gridCol w="357190"/>
                <a:gridCol w="1285884"/>
                <a:gridCol w="500066"/>
                <a:gridCol w="500066"/>
                <a:gridCol w="428628"/>
                <a:gridCol w="428628"/>
                <a:gridCol w="500066"/>
                <a:gridCol w="357190"/>
                <a:gridCol w="357190"/>
                <a:gridCol w="357190"/>
                <a:gridCol w="285752"/>
                <a:gridCol w="420896"/>
                <a:gridCol w="267788"/>
                <a:gridCol w="267788"/>
                <a:gridCol w="686206"/>
                <a:gridCol w="607087"/>
                <a:gridCol w="250564"/>
              </a:tblGrid>
              <a:tr h="218735">
                <a:tc rowSpan="2">
                  <a:txBody>
                    <a:bodyPr/>
                    <a:lstStyle/>
                    <a:p>
                      <a:pPr marL="71755" marR="71755" algn="ctr">
                        <a:spcBef>
                          <a:spcPts val="600"/>
                        </a:spcBef>
                        <a:spcAft>
                          <a:spcPts val="600"/>
                        </a:spcAft>
                      </a:pPr>
                      <a:r>
                        <a:rPr lang="en-ZA" sz="500" b="1" dirty="0">
                          <a:latin typeface="Calibri"/>
                          <a:ea typeface="Calibri"/>
                          <a:cs typeface="Times New Roman"/>
                        </a:rPr>
                        <a:t>Ref number</a:t>
                      </a:r>
                      <a:endParaRPr lang="en-US" sz="500" dirty="0">
                        <a:latin typeface="Calibri"/>
                        <a:ea typeface="Calibri"/>
                        <a:cs typeface="Times New Roman"/>
                      </a:endParaRPr>
                    </a:p>
                  </a:txBody>
                  <a:tcPr marL="29828" marR="29828" marT="0" marB="0" vert="vert270">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F243E"/>
                    </a:solidFill>
                  </a:tcPr>
                </a:tc>
                <a:tc rowSpan="2">
                  <a:txBody>
                    <a:bodyPr/>
                    <a:lstStyle/>
                    <a:p>
                      <a:pPr marL="71755" marR="71755" algn="ctr">
                        <a:spcAft>
                          <a:spcPts val="0"/>
                        </a:spcAft>
                      </a:pPr>
                      <a:r>
                        <a:rPr lang="en-ZA" sz="500" b="1">
                          <a:latin typeface="Calibri"/>
                          <a:ea typeface="Calibri"/>
                          <a:cs typeface="Times New Roman"/>
                        </a:rPr>
                        <a:t>Step in operation</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F243E"/>
                    </a:solidFill>
                  </a:tcPr>
                </a:tc>
                <a:tc rowSpan="2">
                  <a:txBody>
                    <a:bodyPr/>
                    <a:lstStyle/>
                    <a:p>
                      <a:pPr marL="71755" marR="71755" algn="ctr">
                        <a:spcBef>
                          <a:spcPts val="600"/>
                        </a:spcBef>
                        <a:spcAft>
                          <a:spcPts val="600"/>
                        </a:spcAft>
                      </a:pPr>
                      <a:r>
                        <a:rPr lang="en-ZA" sz="500" b="1">
                          <a:latin typeface="Calibri"/>
                          <a:ea typeface="Calibri"/>
                          <a:cs typeface="Times New Roman"/>
                        </a:rPr>
                        <a:t>No of Persons Exposed</a:t>
                      </a:r>
                      <a:endParaRPr lang="en-US" sz="500">
                        <a:latin typeface="Calibri"/>
                        <a:ea typeface="Calibri"/>
                        <a:cs typeface="Times New Roman"/>
                      </a:endParaRPr>
                    </a:p>
                  </a:txBody>
                  <a:tcPr marL="29828" marR="29828" marT="0" marB="0" vert="vert2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F243E"/>
                    </a:solidFill>
                  </a:tcPr>
                </a:tc>
                <a:tc gridSpan="8">
                  <a:txBody>
                    <a:bodyPr/>
                    <a:lstStyle/>
                    <a:p>
                      <a:pPr algn="ctr">
                        <a:lnSpc>
                          <a:spcPct val="115000"/>
                        </a:lnSpc>
                        <a:spcAft>
                          <a:spcPts val="0"/>
                        </a:spcAft>
                      </a:pPr>
                      <a:r>
                        <a:rPr lang="en-ZA" sz="500" b="1">
                          <a:latin typeface="Calibri"/>
                          <a:ea typeface="Calibri"/>
                          <a:cs typeface="Times New Roman"/>
                        </a:rPr>
                        <a:t>Inhalable hazards</a:t>
                      </a:r>
                      <a:endParaRPr lang="en-US" sz="500">
                        <a:latin typeface="Calibri"/>
                        <a:ea typeface="Calibri"/>
                        <a:cs typeface="Times New Roman"/>
                      </a:endParaRPr>
                    </a:p>
                  </a:txBody>
                  <a:tcPr marL="29828" marR="2982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15000"/>
                        </a:lnSpc>
                        <a:spcAft>
                          <a:spcPts val="0"/>
                        </a:spcAft>
                      </a:pPr>
                      <a:r>
                        <a:rPr lang="en-ZA" sz="500" b="1">
                          <a:latin typeface="Calibri"/>
                          <a:ea typeface="Calibri"/>
                          <a:cs typeface="Times New Roman"/>
                        </a:rPr>
                        <a:t>Physical hazards</a:t>
                      </a:r>
                      <a:endParaRPr lang="en-US" sz="500">
                        <a:latin typeface="Calibri"/>
                        <a:ea typeface="Calibri"/>
                        <a:cs typeface="Times New Roman"/>
                      </a:endParaRPr>
                    </a:p>
                  </a:txBody>
                  <a:tcPr marL="29828" marR="2982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spcAft>
                          <a:spcPts val="0"/>
                        </a:spcAft>
                      </a:pPr>
                      <a:r>
                        <a:rPr lang="en-ZA" sz="500" b="1">
                          <a:latin typeface="Calibri"/>
                          <a:ea typeface="Calibri"/>
                          <a:cs typeface="Times New Roman"/>
                        </a:rPr>
                        <a:t>Ergonomics</a:t>
                      </a:r>
                      <a:endParaRPr lang="en-US" sz="500">
                        <a:latin typeface="Calibri"/>
                        <a:ea typeface="Calibri"/>
                        <a:cs typeface="Times New Roman"/>
                      </a:endParaRPr>
                    </a:p>
                  </a:txBody>
                  <a:tcPr marL="29828" marR="2982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rowSpan="2">
                  <a:txBody>
                    <a:bodyPr/>
                    <a:lstStyle/>
                    <a:p>
                      <a:pPr marL="71755" marR="71755" algn="ctr">
                        <a:spcAft>
                          <a:spcPts val="0"/>
                        </a:spcAft>
                      </a:pPr>
                      <a:r>
                        <a:rPr lang="en-ZA" sz="500" b="1">
                          <a:latin typeface="Calibri"/>
                          <a:ea typeface="Calibri"/>
                          <a:cs typeface="Times New Roman"/>
                        </a:rPr>
                        <a:t>Signed HOD</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F243E"/>
                    </a:solidFill>
                  </a:tcPr>
                </a:tc>
              </a:tr>
              <a:tr h="47337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71755" marR="71755" algn="ctr">
                        <a:spcAft>
                          <a:spcPts val="0"/>
                        </a:spcAft>
                      </a:pPr>
                      <a:r>
                        <a:rPr lang="en-ZA" sz="500" b="1">
                          <a:latin typeface="Calibri"/>
                          <a:ea typeface="Calibri"/>
                          <a:cs typeface="Times New Roman"/>
                        </a:rPr>
                        <a:t>Respirable dust</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SiO</a:t>
                      </a:r>
                      <a:r>
                        <a:rPr lang="en-ZA" sz="500" b="1" baseline="-25000">
                          <a:latin typeface="Calibri"/>
                          <a:ea typeface="Calibri"/>
                          <a:cs typeface="Times New Roman"/>
                        </a:rPr>
                        <a:t>2</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Lead</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Arsenic</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Mercury</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Copper</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SO</a:t>
                      </a:r>
                      <a:r>
                        <a:rPr lang="en-ZA" sz="500" b="1" baseline="-25000">
                          <a:latin typeface="Calibri"/>
                          <a:ea typeface="Calibri"/>
                          <a:cs typeface="Times New Roman"/>
                        </a:rPr>
                        <a:t>2 </a:t>
                      </a:r>
                      <a:r>
                        <a:rPr lang="en-ZA" sz="500" b="1">
                          <a:latin typeface="Calibri"/>
                          <a:ea typeface="Calibri"/>
                          <a:cs typeface="Times New Roman"/>
                        </a:rPr>
                        <a:t>gas</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CO gas</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Noise</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Heat stress</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WBV</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HAW</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a:txBody>
                    <a:bodyPr/>
                    <a:lstStyle/>
                    <a:p>
                      <a:pPr marL="71755" marR="71755" algn="ctr">
                        <a:spcAft>
                          <a:spcPts val="0"/>
                        </a:spcAft>
                      </a:pPr>
                      <a:r>
                        <a:rPr lang="en-ZA" sz="500" b="1">
                          <a:latin typeface="Calibri"/>
                          <a:ea typeface="Calibri"/>
                          <a:cs typeface="Times New Roman"/>
                        </a:rPr>
                        <a:t>Ergonomic stress</a:t>
                      </a:r>
                      <a:endParaRPr lang="en-US" sz="500">
                        <a:latin typeface="Calibri"/>
                        <a:ea typeface="Calibri"/>
                        <a:cs typeface="Times New Roman"/>
                      </a:endParaRPr>
                    </a:p>
                  </a:txBody>
                  <a:tcPr marL="29828" marR="29828"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F243E"/>
                    </a:solidFill>
                  </a:tcPr>
                </a:tc>
                <a:tc vMerge="1">
                  <a:txBody>
                    <a:bodyPr/>
                    <a:lstStyle/>
                    <a:p>
                      <a:endParaRPr lang="en-US"/>
                    </a:p>
                  </a:txBody>
                  <a:tcPr/>
                </a:tc>
              </a:tr>
              <a:tr h="145823">
                <a:tc>
                  <a:txBody>
                    <a:bodyPr/>
                    <a:lstStyle/>
                    <a:p>
                      <a:pPr algn="ctr">
                        <a:spcAft>
                          <a:spcPts val="0"/>
                        </a:spcAft>
                      </a:pPr>
                      <a:r>
                        <a:rPr lang="en-ZA" sz="500">
                          <a:latin typeface="Calibri"/>
                          <a:ea typeface="Calibri"/>
                          <a:cs typeface="Times New Roman"/>
                        </a:rPr>
                        <a:t>1</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Concentrate &amp; Flux storage</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A</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b="1">
                          <a:latin typeface="Calibri"/>
                          <a:ea typeface="Calibri"/>
                          <a:cs typeface="Times New Roman"/>
                        </a:rPr>
                        <a:t>?</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2</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Day Bins</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3</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Steam dryer</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a:txBody>
                    <a:bodyPr/>
                    <a:lstStyle/>
                    <a:p>
                      <a:pPr algn="ctr">
                        <a:spcAft>
                          <a:spcPts val="0"/>
                        </a:spcAft>
                      </a:pPr>
                      <a:r>
                        <a:rPr lang="en-ZA" sz="500">
                          <a:latin typeface="Calibri"/>
                          <a:ea typeface="Calibri"/>
                          <a:cs typeface="Times New Roman"/>
                        </a:rPr>
                        <a:t>4</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Dry Concentrate Bin</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5</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Oxygen Plant</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a:txBody>
                    <a:bodyPr/>
                    <a:lstStyle/>
                    <a:p>
                      <a:pPr algn="ctr">
                        <a:spcAft>
                          <a:spcPts val="0"/>
                        </a:spcAft>
                      </a:pPr>
                      <a:r>
                        <a:rPr lang="en-ZA" sz="500">
                          <a:latin typeface="Calibri"/>
                          <a:ea typeface="Calibri"/>
                          <a:cs typeface="Times New Roman"/>
                        </a:rPr>
                        <a:t>6</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Ground level</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7</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Level 1</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8</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Level 2</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A</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9</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Level 3</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10</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Flash Furnace – Level 4</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11</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Boiler section</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12</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“WHB”</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a:txBody>
                    <a:bodyPr/>
                    <a:lstStyle/>
                    <a:p>
                      <a:pPr algn="ctr">
                        <a:spcAft>
                          <a:spcPts val="0"/>
                        </a:spcAft>
                      </a:pPr>
                      <a:r>
                        <a:rPr lang="en-ZA" sz="500">
                          <a:latin typeface="Calibri"/>
                          <a:ea typeface="Calibri"/>
                          <a:cs typeface="Times New Roman"/>
                        </a:rPr>
                        <a:t>13</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Electrical Precipitators (“EP”)</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A</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14</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Converters</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15</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Anode Furnace</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16</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Casting Wheel</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17</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Slag Furnace</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a:txBody>
                    <a:bodyPr/>
                    <a:lstStyle/>
                    <a:p>
                      <a:pPr algn="ctr">
                        <a:spcAft>
                          <a:spcPts val="0"/>
                        </a:spcAft>
                      </a:pPr>
                      <a:r>
                        <a:rPr lang="en-ZA" sz="500">
                          <a:latin typeface="Calibri"/>
                          <a:ea typeface="Calibri"/>
                          <a:cs typeface="Times New Roman"/>
                        </a:rPr>
                        <a:t>18</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ES Slag Flotation</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a:txBody>
                    <a:bodyPr/>
                    <a:lstStyle/>
                    <a:p>
                      <a:pPr algn="ctr">
                        <a:spcAft>
                          <a:spcPts val="0"/>
                        </a:spcAft>
                      </a:pPr>
                      <a:r>
                        <a:rPr lang="en-ZA" sz="500">
                          <a:latin typeface="Calibri"/>
                          <a:ea typeface="Calibri"/>
                          <a:cs typeface="Times New Roman"/>
                        </a:rPr>
                        <a:t>19</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Acid Plant</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rowSpan="3">
                  <a:txBody>
                    <a:bodyPr/>
                    <a:lstStyle/>
                    <a:p>
                      <a:pPr algn="ctr">
                        <a:spcAft>
                          <a:spcPts val="0"/>
                        </a:spcAft>
                      </a:pPr>
                      <a:r>
                        <a:rPr lang="en-ZA" sz="500">
                          <a:latin typeface="Calibri"/>
                          <a:ea typeface="Calibri"/>
                          <a:cs typeface="Times New Roman"/>
                        </a:rPr>
                        <a:t>20</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Roving services</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vMerge="1">
                  <a:txBody>
                    <a:bodyPr/>
                    <a:lstStyle/>
                    <a:p>
                      <a:endParaRPr lang="en-US"/>
                    </a:p>
                  </a:txBody>
                  <a:tcPr/>
                </a:tc>
                <a:tc>
                  <a:txBody>
                    <a:bodyPr/>
                    <a:lstStyle/>
                    <a:p>
                      <a:pPr algn="ctr">
                        <a:spcAft>
                          <a:spcPts val="0"/>
                        </a:spcAft>
                      </a:pPr>
                      <a:r>
                        <a:rPr lang="en-ZA" sz="500">
                          <a:latin typeface="Calibri"/>
                          <a:ea typeface="Calibri"/>
                          <a:cs typeface="Times New Roman"/>
                        </a:rPr>
                        <a:t>Front End Loader Operator</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dirty="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823">
                <a:tc vMerge="1">
                  <a:txBody>
                    <a:bodyPr/>
                    <a:lstStyle/>
                    <a:p>
                      <a:endParaRPr lang="en-US"/>
                    </a:p>
                  </a:txBody>
                  <a:tcPr/>
                </a:tc>
                <a:tc>
                  <a:txBody>
                    <a:bodyPr/>
                    <a:lstStyle/>
                    <a:p>
                      <a:pPr algn="ctr">
                        <a:spcAft>
                          <a:spcPts val="0"/>
                        </a:spcAft>
                      </a:pPr>
                      <a:r>
                        <a:rPr lang="en-ZA" sz="500">
                          <a:latin typeface="Calibri"/>
                          <a:ea typeface="Calibri"/>
                          <a:cs typeface="Times New Roman"/>
                        </a:rPr>
                        <a:t>Road Sweeper Operator</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r>
                        <a:rPr lang="en-ZA" sz="500" b="1">
                          <a:latin typeface="Calibri"/>
                          <a:ea typeface="Calibri"/>
                          <a:cs typeface="Times New Roman"/>
                        </a:rPr>
                        <a:t>B</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ZA" sz="500" b="1">
                          <a:latin typeface="Calibri"/>
                          <a:ea typeface="Calibri"/>
                          <a:cs typeface="Times New Roman"/>
                        </a:rPr>
                        <a:t>A</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r>
                        <a:rPr lang="en-ZA" sz="500" b="1">
                          <a:latin typeface="Calibri"/>
                          <a:ea typeface="Calibri"/>
                          <a:cs typeface="Times New Roman"/>
                        </a:rPr>
                        <a:t>C</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735">
                <a:tc>
                  <a:txBody>
                    <a:bodyPr/>
                    <a:lstStyle/>
                    <a:p>
                      <a:pPr algn="ctr">
                        <a:spcAft>
                          <a:spcPts val="0"/>
                        </a:spcAft>
                      </a:pPr>
                      <a:endParaRPr lang="en-ZA"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500">
                          <a:latin typeface="Calibri"/>
                          <a:ea typeface="Calibri"/>
                          <a:cs typeface="Times New Roman"/>
                        </a:rPr>
                        <a:t>Slag Dump Vehicle Operator</a:t>
                      </a: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3">
                <a:tc gridSpan="3">
                  <a:txBody>
                    <a:bodyPr/>
                    <a:lstStyle/>
                    <a:p>
                      <a:pPr algn="ctr">
                        <a:spcAft>
                          <a:spcPts val="0"/>
                        </a:spcAft>
                      </a:pPr>
                      <a:r>
                        <a:rPr lang="en-ZA" sz="500" b="1">
                          <a:latin typeface="Calibri"/>
                          <a:ea typeface="Calibri"/>
                          <a:cs typeface="Times New Roman"/>
                        </a:rPr>
                        <a:t>No exposed in Cat A</a:t>
                      </a:r>
                      <a:endParaRPr lang="en-US" sz="500">
                        <a:latin typeface="Calibri"/>
                        <a:ea typeface="Calibri"/>
                        <a:cs typeface="Times New Roman"/>
                      </a:endParaRPr>
                    </a:p>
                  </a:txBody>
                  <a:tcPr marL="29828" marR="29828"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spcAft>
                          <a:spcPts val="0"/>
                        </a:spcAft>
                      </a:pPr>
                      <a:endParaRPr lang="en-US" sz="500">
                        <a:latin typeface="Calibri"/>
                        <a:ea typeface="Calibri"/>
                        <a:cs typeface="Times New Roman"/>
                      </a:endParaRPr>
                    </a:p>
                  </a:txBody>
                  <a:tcPr marL="29828" marR="2982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74293">
                <a:tc gridSpan="3">
                  <a:txBody>
                    <a:bodyPr/>
                    <a:lstStyle/>
                    <a:p>
                      <a:pPr algn="ctr">
                        <a:spcAft>
                          <a:spcPts val="0"/>
                        </a:spcAft>
                      </a:pPr>
                      <a:r>
                        <a:rPr lang="en-ZA" sz="500" b="1">
                          <a:latin typeface="Calibri"/>
                          <a:ea typeface="Calibri"/>
                          <a:cs typeface="Times New Roman"/>
                        </a:rPr>
                        <a:t>No exposed in Cat B</a:t>
                      </a:r>
                      <a:endParaRPr lang="en-US" sz="500">
                        <a:latin typeface="Calibri"/>
                        <a:ea typeface="Calibri"/>
                        <a:cs typeface="Times New Roman"/>
                      </a:endParaRPr>
                    </a:p>
                  </a:txBody>
                  <a:tcPr marL="29828" marR="29828" marT="0"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74293">
                <a:tc gridSpan="3">
                  <a:txBody>
                    <a:bodyPr/>
                    <a:lstStyle/>
                    <a:p>
                      <a:pPr algn="ctr">
                        <a:spcAft>
                          <a:spcPts val="0"/>
                        </a:spcAft>
                      </a:pPr>
                      <a:r>
                        <a:rPr lang="en-ZA" sz="500" b="1">
                          <a:latin typeface="Calibri"/>
                          <a:ea typeface="Calibri"/>
                          <a:cs typeface="Times New Roman"/>
                        </a:rPr>
                        <a:t>No exposed in Cat C</a:t>
                      </a:r>
                      <a:endParaRPr lang="en-US" sz="500">
                        <a:latin typeface="Calibri"/>
                        <a:ea typeface="Calibri"/>
                        <a:cs typeface="Times New Roman"/>
                      </a:endParaRPr>
                    </a:p>
                  </a:txBody>
                  <a:tcPr marL="29828" marR="29828"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74293">
                <a:tc gridSpan="3">
                  <a:txBody>
                    <a:bodyPr/>
                    <a:lstStyle/>
                    <a:p>
                      <a:pPr algn="ctr">
                        <a:spcAft>
                          <a:spcPts val="0"/>
                        </a:spcAft>
                      </a:pPr>
                      <a:r>
                        <a:rPr lang="en-ZA" sz="500" b="1">
                          <a:latin typeface="Calibri"/>
                          <a:ea typeface="Calibri"/>
                          <a:cs typeface="Times New Roman"/>
                        </a:rPr>
                        <a:t>Total number of persons</a:t>
                      </a:r>
                      <a:endParaRPr lang="en-US" sz="50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hMerge="1">
                  <a:txBody>
                    <a:bodyPr/>
                    <a:lstStyle/>
                    <a:p>
                      <a:endParaRPr lang="en-US"/>
                    </a:p>
                  </a:txBody>
                  <a:tcPr/>
                </a:tc>
                <a:tc hMerge="1">
                  <a:txBody>
                    <a:bodyPr/>
                    <a:lstStyle/>
                    <a:p>
                      <a:endParaRPr lang="en-US"/>
                    </a:p>
                  </a:txBody>
                  <a:tcPr/>
                </a:tc>
                <a:tc gridSpan="13">
                  <a:txBody>
                    <a:bodyPr/>
                    <a:lstStyle/>
                    <a:p>
                      <a:pPr algn="ctr">
                        <a:spcAft>
                          <a:spcPts val="0"/>
                        </a:spcAft>
                      </a:pPr>
                      <a:r>
                        <a:rPr lang="en-ZA" sz="500" b="1" dirty="0">
                          <a:latin typeface="Calibri"/>
                          <a:ea typeface="Calibri"/>
                          <a:cs typeface="Times New Roman"/>
                        </a:rPr>
                        <a:t>xxx</a:t>
                      </a:r>
                      <a:endParaRPr lang="en-US" sz="500" dirty="0">
                        <a:latin typeface="Calibri"/>
                        <a:ea typeface="Calibri"/>
                        <a:cs typeface="Times New Roman"/>
                      </a:endParaRPr>
                    </a:p>
                  </a:txBody>
                  <a:tcPr marL="29828" marR="298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r>
            </a:tbl>
          </a:graphicData>
        </a:graphic>
      </p:graphicFrame>
      <p:sp>
        <p:nvSpPr>
          <p:cNvPr id="6" name="Rounded Rectangular Callout 5"/>
          <p:cNvSpPr/>
          <p:nvPr/>
        </p:nvSpPr>
        <p:spPr bwMode="auto">
          <a:xfrm>
            <a:off x="214282" y="2428868"/>
            <a:ext cx="1500198" cy="857256"/>
          </a:xfrm>
          <a:prstGeom prst="wedgeRoundRectCallout">
            <a:avLst>
              <a:gd name="adj1" fmla="val 59283"/>
              <a:gd name="adj2" fmla="val -57539"/>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Step in process / area</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7" name="Rounded Rectangular Callout 6"/>
          <p:cNvSpPr/>
          <p:nvPr/>
        </p:nvSpPr>
        <p:spPr bwMode="auto">
          <a:xfrm>
            <a:off x="214282" y="1000108"/>
            <a:ext cx="1500198" cy="857256"/>
          </a:xfrm>
          <a:prstGeom prst="wedgeRoundRectCallout">
            <a:avLst>
              <a:gd name="adj1" fmla="val 100764"/>
              <a:gd name="adj2" fmla="val 89127"/>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Number of exposed persons</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8" name="Rounded Rectangular Callout 7"/>
          <p:cNvSpPr/>
          <p:nvPr/>
        </p:nvSpPr>
        <p:spPr bwMode="auto">
          <a:xfrm>
            <a:off x="2285984" y="1000108"/>
            <a:ext cx="1500198" cy="857256"/>
          </a:xfrm>
          <a:prstGeom prst="wedgeRoundRectCallout">
            <a:avLst>
              <a:gd name="adj1" fmla="val 8490"/>
              <a:gd name="adj2" fmla="val 81719"/>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Inhalable hazards</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9" name="Rounded Rectangular Callout 8"/>
          <p:cNvSpPr/>
          <p:nvPr/>
        </p:nvSpPr>
        <p:spPr bwMode="auto">
          <a:xfrm>
            <a:off x="3857620" y="1000108"/>
            <a:ext cx="1500198" cy="857256"/>
          </a:xfrm>
          <a:prstGeom prst="wedgeRoundRectCallout">
            <a:avLst>
              <a:gd name="adj1" fmla="val 95685"/>
              <a:gd name="adj2" fmla="val 121719"/>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Physical hazards</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0" name="Rounded Rectangular Callout 9"/>
          <p:cNvSpPr/>
          <p:nvPr/>
        </p:nvSpPr>
        <p:spPr bwMode="auto">
          <a:xfrm>
            <a:off x="5500694" y="1000108"/>
            <a:ext cx="1500198" cy="857256"/>
          </a:xfrm>
          <a:prstGeom prst="wedgeRoundRectCallout">
            <a:avLst>
              <a:gd name="adj1" fmla="val 9336"/>
              <a:gd name="adj2" fmla="val 86164"/>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Ergonomic hazards</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1" name="Rounded Rectangular Callout 10"/>
          <p:cNvSpPr/>
          <p:nvPr/>
        </p:nvSpPr>
        <p:spPr bwMode="auto">
          <a:xfrm>
            <a:off x="7143768" y="1000108"/>
            <a:ext cx="1500198" cy="857256"/>
          </a:xfrm>
          <a:prstGeom prst="wedgeRoundRectCallout">
            <a:avLst>
              <a:gd name="adj1" fmla="val -9288"/>
              <a:gd name="adj2" fmla="val 84682"/>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Bio-hazards</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2" name="Rounded Rectangular Callout 11"/>
          <p:cNvSpPr/>
          <p:nvPr/>
        </p:nvSpPr>
        <p:spPr bwMode="auto">
          <a:xfrm>
            <a:off x="7429520" y="3214686"/>
            <a:ext cx="1714480" cy="857256"/>
          </a:xfrm>
          <a:prstGeom prst="wedgeRoundRectCallout">
            <a:avLst>
              <a:gd name="adj1" fmla="val 9865"/>
              <a:gd name="adj2" fmla="val -134575"/>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Signature </a:t>
            </a:r>
          </a:p>
          <a:p>
            <a:pPr marL="0" marR="0" indent="0" algn="ctr" defTabSz="914400" rtl="0" eaLnBrk="1" fontAlgn="base" latinLnBrk="0" hangingPunct="1">
              <a:lnSpc>
                <a:spcPct val="100000"/>
              </a:lnSpc>
              <a:spcBef>
                <a:spcPct val="0"/>
              </a:spcBef>
              <a:spcAft>
                <a:spcPct val="0"/>
              </a:spcAft>
              <a:buClrTx/>
              <a:buSzTx/>
              <a:buFontTx/>
              <a:buNone/>
              <a:tabLst/>
            </a:pPr>
            <a:r>
              <a:rPr lang="en-ZA" sz="1400" b="1" dirty="0" smtClean="0">
                <a:ea typeface="Arial" charset="0"/>
              </a:rPr>
              <a:t>(HOD/Area Sup)</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3" name="Rounded Rectangular Callout 12"/>
          <p:cNvSpPr/>
          <p:nvPr/>
        </p:nvSpPr>
        <p:spPr bwMode="auto">
          <a:xfrm>
            <a:off x="642910" y="4429132"/>
            <a:ext cx="2928958" cy="857256"/>
          </a:xfrm>
          <a:prstGeom prst="wedgeRoundRectCallout">
            <a:avLst>
              <a:gd name="adj1" fmla="val 8366"/>
              <a:gd name="adj2" fmla="val 111349"/>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Number of persons in </a:t>
            </a:r>
            <a:r>
              <a:rPr kumimoji="0" lang="en-ZA" sz="1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a typeface="Arial" charset="0"/>
                <a:cs typeface="Arial" charset="0"/>
              </a:rPr>
              <a:t>Cat.</a:t>
            </a:r>
            <a:r>
              <a:rPr kumimoji="0" lang="en-ZA" sz="1400" b="1" i="0" u="none" strike="noStrike" cap="none" normalizeH="0" dirty="0" smtClean="0">
                <a:ln>
                  <a:noFill/>
                </a:ln>
                <a:solidFill>
                  <a:srgbClr val="FF0000"/>
                </a:solidFill>
                <a:effectLst>
                  <a:outerShdw blurRad="38100" dist="38100" dir="2700000" algn="tl">
                    <a:srgbClr val="000000">
                      <a:alpha val="43137"/>
                    </a:srgbClr>
                  </a:outerShdw>
                </a:effectLst>
                <a:latin typeface="Arial" charset="0"/>
                <a:ea typeface="Arial" charset="0"/>
                <a:cs typeface="Arial" charset="0"/>
              </a:rPr>
              <a:t> A</a:t>
            </a:r>
          </a:p>
          <a:p>
            <a:pPr marL="0" marR="0" indent="0" algn="ctr" defTabSz="914400" rtl="0" eaLnBrk="1" fontAlgn="base" latinLnBrk="0" hangingPunct="1">
              <a:lnSpc>
                <a:spcPct val="100000"/>
              </a:lnSpc>
              <a:spcBef>
                <a:spcPct val="0"/>
              </a:spcBef>
              <a:spcAft>
                <a:spcPct val="0"/>
              </a:spcAft>
              <a:buClrTx/>
              <a:buSzTx/>
              <a:buFontTx/>
              <a:buNone/>
              <a:tabLst/>
            </a:pPr>
            <a:r>
              <a:rPr lang="en-ZA" sz="1400" b="1" baseline="0" dirty="0" smtClean="0">
                <a:ea typeface="Arial" charset="0"/>
              </a:rPr>
              <a:t>Number of persons in </a:t>
            </a:r>
            <a:r>
              <a:rPr lang="en-ZA" sz="1400" b="1" dirty="0" smtClean="0">
                <a:solidFill>
                  <a:srgbClr val="FFC000"/>
                </a:solidFill>
                <a:effectLst>
                  <a:outerShdw blurRad="38100" dist="38100" dir="2700000" algn="tl">
                    <a:srgbClr val="000000">
                      <a:alpha val="43137"/>
                    </a:srgbClr>
                  </a:outerShdw>
                </a:effectLst>
                <a:ea typeface="Arial" charset="0"/>
              </a:rPr>
              <a:t>Cat. B</a:t>
            </a:r>
          </a:p>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dirty="0" smtClean="0">
                <a:ln>
                  <a:noFill/>
                </a:ln>
                <a:solidFill>
                  <a:schemeClr val="tx1"/>
                </a:solidFill>
                <a:effectLst/>
                <a:latin typeface="Arial" charset="0"/>
                <a:ea typeface="Arial" charset="0"/>
                <a:cs typeface="Arial" charset="0"/>
              </a:rPr>
              <a:t>Number of persons in </a:t>
            </a:r>
            <a:r>
              <a:rPr kumimoji="0" lang="en-ZA" sz="1400" b="1" i="0" u="none" strike="noStrike" cap="none" normalizeH="0" dirty="0" smtClean="0">
                <a:ln>
                  <a:noFill/>
                </a:ln>
                <a:solidFill>
                  <a:srgbClr val="00FF00"/>
                </a:solidFill>
                <a:effectLst>
                  <a:outerShdw blurRad="38100" dist="38100" dir="2700000" algn="tl">
                    <a:srgbClr val="000000">
                      <a:alpha val="43137"/>
                    </a:srgbClr>
                  </a:outerShdw>
                </a:effectLst>
                <a:latin typeface="Arial" charset="0"/>
                <a:ea typeface="Arial" charset="0"/>
                <a:cs typeface="Arial" charset="0"/>
              </a:rPr>
              <a:t>Cat. C</a:t>
            </a:r>
            <a:endParaRPr kumimoji="0" lang="en-US" sz="1400" b="1" i="0" u="none" strike="noStrike" cap="none" normalizeH="0" baseline="0" dirty="0">
              <a:ln>
                <a:noFill/>
              </a:ln>
              <a:solidFill>
                <a:srgbClr val="00FF00"/>
              </a:solidFill>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22</a:t>
            </a:fld>
            <a:endParaRPr lang="en-GB" dirty="0"/>
          </a:p>
        </p:txBody>
      </p:sp>
      <p:sp>
        <p:nvSpPr>
          <p:cNvPr id="3" name="TextBox 2"/>
          <p:cNvSpPr txBox="1"/>
          <p:nvPr/>
        </p:nvSpPr>
        <p:spPr>
          <a:xfrm>
            <a:off x="571472" y="1357298"/>
            <a:ext cx="3672800" cy="461665"/>
          </a:xfrm>
          <a:prstGeom prst="rect">
            <a:avLst/>
          </a:prstGeom>
          <a:noFill/>
        </p:spPr>
        <p:txBody>
          <a:bodyPr wrap="none" rtlCol="0">
            <a:spAutoFit/>
          </a:bodyPr>
          <a:lstStyle/>
          <a:p>
            <a:r>
              <a:rPr lang="en-ZA" sz="2400" b="1" dirty="0" smtClean="0">
                <a:solidFill>
                  <a:schemeClr val="tx2">
                    <a:lumMod val="50000"/>
                  </a:schemeClr>
                </a:solidFill>
              </a:rPr>
              <a:t>Health hazard inventory</a:t>
            </a:r>
            <a:endParaRPr lang="en-US" sz="2400" b="1" dirty="0">
              <a:solidFill>
                <a:schemeClr val="tx2">
                  <a:lumMod val="50000"/>
                </a:schemeClr>
              </a:solidFill>
            </a:endParaRPr>
          </a:p>
        </p:txBody>
      </p:sp>
      <p:graphicFrame>
        <p:nvGraphicFramePr>
          <p:cNvPr id="5" name="Table 4"/>
          <p:cNvGraphicFramePr>
            <a:graphicFrameLocks noGrp="1"/>
          </p:cNvGraphicFramePr>
          <p:nvPr/>
        </p:nvGraphicFramePr>
        <p:xfrm>
          <a:off x="571472" y="1928802"/>
          <a:ext cx="8215370" cy="4097120"/>
        </p:xfrm>
        <a:graphic>
          <a:graphicData uri="http://schemas.openxmlformats.org/drawingml/2006/table">
            <a:tbl>
              <a:tblPr/>
              <a:tblGrid>
                <a:gridCol w="318202"/>
                <a:gridCol w="871967"/>
                <a:gridCol w="1187920"/>
                <a:gridCol w="809562"/>
                <a:gridCol w="640903"/>
                <a:gridCol w="640903"/>
                <a:gridCol w="877026"/>
                <a:gridCol w="1354330"/>
                <a:gridCol w="1514557"/>
              </a:tblGrid>
              <a:tr h="555270">
                <a:tc>
                  <a:txBody>
                    <a:bodyPr/>
                    <a:lstStyle/>
                    <a:p>
                      <a:pPr marL="71755" marR="71755" algn="ctr">
                        <a:lnSpc>
                          <a:spcPct val="115000"/>
                        </a:lnSpc>
                        <a:spcAft>
                          <a:spcPts val="0"/>
                        </a:spcAft>
                      </a:pPr>
                      <a:r>
                        <a:rPr lang="en-ZA" sz="400" b="1" dirty="0">
                          <a:latin typeface="Calibri"/>
                          <a:ea typeface="Calibri"/>
                          <a:cs typeface="Times New Roman"/>
                        </a:rPr>
                        <a:t>Ref number</a:t>
                      </a:r>
                      <a:endParaRPr lang="en-US" sz="400" dirty="0">
                        <a:latin typeface="Calibri"/>
                        <a:ea typeface="Calibri"/>
                        <a:cs typeface="Times New Roman"/>
                      </a:endParaRPr>
                    </a:p>
                  </a:txBody>
                  <a:tcPr marL="0" marR="0" marT="0" marB="0" vert="vert270" anchor="ctr">
                    <a:lnL>
                      <a:noFill/>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1000"/>
                        </a:spcAft>
                      </a:pPr>
                      <a:r>
                        <a:rPr lang="en-ZA" sz="400" b="1" dirty="0">
                          <a:latin typeface="Calibri"/>
                          <a:ea typeface="Calibri"/>
                          <a:cs typeface="Times New Roman"/>
                        </a:rPr>
                        <a:t>Health hazard</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Step or area in operation</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Type of hazard</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Nature of hazard</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Route of entry</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Frequency of exposure</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Associated ill health effects</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Source(s) of exposure</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a:noFill/>
                    </a:lnR>
                    <a:lnT>
                      <a:noFill/>
                    </a:lnT>
                    <a:lnB>
                      <a:noFill/>
                    </a:lnB>
                    <a:solidFill>
                      <a:schemeClr val="bg2">
                        <a:lumMod val="40000"/>
                        <a:lumOff val="60000"/>
                      </a:schemeClr>
                    </a:solidFill>
                  </a:tcPr>
                </a:tc>
              </a:tr>
              <a:tr h="247296">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Respirable dust</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865755" algn="ctr"/>
                          <a:tab pos="5731510" algn="r"/>
                        </a:tabLst>
                      </a:pPr>
                      <a:r>
                        <a:rPr lang="en-ZA" sz="400">
                          <a:latin typeface="Calibri"/>
                          <a:ea typeface="Calibri"/>
                          <a:cs typeface="Arial"/>
                        </a:rPr>
                        <a:t>Concentrate &amp; flux storage</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Flash furnace</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Mobile equipment</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Boiler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Daily, 4-8 hours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400">
                          <a:solidFill>
                            <a:srgbClr val="4A442A"/>
                          </a:solidFill>
                          <a:latin typeface="Calibri"/>
                          <a:ea typeface="Calibri"/>
                          <a:cs typeface="Arial"/>
                        </a:rPr>
                        <a:t>Respiratory irritation. Progressive Massive Fibrosis and Chronic Obstructive Airways Disease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42773">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Respirable Crystalline Silica</a:t>
                      </a:r>
                      <a:endParaRPr lang="en-US" sz="400">
                        <a:latin typeface="Calibri"/>
                        <a:ea typeface="Calibri"/>
                        <a:cs typeface="Times New Roman"/>
                      </a:endParaRPr>
                    </a:p>
                    <a:p>
                      <a:pPr marL="90170">
                        <a:lnSpc>
                          <a:spcPct val="115000"/>
                        </a:lnSpc>
                        <a:spcAft>
                          <a:spcPts val="0"/>
                        </a:spcAft>
                        <a:tabLst>
                          <a:tab pos="2865755" algn="ctr"/>
                          <a:tab pos="5731510" algn="r"/>
                        </a:tabLst>
                      </a:pPr>
                      <a:r>
                        <a:rPr lang="en-ZA" sz="400" b="1">
                          <a:latin typeface="Calibri"/>
                          <a:ea typeface="Calibri"/>
                          <a:cs typeface="Arial"/>
                        </a:rPr>
                        <a:t>(RCS)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865755" algn="ctr"/>
                          <a:tab pos="5731510" algn="r"/>
                        </a:tabLst>
                      </a:pPr>
                      <a:r>
                        <a:rPr lang="en-ZA" sz="400">
                          <a:latin typeface="Calibri"/>
                          <a:ea typeface="Calibri"/>
                          <a:cs typeface="Arial"/>
                        </a:rPr>
                        <a:t>Concentrate &amp; flux storage</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Flash furnace</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Mobile equipment</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Boiler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 (crystal)</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Daily, 4-8 hours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400">
                          <a:solidFill>
                            <a:srgbClr val="000000"/>
                          </a:solidFill>
                          <a:latin typeface="Calibri"/>
                          <a:ea typeface="Calibri"/>
                          <a:cs typeface="Times New Roman"/>
                        </a:rPr>
                        <a:t>Cough, dyspnea (breathing difficulty), wheezing; decreased pulmonary function, progressive resp symptoms (silicosis); irritation eyes; [potential occupational</a:t>
                      </a:r>
                      <a:r>
                        <a:rPr lang="en-ZA" sz="400">
                          <a:solidFill>
                            <a:srgbClr val="000000"/>
                          </a:solidFill>
                          <a:latin typeface="Georgia"/>
                          <a:ea typeface="Calibri"/>
                          <a:cs typeface="Times New Roman"/>
                        </a:rPr>
                        <a:t> </a:t>
                      </a:r>
                      <a:r>
                        <a:rPr lang="en-ZA" sz="400">
                          <a:solidFill>
                            <a:srgbClr val="000000"/>
                          </a:solidFill>
                          <a:latin typeface="Calibri"/>
                          <a:ea typeface="Calibri"/>
                          <a:cs typeface="Times New Roman"/>
                        </a:rPr>
                        <a:t>carcinogen]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Flux</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306">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Arsenic (as arsenic in a solid form) </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90170">
                        <a:lnSpc>
                          <a:spcPct val="115000"/>
                        </a:lnSpc>
                        <a:spcAft>
                          <a:spcPts val="0"/>
                        </a:spcAft>
                        <a:tabLst>
                          <a:tab pos="2865755" algn="ctr"/>
                          <a:tab pos="5731510" algn="r"/>
                        </a:tabLst>
                      </a:pPr>
                      <a:r>
                        <a:rPr lang="en-ZA" sz="400">
                          <a:latin typeface="Calibri"/>
                          <a:ea typeface="Calibri"/>
                          <a:cs typeface="Arial"/>
                        </a:rPr>
                        <a:t>Off-gas treatment</a:t>
                      </a:r>
                      <a:endParaRPr lang="en-US" sz="400">
                        <a:latin typeface="Calibri"/>
                        <a:ea typeface="Calibri"/>
                        <a:cs typeface="Times New Roman"/>
                      </a:endParaRPr>
                    </a:p>
                    <a:p>
                      <a:pPr marL="90170">
                        <a:lnSpc>
                          <a:spcPct val="115000"/>
                        </a:lnSpc>
                        <a:spcAft>
                          <a:spcPts val="0"/>
                        </a:spcAft>
                        <a:tabLst>
                          <a:tab pos="2865755" algn="ctr"/>
                          <a:tab pos="5731510" algn="r"/>
                        </a:tabLst>
                      </a:pPr>
                      <a:r>
                        <a:rPr lang="en-ZA" sz="400">
                          <a:latin typeface="Calibri"/>
                          <a:ea typeface="Calibri"/>
                          <a:cs typeface="Arial"/>
                        </a:rPr>
                        <a:t>Flash furnace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Skin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Daily, 4-8 hours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1275" marR="44450">
                        <a:lnSpc>
                          <a:spcPct val="104000"/>
                        </a:lnSpc>
                        <a:spcBef>
                          <a:spcPts val="295"/>
                        </a:spcBef>
                        <a:spcAft>
                          <a:spcPts val="0"/>
                        </a:spcAft>
                      </a:pPr>
                      <a:r>
                        <a:rPr lang="en-ZA" sz="400">
                          <a:solidFill>
                            <a:srgbClr val="000000"/>
                          </a:solidFill>
                          <a:latin typeface="Calibri"/>
                          <a:ea typeface="Calibri"/>
                          <a:cs typeface="Times New Roman"/>
                        </a:rPr>
                        <a:t>Ulceration of nasal septum, dermatitis, gastrointestinal disturbances, peripheral neuropathy, resp irritation, hyperpigmentation of skin, [potential occupational</a:t>
                      </a:r>
                      <a:r>
                        <a:rPr lang="en-ZA" sz="400">
                          <a:solidFill>
                            <a:srgbClr val="000000"/>
                          </a:solidFill>
                          <a:latin typeface="Georgia"/>
                          <a:ea typeface="Calibri"/>
                          <a:cs typeface="Times New Roman"/>
                        </a:rPr>
                        <a:t> </a:t>
                      </a:r>
                      <a:r>
                        <a:rPr lang="en-ZA" sz="400">
                          <a:solidFill>
                            <a:srgbClr val="000000"/>
                          </a:solidFill>
                          <a:latin typeface="Calibri"/>
                          <a:ea typeface="Calibri"/>
                          <a:cs typeface="Times New Roman"/>
                        </a:rPr>
                        <a:t>carcinogen]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Off-gas particulate collection system</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75">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Arsenic (vapour form – arsenic trioxide)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Vapour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637652">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Lead</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a:latin typeface="Calibri"/>
                          <a:ea typeface="Calibri"/>
                          <a:cs typeface="Arial"/>
                        </a:rPr>
                        <a:t>Concentrate handling, smelting and converting</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Infrequent</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400">
                          <a:solidFill>
                            <a:srgbClr val="000000"/>
                          </a:solidFill>
                          <a:latin typeface="Calibri"/>
                          <a:ea typeface="Calibri"/>
                          <a:cs typeface="Times New Roman"/>
                        </a:rPr>
                        <a:t>Lassitude (weakness, exhaustion), insomnia; facial pallor; anorexia, weight loss, malnutrition; constipation, abdominal pain, colic; anemia; gingival lead line; tremor; paralysis wrist, ankles; encephalopathy; kidney disease; irritation eyes; hypertension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1003">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Mercury</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a:latin typeface="Calibri"/>
                          <a:ea typeface="Calibri"/>
                          <a:cs typeface="Arial"/>
                        </a:rPr>
                        <a:t>Concentrate handling, smelting and converting</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Vapour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Infrequent</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400">
                          <a:solidFill>
                            <a:srgbClr val="000000"/>
                          </a:solidFill>
                          <a:latin typeface="Calibri"/>
                          <a:ea typeface="Calibri"/>
                          <a:cs typeface="Times New Roman"/>
                        </a:rPr>
                        <a:t>Irritation eyes, skin; cough, chest pain, dyspnea (breathing difficulty), bronchitis, pneumonitis; tremor, insomnia, irritability, indecision, headache, lassitude (weakness, exhaustion); stomatitis, salivation; gastrointestinal disturbance, anorexia, weight loss; proteinuria</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5625">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Copper dust</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a:latin typeface="Calibri"/>
                          <a:ea typeface="Calibri"/>
                          <a:cs typeface="Arial"/>
                        </a:rPr>
                        <a:t>Concentrate handling, smelting and converting</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Daily, 4-8 hours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400">
                          <a:latin typeface="Calibri"/>
                          <a:ea typeface="Calibri"/>
                          <a:cs typeface="Times New Roman"/>
                        </a:rPr>
                        <a:t>Coughing, sneezing, runny nose, pulmonary fibrosis, and increased vascularity of the nasal mucosa.  Possible liver damage.  The carcinogenicity of copper has not been adequately studied. An increase in cancer risk has been found</a:t>
                      </a:r>
                    </a:p>
                    <a:p>
                      <a:pPr>
                        <a:lnSpc>
                          <a:spcPct val="115000"/>
                        </a:lnSpc>
                        <a:spcAft>
                          <a:spcPts val="0"/>
                        </a:spcAft>
                      </a:pPr>
                      <a:r>
                        <a:rPr lang="en-US" sz="400">
                          <a:latin typeface="Calibri"/>
                          <a:ea typeface="Calibri"/>
                          <a:cs typeface="Times New Roman"/>
                        </a:rPr>
                        <a:t>among copper smelters; however, the increased </a:t>
                      </a:r>
                      <a:r>
                        <a:rPr lang="en-US" sz="400">
                          <a:latin typeface="Times New Roman"/>
                          <a:ea typeface="Calibri"/>
                          <a:cs typeface="Times New Roman"/>
                        </a:rPr>
                        <a:t>risk </a:t>
                      </a:r>
                      <a:r>
                        <a:rPr lang="en-US" sz="400">
                          <a:latin typeface="Calibri"/>
                          <a:ea typeface="Calibri"/>
                          <a:cs typeface="Times New Roman"/>
                        </a:rPr>
                        <a:t>has been attributed to concomitant exposure to arsenic.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dirty="0">
                          <a:solidFill>
                            <a:srgbClr val="4A442A"/>
                          </a:solidFill>
                          <a:latin typeface="Calibri"/>
                          <a:ea typeface="Calibri"/>
                          <a:cs typeface="Arial"/>
                        </a:rPr>
                        <a:t>Concentrate feed</a:t>
                      </a:r>
                      <a:endParaRPr lang="en-US" sz="400" dirty="0">
                        <a:latin typeface="Calibri"/>
                        <a:ea typeface="Calibri"/>
                        <a:cs typeface="Times New Roman"/>
                      </a:endParaRPr>
                    </a:p>
                    <a:p>
                      <a:pPr marL="41275" marR="44450">
                        <a:lnSpc>
                          <a:spcPct val="104000"/>
                        </a:lnSpc>
                        <a:spcBef>
                          <a:spcPts val="295"/>
                        </a:spcBef>
                        <a:spcAft>
                          <a:spcPts val="0"/>
                        </a:spcAft>
                      </a:pPr>
                      <a:r>
                        <a:rPr lang="en-ZA" sz="300" dirty="0">
                          <a:solidFill>
                            <a:srgbClr val="4A442A"/>
                          </a:solidFill>
                          <a:latin typeface="Calibri"/>
                          <a:ea typeface="Calibri"/>
                          <a:cs typeface="Arial"/>
                        </a:rPr>
                        <a:t>Furnace emissions Concentrate feed</a:t>
                      </a:r>
                      <a:endParaRPr lang="en-US" sz="400" dirty="0">
                        <a:latin typeface="Calibri"/>
                        <a:ea typeface="Calibri"/>
                        <a:cs typeface="Times New Roman"/>
                      </a:endParaRPr>
                    </a:p>
                    <a:p>
                      <a:pPr marL="41275" marR="44450">
                        <a:lnSpc>
                          <a:spcPct val="104000"/>
                        </a:lnSpc>
                        <a:spcBef>
                          <a:spcPts val="295"/>
                        </a:spcBef>
                        <a:spcAft>
                          <a:spcPts val="0"/>
                        </a:spcAft>
                      </a:pPr>
                      <a:r>
                        <a:rPr lang="en-ZA" sz="300" dirty="0">
                          <a:solidFill>
                            <a:srgbClr val="4A442A"/>
                          </a:solidFill>
                          <a:latin typeface="Calibri"/>
                          <a:ea typeface="Calibri"/>
                          <a:cs typeface="Arial"/>
                        </a:rPr>
                        <a:t>Furnace emissions</a:t>
                      </a:r>
                      <a:endParaRPr lang="en-US" sz="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23</a:t>
            </a:fld>
            <a:endParaRPr lang="en-GB" dirty="0"/>
          </a:p>
        </p:txBody>
      </p:sp>
      <p:sp>
        <p:nvSpPr>
          <p:cNvPr id="3" name="TextBox 2"/>
          <p:cNvSpPr txBox="1"/>
          <p:nvPr/>
        </p:nvSpPr>
        <p:spPr>
          <a:xfrm>
            <a:off x="571472" y="1357298"/>
            <a:ext cx="3672800" cy="461665"/>
          </a:xfrm>
          <a:prstGeom prst="rect">
            <a:avLst/>
          </a:prstGeom>
          <a:noFill/>
        </p:spPr>
        <p:txBody>
          <a:bodyPr wrap="none" rtlCol="0">
            <a:spAutoFit/>
          </a:bodyPr>
          <a:lstStyle/>
          <a:p>
            <a:r>
              <a:rPr lang="en-ZA" sz="2400" b="1" dirty="0" smtClean="0">
                <a:solidFill>
                  <a:schemeClr val="tx2">
                    <a:lumMod val="50000"/>
                  </a:schemeClr>
                </a:solidFill>
              </a:rPr>
              <a:t>Health hazard inventory</a:t>
            </a:r>
            <a:endParaRPr lang="en-US" sz="2400" b="1" dirty="0">
              <a:solidFill>
                <a:schemeClr val="tx2">
                  <a:lumMod val="50000"/>
                </a:schemeClr>
              </a:solidFill>
            </a:endParaRPr>
          </a:p>
        </p:txBody>
      </p:sp>
      <p:graphicFrame>
        <p:nvGraphicFramePr>
          <p:cNvPr id="5" name="Table 4"/>
          <p:cNvGraphicFramePr>
            <a:graphicFrameLocks noGrp="1"/>
          </p:cNvGraphicFramePr>
          <p:nvPr/>
        </p:nvGraphicFramePr>
        <p:xfrm>
          <a:off x="571472" y="1928802"/>
          <a:ext cx="8215370" cy="4097120"/>
        </p:xfrm>
        <a:graphic>
          <a:graphicData uri="http://schemas.openxmlformats.org/drawingml/2006/table">
            <a:tbl>
              <a:tblPr/>
              <a:tblGrid>
                <a:gridCol w="318202"/>
                <a:gridCol w="871967"/>
                <a:gridCol w="1187920"/>
                <a:gridCol w="809562"/>
                <a:gridCol w="640903"/>
                <a:gridCol w="640903"/>
                <a:gridCol w="877026"/>
                <a:gridCol w="1354330"/>
                <a:gridCol w="1514557"/>
              </a:tblGrid>
              <a:tr h="555270">
                <a:tc>
                  <a:txBody>
                    <a:bodyPr/>
                    <a:lstStyle/>
                    <a:p>
                      <a:pPr marL="71755" marR="71755" algn="ctr">
                        <a:lnSpc>
                          <a:spcPct val="115000"/>
                        </a:lnSpc>
                        <a:spcAft>
                          <a:spcPts val="0"/>
                        </a:spcAft>
                      </a:pPr>
                      <a:r>
                        <a:rPr lang="en-ZA" sz="400" b="1" dirty="0">
                          <a:latin typeface="Calibri"/>
                          <a:ea typeface="Calibri"/>
                          <a:cs typeface="Times New Roman"/>
                        </a:rPr>
                        <a:t>Ref number</a:t>
                      </a:r>
                      <a:endParaRPr lang="en-US" sz="400" dirty="0">
                        <a:latin typeface="Calibri"/>
                        <a:ea typeface="Calibri"/>
                        <a:cs typeface="Times New Roman"/>
                      </a:endParaRPr>
                    </a:p>
                  </a:txBody>
                  <a:tcPr marL="0" marR="0" marT="0" marB="0" vert="vert270" anchor="ctr">
                    <a:lnL>
                      <a:noFill/>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1000"/>
                        </a:spcAft>
                      </a:pPr>
                      <a:r>
                        <a:rPr lang="en-ZA" sz="400" b="1" dirty="0">
                          <a:latin typeface="Calibri"/>
                          <a:ea typeface="Calibri"/>
                          <a:cs typeface="Times New Roman"/>
                        </a:rPr>
                        <a:t>Health hazard</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Step or area in operation</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Type of hazard</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Nature of hazard</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Route of entry</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Frequency of exposure</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Associated ill health effects</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2">
                        <a:lumMod val="40000"/>
                        <a:lumOff val="60000"/>
                      </a:schemeClr>
                    </a:solidFill>
                  </a:tcPr>
                </a:tc>
                <a:tc>
                  <a:txBody>
                    <a:bodyPr/>
                    <a:lstStyle/>
                    <a:p>
                      <a:pPr marL="71755" marR="71755" algn="ctr">
                        <a:lnSpc>
                          <a:spcPct val="115000"/>
                        </a:lnSpc>
                        <a:spcAft>
                          <a:spcPts val="0"/>
                        </a:spcAft>
                      </a:pPr>
                      <a:r>
                        <a:rPr lang="en-ZA" sz="400" b="1" dirty="0">
                          <a:latin typeface="Calibri"/>
                          <a:ea typeface="Calibri"/>
                          <a:cs typeface="Times New Roman"/>
                        </a:rPr>
                        <a:t>Source(s) of exposure</a:t>
                      </a:r>
                      <a:endParaRPr lang="en-US" sz="400" dirty="0">
                        <a:latin typeface="Calibri"/>
                        <a:ea typeface="Calibri"/>
                        <a:cs typeface="Times New Roman"/>
                      </a:endParaRPr>
                    </a:p>
                  </a:txBody>
                  <a:tcPr marL="0" marR="0" marT="0" marB="0" vert="vert270" anchor="ctr">
                    <a:lnL w="12700" cap="flat" cmpd="sng" algn="ctr">
                      <a:solidFill>
                        <a:srgbClr val="FFFFFF"/>
                      </a:solidFill>
                      <a:prstDash val="solid"/>
                      <a:round/>
                      <a:headEnd type="none" w="med" len="med"/>
                      <a:tailEnd type="none" w="med" len="med"/>
                    </a:lnL>
                    <a:lnR>
                      <a:noFill/>
                    </a:lnR>
                    <a:lnT>
                      <a:noFill/>
                    </a:lnT>
                    <a:lnB>
                      <a:noFill/>
                    </a:lnB>
                    <a:solidFill>
                      <a:schemeClr val="bg2">
                        <a:lumMod val="40000"/>
                        <a:lumOff val="60000"/>
                      </a:schemeClr>
                    </a:solidFill>
                  </a:tcPr>
                </a:tc>
              </a:tr>
              <a:tr h="247296">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Respirable dust</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865755" algn="ctr"/>
                          <a:tab pos="5731510" algn="r"/>
                        </a:tabLst>
                      </a:pPr>
                      <a:r>
                        <a:rPr lang="en-ZA" sz="400">
                          <a:latin typeface="Calibri"/>
                          <a:ea typeface="Calibri"/>
                          <a:cs typeface="Arial"/>
                        </a:rPr>
                        <a:t>Concentrate &amp; flux storage</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Flash furnace</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Mobile equipment</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Boiler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Daily, 4-8 hours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400">
                          <a:solidFill>
                            <a:srgbClr val="4A442A"/>
                          </a:solidFill>
                          <a:latin typeface="Calibri"/>
                          <a:ea typeface="Calibri"/>
                          <a:cs typeface="Arial"/>
                        </a:rPr>
                        <a:t>Respiratory irritation. Progressive Massive Fibrosis and Chronic Obstructive Airways Disease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42773">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Respirable Crystalline Silica</a:t>
                      </a:r>
                      <a:endParaRPr lang="en-US" sz="400">
                        <a:latin typeface="Calibri"/>
                        <a:ea typeface="Calibri"/>
                        <a:cs typeface="Times New Roman"/>
                      </a:endParaRPr>
                    </a:p>
                    <a:p>
                      <a:pPr marL="90170">
                        <a:lnSpc>
                          <a:spcPct val="115000"/>
                        </a:lnSpc>
                        <a:spcAft>
                          <a:spcPts val="0"/>
                        </a:spcAft>
                        <a:tabLst>
                          <a:tab pos="2865755" algn="ctr"/>
                          <a:tab pos="5731510" algn="r"/>
                        </a:tabLst>
                      </a:pPr>
                      <a:r>
                        <a:rPr lang="en-ZA" sz="400" b="1">
                          <a:latin typeface="Calibri"/>
                          <a:ea typeface="Calibri"/>
                          <a:cs typeface="Arial"/>
                        </a:rPr>
                        <a:t>(RCS)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865755" algn="ctr"/>
                          <a:tab pos="5731510" algn="r"/>
                        </a:tabLst>
                      </a:pPr>
                      <a:r>
                        <a:rPr lang="en-ZA" sz="400">
                          <a:latin typeface="Calibri"/>
                          <a:ea typeface="Calibri"/>
                          <a:cs typeface="Arial"/>
                        </a:rPr>
                        <a:t>Concentrate &amp; flux storage</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Flash furnace</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Mobile equipment</a:t>
                      </a:r>
                      <a:endParaRPr lang="en-US" sz="400">
                        <a:latin typeface="Calibri"/>
                        <a:ea typeface="Calibri"/>
                        <a:cs typeface="Times New Roman"/>
                      </a:endParaRPr>
                    </a:p>
                    <a:p>
                      <a:pPr>
                        <a:lnSpc>
                          <a:spcPct val="115000"/>
                        </a:lnSpc>
                        <a:spcAft>
                          <a:spcPts val="0"/>
                        </a:spcAft>
                        <a:tabLst>
                          <a:tab pos="2865755" algn="ctr"/>
                          <a:tab pos="5731510" algn="r"/>
                        </a:tabLst>
                      </a:pPr>
                      <a:r>
                        <a:rPr lang="en-ZA" sz="400">
                          <a:latin typeface="Calibri"/>
                          <a:ea typeface="Calibri"/>
                          <a:cs typeface="Arial"/>
                        </a:rPr>
                        <a:t>Boiler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 (crystal)</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Daily, 4-8 hours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400">
                          <a:solidFill>
                            <a:srgbClr val="000000"/>
                          </a:solidFill>
                          <a:latin typeface="Calibri"/>
                          <a:ea typeface="Calibri"/>
                          <a:cs typeface="Times New Roman"/>
                        </a:rPr>
                        <a:t>Cough, dyspnea (breathing difficulty), wheezing; decreased pulmonary function, progressive resp symptoms (silicosis); irritation eyes; [potential occupational</a:t>
                      </a:r>
                      <a:r>
                        <a:rPr lang="en-ZA" sz="400">
                          <a:solidFill>
                            <a:srgbClr val="000000"/>
                          </a:solidFill>
                          <a:latin typeface="Georgia"/>
                          <a:ea typeface="Calibri"/>
                          <a:cs typeface="Times New Roman"/>
                        </a:rPr>
                        <a:t> </a:t>
                      </a:r>
                      <a:r>
                        <a:rPr lang="en-ZA" sz="400">
                          <a:solidFill>
                            <a:srgbClr val="000000"/>
                          </a:solidFill>
                          <a:latin typeface="Calibri"/>
                          <a:ea typeface="Calibri"/>
                          <a:cs typeface="Times New Roman"/>
                        </a:rPr>
                        <a:t>carcinogen]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Flux</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306">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Arsenic (as arsenic in a solid form) </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90170">
                        <a:lnSpc>
                          <a:spcPct val="115000"/>
                        </a:lnSpc>
                        <a:spcAft>
                          <a:spcPts val="0"/>
                        </a:spcAft>
                        <a:tabLst>
                          <a:tab pos="2865755" algn="ctr"/>
                          <a:tab pos="5731510" algn="r"/>
                        </a:tabLst>
                      </a:pPr>
                      <a:r>
                        <a:rPr lang="en-ZA" sz="400" dirty="0">
                          <a:latin typeface="Calibri"/>
                          <a:ea typeface="Calibri"/>
                          <a:cs typeface="Arial"/>
                        </a:rPr>
                        <a:t>Off-gas treatment</a:t>
                      </a:r>
                      <a:endParaRPr lang="en-US" sz="400" dirty="0">
                        <a:latin typeface="Calibri"/>
                        <a:ea typeface="Calibri"/>
                        <a:cs typeface="Times New Roman"/>
                      </a:endParaRPr>
                    </a:p>
                    <a:p>
                      <a:pPr marL="90170">
                        <a:lnSpc>
                          <a:spcPct val="115000"/>
                        </a:lnSpc>
                        <a:spcAft>
                          <a:spcPts val="0"/>
                        </a:spcAft>
                        <a:tabLst>
                          <a:tab pos="2865755" algn="ctr"/>
                          <a:tab pos="5731510" algn="r"/>
                        </a:tabLst>
                      </a:pPr>
                      <a:r>
                        <a:rPr lang="en-ZA" sz="400" dirty="0">
                          <a:latin typeface="Calibri"/>
                          <a:ea typeface="Calibri"/>
                          <a:cs typeface="Arial"/>
                        </a:rPr>
                        <a:t>Flash furnace</a:t>
                      </a:r>
                      <a:endParaRPr lang="en-US" sz="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Skin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Daily, 4-8 hours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1275" marR="44450">
                        <a:lnSpc>
                          <a:spcPct val="104000"/>
                        </a:lnSpc>
                        <a:spcBef>
                          <a:spcPts val="295"/>
                        </a:spcBef>
                        <a:spcAft>
                          <a:spcPts val="0"/>
                        </a:spcAft>
                      </a:pPr>
                      <a:r>
                        <a:rPr lang="en-ZA" sz="400">
                          <a:solidFill>
                            <a:srgbClr val="000000"/>
                          </a:solidFill>
                          <a:latin typeface="Calibri"/>
                          <a:ea typeface="Calibri"/>
                          <a:cs typeface="Times New Roman"/>
                        </a:rPr>
                        <a:t>Ulceration of nasal septum, dermatitis, gastrointestinal disturbances, peripheral neuropathy, resp irritation, hyperpigmentation of skin, [potential occupational</a:t>
                      </a:r>
                      <a:r>
                        <a:rPr lang="en-ZA" sz="400">
                          <a:solidFill>
                            <a:srgbClr val="000000"/>
                          </a:solidFill>
                          <a:latin typeface="Georgia"/>
                          <a:ea typeface="Calibri"/>
                          <a:cs typeface="Times New Roman"/>
                        </a:rPr>
                        <a:t> </a:t>
                      </a:r>
                      <a:r>
                        <a:rPr lang="en-ZA" sz="400">
                          <a:solidFill>
                            <a:srgbClr val="000000"/>
                          </a:solidFill>
                          <a:latin typeface="Calibri"/>
                          <a:ea typeface="Calibri"/>
                          <a:cs typeface="Times New Roman"/>
                        </a:rPr>
                        <a:t>carcinogen]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Off-gas particulate collection system</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75">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Arsenic (vapour form – arsenic trioxide)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Vapour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637652">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Lead</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a:latin typeface="Calibri"/>
                          <a:ea typeface="Calibri"/>
                          <a:cs typeface="Arial"/>
                        </a:rPr>
                        <a:t>Concentrate handling, smelting and converting</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Particulate</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Infrequent</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400">
                          <a:solidFill>
                            <a:srgbClr val="000000"/>
                          </a:solidFill>
                          <a:latin typeface="Calibri"/>
                          <a:ea typeface="Calibri"/>
                          <a:cs typeface="Times New Roman"/>
                        </a:rPr>
                        <a:t>Lassitude (weakness, exhaustion), insomnia; facial pallor; anorexia, weight loss, malnutrition; constipation, abdominal pain, colic; anemia; gingival lead line; tremor; paralysis wrist, ankles; encephalopathy; kidney disease; irritation eyes; hypertension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1003">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Mercury</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dirty="0">
                          <a:latin typeface="Calibri"/>
                          <a:ea typeface="Calibri"/>
                          <a:cs typeface="Arial"/>
                        </a:rPr>
                        <a:t>Concentrate handling, smelting and converting</a:t>
                      </a:r>
                      <a:endParaRPr lang="en-US" sz="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Vapour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dirty="0">
                          <a:solidFill>
                            <a:srgbClr val="4A442A"/>
                          </a:solidFill>
                          <a:latin typeface="Calibri"/>
                          <a:ea typeface="Calibri"/>
                          <a:cs typeface="Arial"/>
                        </a:rPr>
                        <a:t>Inhalation</a:t>
                      </a:r>
                      <a:endParaRPr lang="en-US" sz="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Infrequent</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400">
                          <a:solidFill>
                            <a:srgbClr val="000000"/>
                          </a:solidFill>
                          <a:latin typeface="Calibri"/>
                          <a:ea typeface="Calibri"/>
                          <a:cs typeface="Times New Roman"/>
                        </a:rPr>
                        <a:t>Irritation eyes, skin; cough, chest pain, dyspnea (breathing difficulty), bronchitis, pneumonitis; tremor, insomnia, irritability, indecision, headache, lassitude (weakness, exhaustion); stomatitis, salivation; gastrointestinal disturbance, anorexia, weight loss; proteinuria</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Concentrate feed</a:t>
                      </a:r>
                      <a:endParaRPr lang="en-US" sz="400">
                        <a:latin typeface="Calibri"/>
                        <a:ea typeface="Calibri"/>
                        <a:cs typeface="Times New Roman"/>
                      </a:endParaRPr>
                    </a:p>
                    <a:p>
                      <a:pPr marL="41275" marR="44450">
                        <a:lnSpc>
                          <a:spcPct val="104000"/>
                        </a:lnSpc>
                        <a:spcBef>
                          <a:spcPts val="295"/>
                        </a:spcBef>
                        <a:spcAft>
                          <a:spcPts val="0"/>
                        </a:spcAft>
                      </a:pPr>
                      <a:r>
                        <a:rPr lang="en-ZA" sz="300">
                          <a:solidFill>
                            <a:srgbClr val="4A442A"/>
                          </a:solidFill>
                          <a:latin typeface="Calibri"/>
                          <a:ea typeface="Calibri"/>
                          <a:cs typeface="Arial"/>
                        </a:rPr>
                        <a:t>Furnace emissions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5625">
                <a:tc>
                  <a:txBody>
                    <a:bodyPr/>
                    <a:lstStyle/>
                    <a:p>
                      <a:pPr marL="342900" marR="44450" lvl="0" indent="-342900">
                        <a:lnSpc>
                          <a:spcPct val="104000"/>
                        </a:lnSpc>
                        <a:spcBef>
                          <a:spcPts val="310"/>
                        </a:spcBef>
                        <a:spcAft>
                          <a:spcPts val="0"/>
                        </a:spcAft>
                        <a:buFont typeface="+mj-lt"/>
                        <a:buAutoNum type="arabicPeriod"/>
                      </a:pPr>
                      <a:endParaRPr lang="en-ZA" sz="300" spc="5">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b="1">
                          <a:latin typeface="Calibri"/>
                          <a:ea typeface="Calibri"/>
                          <a:cs typeface="Arial"/>
                        </a:rPr>
                        <a:t>Copper dust</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170">
                        <a:lnSpc>
                          <a:spcPct val="115000"/>
                        </a:lnSpc>
                        <a:spcAft>
                          <a:spcPts val="0"/>
                        </a:spcAft>
                        <a:tabLst>
                          <a:tab pos="2865755" algn="ctr"/>
                          <a:tab pos="5731510" algn="r"/>
                        </a:tabLst>
                      </a:pPr>
                      <a:r>
                        <a:rPr lang="en-ZA" sz="400">
                          <a:latin typeface="Calibri"/>
                          <a:ea typeface="Calibri"/>
                          <a:cs typeface="Arial"/>
                        </a:rPr>
                        <a:t>Concentrate handling, smelting and converting</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Chemical stressor</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dirty="0">
                          <a:solidFill>
                            <a:srgbClr val="4A442A"/>
                          </a:solidFill>
                          <a:latin typeface="Calibri"/>
                          <a:ea typeface="Calibri"/>
                          <a:cs typeface="Arial"/>
                        </a:rPr>
                        <a:t>Particulate</a:t>
                      </a:r>
                      <a:endParaRPr lang="en-US" sz="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Inhalation</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a:solidFill>
                            <a:srgbClr val="4A442A"/>
                          </a:solidFill>
                          <a:latin typeface="Calibri"/>
                          <a:ea typeface="Calibri"/>
                          <a:cs typeface="Arial"/>
                        </a:rPr>
                        <a:t>Daily, 4-8 hours</a:t>
                      </a:r>
                      <a:endParaRPr lang="en-US" sz="4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400">
                          <a:latin typeface="Calibri"/>
                          <a:ea typeface="Calibri"/>
                          <a:cs typeface="Times New Roman"/>
                        </a:rPr>
                        <a:t>Coughing, sneezing, runny nose, pulmonary fibrosis, and increased vascularity of the nasal mucosa.  Possible liver damage.  The carcinogenicity of copper has not been adequately studied. An increase in cancer risk has been found</a:t>
                      </a:r>
                    </a:p>
                    <a:p>
                      <a:pPr>
                        <a:lnSpc>
                          <a:spcPct val="115000"/>
                        </a:lnSpc>
                        <a:spcAft>
                          <a:spcPts val="0"/>
                        </a:spcAft>
                      </a:pPr>
                      <a:r>
                        <a:rPr lang="en-US" sz="400">
                          <a:latin typeface="Calibri"/>
                          <a:ea typeface="Calibri"/>
                          <a:cs typeface="Times New Roman"/>
                        </a:rPr>
                        <a:t>among copper smelters; however, the increased </a:t>
                      </a:r>
                      <a:r>
                        <a:rPr lang="en-US" sz="400">
                          <a:latin typeface="Times New Roman"/>
                          <a:ea typeface="Calibri"/>
                          <a:cs typeface="Times New Roman"/>
                        </a:rPr>
                        <a:t>risk </a:t>
                      </a:r>
                      <a:r>
                        <a:rPr lang="en-US" sz="400">
                          <a:latin typeface="Calibri"/>
                          <a:ea typeface="Calibri"/>
                          <a:cs typeface="Times New Roman"/>
                        </a:rPr>
                        <a:t>has been attributed to concomitant exposure to arsenic.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 marR="44450">
                        <a:lnSpc>
                          <a:spcPct val="104000"/>
                        </a:lnSpc>
                        <a:spcBef>
                          <a:spcPts val="295"/>
                        </a:spcBef>
                        <a:spcAft>
                          <a:spcPts val="0"/>
                        </a:spcAft>
                      </a:pPr>
                      <a:r>
                        <a:rPr lang="en-ZA" sz="300" dirty="0">
                          <a:solidFill>
                            <a:srgbClr val="4A442A"/>
                          </a:solidFill>
                          <a:latin typeface="Calibri"/>
                          <a:ea typeface="Calibri"/>
                          <a:cs typeface="Arial"/>
                        </a:rPr>
                        <a:t>Concentrate feed</a:t>
                      </a:r>
                      <a:endParaRPr lang="en-US" sz="400" dirty="0">
                        <a:latin typeface="Calibri"/>
                        <a:ea typeface="Calibri"/>
                        <a:cs typeface="Times New Roman"/>
                      </a:endParaRPr>
                    </a:p>
                    <a:p>
                      <a:pPr marL="41275" marR="44450">
                        <a:lnSpc>
                          <a:spcPct val="104000"/>
                        </a:lnSpc>
                        <a:spcBef>
                          <a:spcPts val="295"/>
                        </a:spcBef>
                        <a:spcAft>
                          <a:spcPts val="0"/>
                        </a:spcAft>
                      </a:pPr>
                      <a:r>
                        <a:rPr lang="en-ZA" sz="300" dirty="0">
                          <a:solidFill>
                            <a:srgbClr val="4A442A"/>
                          </a:solidFill>
                          <a:latin typeface="Calibri"/>
                          <a:ea typeface="Calibri"/>
                          <a:cs typeface="Arial"/>
                        </a:rPr>
                        <a:t>Furnace emissions Concentrate feed</a:t>
                      </a:r>
                      <a:endParaRPr lang="en-US" sz="400" dirty="0">
                        <a:latin typeface="Calibri"/>
                        <a:ea typeface="Calibri"/>
                        <a:cs typeface="Times New Roman"/>
                      </a:endParaRPr>
                    </a:p>
                    <a:p>
                      <a:pPr marL="41275" marR="44450">
                        <a:lnSpc>
                          <a:spcPct val="104000"/>
                        </a:lnSpc>
                        <a:spcBef>
                          <a:spcPts val="295"/>
                        </a:spcBef>
                        <a:spcAft>
                          <a:spcPts val="0"/>
                        </a:spcAft>
                      </a:pPr>
                      <a:r>
                        <a:rPr lang="en-ZA" sz="300" dirty="0">
                          <a:solidFill>
                            <a:srgbClr val="4A442A"/>
                          </a:solidFill>
                          <a:latin typeface="Calibri"/>
                          <a:ea typeface="Calibri"/>
                          <a:cs typeface="Arial"/>
                        </a:rPr>
                        <a:t>Furnace emissions</a:t>
                      </a:r>
                      <a:endParaRPr lang="en-US" sz="4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ounded Rectangular Callout 6"/>
          <p:cNvSpPr/>
          <p:nvPr/>
        </p:nvSpPr>
        <p:spPr bwMode="auto">
          <a:xfrm>
            <a:off x="142844" y="1000108"/>
            <a:ext cx="1500198" cy="642942"/>
          </a:xfrm>
          <a:prstGeom prst="wedgeRoundRectCallout">
            <a:avLst>
              <a:gd name="adj1" fmla="val 42352"/>
              <a:gd name="adj2" fmla="val 95052"/>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Health hazard</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8" name="Rounded Rectangular Callout 7"/>
          <p:cNvSpPr/>
          <p:nvPr/>
        </p:nvSpPr>
        <p:spPr bwMode="auto">
          <a:xfrm>
            <a:off x="142844" y="2071678"/>
            <a:ext cx="1857388" cy="642942"/>
          </a:xfrm>
          <a:prstGeom prst="wedgeRoundRectCallout">
            <a:avLst>
              <a:gd name="adj1" fmla="val 88066"/>
              <a:gd name="adj2" fmla="val -47169"/>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Step in Operation / area</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9" name="Rounded Rectangular Callout 8"/>
          <p:cNvSpPr/>
          <p:nvPr/>
        </p:nvSpPr>
        <p:spPr bwMode="auto">
          <a:xfrm>
            <a:off x="142844" y="3000372"/>
            <a:ext cx="1857388" cy="857256"/>
          </a:xfrm>
          <a:prstGeom prst="wedgeRoundRectCallout">
            <a:avLst>
              <a:gd name="adj1" fmla="val 126454"/>
              <a:gd name="adj2" fmla="val -143959"/>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400" b="1" dirty="0" smtClean="0">
                <a:ea typeface="Arial" charset="0"/>
              </a:rPr>
              <a:t>Type of h</a:t>
            </a:r>
            <a:r>
              <a:rPr kumimoji="0" lang="en-ZA" sz="1400" b="1" i="0" u="none" strike="noStrike" cap="none" normalizeH="0" baseline="0" dirty="0" smtClean="0">
                <a:ln>
                  <a:noFill/>
                </a:ln>
                <a:solidFill>
                  <a:schemeClr val="tx1"/>
                </a:solidFill>
                <a:effectLst/>
                <a:latin typeface="Arial" charset="0"/>
                <a:ea typeface="Arial" charset="0"/>
                <a:cs typeface="Arial" charset="0"/>
              </a:rPr>
              <a:t>ealth hazard</a:t>
            </a:r>
          </a:p>
          <a:p>
            <a:pPr marL="0" marR="0" indent="0" algn="ctr" defTabSz="914400" rtl="0" eaLnBrk="1" fontAlgn="base" latinLnBrk="0" hangingPunct="1">
              <a:lnSpc>
                <a:spcPct val="100000"/>
              </a:lnSpc>
              <a:spcBef>
                <a:spcPct val="0"/>
              </a:spcBef>
              <a:spcAft>
                <a:spcPct val="0"/>
              </a:spcAft>
              <a:buClrTx/>
              <a:buSzTx/>
              <a:buFontTx/>
              <a:buNone/>
              <a:tabLst/>
            </a:pPr>
            <a:r>
              <a:rPr lang="en-ZA" sz="1200" b="1" i="1" dirty="0" smtClean="0">
                <a:ea typeface="Arial" charset="0"/>
              </a:rPr>
              <a:t>(chemical, physical, ergonomic, etc.)</a:t>
            </a:r>
            <a:endParaRPr kumimoji="0" lang="en-US" sz="1200" b="1" i="1" u="none" strike="noStrike" cap="none" normalizeH="0" baseline="0" dirty="0">
              <a:ln>
                <a:noFill/>
              </a:ln>
              <a:solidFill>
                <a:schemeClr val="tx1"/>
              </a:solidFill>
              <a:effectLst/>
              <a:latin typeface="Arial" charset="0"/>
              <a:ea typeface="Arial" charset="0"/>
              <a:cs typeface="Arial" charset="0"/>
            </a:endParaRPr>
          </a:p>
        </p:txBody>
      </p:sp>
      <p:sp>
        <p:nvSpPr>
          <p:cNvPr id="10" name="Rounded Rectangular Callout 9"/>
          <p:cNvSpPr/>
          <p:nvPr/>
        </p:nvSpPr>
        <p:spPr bwMode="auto">
          <a:xfrm>
            <a:off x="142844" y="4071942"/>
            <a:ext cx="1857388" cy="857256"/>
          </a:xfrm>
          <a:prstGeom prst="wedgeRoundRectCallout">
            <a:avLst>
              <a:gd name="adj1" fmla="val 162009"/>
              <a:gd name="adj2" fmla="val -250132"/>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400" b="1" dirty="0" smtClean="0">
                <a:ea typeface="Arial" charset="0"/>
              </a:rPr>
              <a:t>Nature of h</a:t>
            </a:r>
            <a:r>
              <a:rPr kumimoji="0" lang="en-ZA" sz="1400" b="1" i="0" u="none" strike="noStrike" cap="none" normalizeH="0" baseline="0" dirty="0" smtClean="0">
                <a:ln>
                  <a:noFill/>
                </a:ln>
                <a:solidFill>
                  <a:schemeClr val="tx1"/>
                </a:solidFill>
                <a:effectLst/>
                <a:latin typeface="Arial" charset="0"/>
                <a:ea typeface="Arial" charset="0"/>
                <a:cs typeface="Arial" charset="0"/>
              </a:rPr>
              <a:t>ealth hazard</a:t>
            </a:r>
          </a:p>
          <a:p>
            <a:pPr marL="0" marR="0" indent="0" algn="ctr" defTabSz="914400" rtl="0" eaLnBrk="1" fontAlgn="base" latinLnBrk="0" hangingPunct="1">
              <a:lnSpc>
                <a:spcPct val="100000"/>
              </a:lnSpc>
              <a:spcBef>
                <a:spcPct val="0"/>
              </a:spcBef>
              <a:spcAft>
                <a:spcPct val="0"/>
              </a:spcAft>
              <a:buClrTx/>
              <a:buSzTx/>
              <a:buFontTx/>
              <a:buNone/>
              <a:tabLst/>
            </a:pPr>
            <a:r>
              <a:rPr lang="en-ZA" sz="1200" b="1" i="1" dirty="0" smtClean="0">
                <a:ea typeface="Arial" charset="0"/>
              </a:rPr>
              <a:t>(particulate, gas, fume, etc.)</a:t>
            </a:r>
            <a:endParaRPr kumimoji="0" lang="en-US" sz="1200" b="1" i="1" u="none" strike="noStrike" cap="none" normalizeH="0" baseline="0" dirty="0">
              <a:ln>
                <a:noFill/>
              </a:ln>
              <a:solidFill>
                <a:schemeClr val="tx1"/>
              </a:solidFill>
              <a:effectLst/>
              <a:latin typeface="Arial" charset="0"/>
              <a:ea typeface="Arial" charset="0"/>
              <a:cs typeface="Arial" charset="0"/>
            </a:endParaRPr>
          </a:p>
        </p:txBody>
      </p:sp>
      <p:sp>
        <p:nvSpPr>
          <p:cNvPr id="12" name="Rounded Rectangular Callout 11"/>
          <p:cNvSpPr/>
          <p:nvPr/>
        </p:nvSpPr>
        <p:spPr bwMode="auto">
          <a:xfrm>
            <a:off x="142844" y="5286388"/>
            <a:ext cx="1857388" cy="857256"/>
          </a:xfrm>
          <a:prstGeom prst="wedgeRoundRectCallout">
            <a:avLst>
              <a:gd name="adj1" fmla="val 201667"/>
              <a:gd name="adj2" fmla="val -399761"/>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400" b="1" dirty="0" smtClean="0">
                <a:ea typeface="Arial" charset="0"/>
              </a:rPr>
              <a:t>Route of entry</a:t>
            </a:r>
            <a:endParaRPr kumimoji="0" lang="en-ZA" sz="1400" b="1" i="0" u="none" strike="noStrike" cap="none" normalizeH="0" baseline="0" dirty="0" smtClean="0">
              <a:ln>
                <a:noFill/>
              </a:ln>
              <a:solidFill>
                <a:schemeClr val="tx1"/>
              </a:solidFill>
              <a:effectLst/>
              <a:latin typeface="Arial" charset="0"/>
              <a:ea typeface="Arial" charset="0"/>
              <a:cs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ZA" sz="1200" b="1" i="1" dirty="0" smtClean="0">
                <a:ea typeface="Arial" charset="0"/>
              </a:rPr>
              <a:t>(inhalation, ingestion or dermal))</a:t>
            </a:r>
            <a:endParaRPr kumimoji="0" lang="en-US" sz="1200" b="1" i="1" u="none" strike="noStrike" cap="none" normalizeH="0" baseline="0" dirty="0">
              <a:ln>
                <a:noFill/>
              </a:ln>
              <a:solidFill>
                <a:schemeClr val="tx1"/>
              </a:solidFill>
              <a:effectLst/>
              <a:latin typeface="Arial" charset="0"/>
              <a:ea typeface="Arial" charset="0"/>
              <a:cs typeface="Arial" charset="0"/>
            </a:endParaRPr>
          </a:p>
        </p:txBody>
      </p:sp>
      <p:sp>
        <p:nvSpPr>
          <p:cNvPr id="13" name="Rounded Rectangular Callout 12"/>
          <p:cNvSpPr/>
          <p:nvPr/>
        </p:nvSpPr>
        <p:spPr bwMode="auto">
          <a:xfrm>
            <a:off x="7072330" y="5357826"/>
            <a:ext cx="1857388" cy="857256"/>
          </a:xfrm>
          <a:prstGeom prst="wedgeRoundRectCallout">
            <a:avLst>
              <a:gd name="adj1" fmla="val -155254"/>
              <a:gd name="adj2" fmla="val -401242"/>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400" b="1" dirty="0" smtClean="0">
                <a:ea typeface="Arial" charset="0"/>
              </a:rPr>
              <a:t>Frequency of exposure</a:t>
            </a:r>
            <a:endParaRPr kumimoji="0" lang="en-US" sz="1200" b="1" i="1" u="none" strike="noStrike" cap="none" normalizeH="0" baseline="0" dirty="0">
              <a:ln>
                <a:noFill/>
              </a:ln>
              <a:solidFill>
                <a:schemeClr val="tx1"/>
              </a:solidFill>
              <a:effectLst/>
              <a:latin typeface="Arial" charset="0"/>
              <a:ea typeface="Arial" charset="0"/>
              <a:cs typeface="Arial" charset="0"/>
            </a:endParaRPr>
          </a:p>
        </p:txBody>
      </p:sp>
      <p:sp>
        <p:nvSpPr>
          <p:cNvPr id="14" name="Rounded Rectangular Callout 13"/>
          <p:cNvSpPr/>
          <p:nvPr/>
        </p:nvSpPr>
        <p:spPr bwMode="auto">
          <a:xfrm>
            <a:off x="7072330" y="4214818"/>
            <a:ext cx="1857388" cy="857256"/>
          </a:xfrm>
          <a:prstGeom prst="wedgeRoundRectCallout">
            <a:avLst>
              <a:gd name="adj1" fmla="val -90981"/>
              <a:gd name="adj2" fmla="val -254576"/>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400" b="1" dirty="0" smtClean="0">
                <a:ea typeface="Arial" charset="0"/>
              </a:rPr>
              <a:t>Associated ill health effects</a:t>
            </a:r>
            <a:endParaRPr kumimoji="0" lang="en-US" sz="1200" b="1" i="1" u="none" strike="noStrike" cap="none" normalizeH="0" baseline="0" dirty="0">
              <a:ln>
                <a:noFill/>
              </a:ln>
              <a:solidFill>
                <a:schemeClr val="tx1"/>
              </a:solidFill>
              <a:effectLst/>
              <a:latin typeface="Arial" charset="0"/>
              <a:ea typeface="Arial" charset="0"/>
              <a:cs typeface="Arial" charset="0"/>
            </a:endParaRPr>
          </a:p>
        </p:txBody>
      </p:sp>
      <p:sp>
        <p:nvSpPr>
          <p:cNvPr id="15" name="Rounded Rectangular Callout 14"/>
          <p:cNvSpPr/>
          <p:nvPr/>
        </p:nvSpPr>
        <p:spPr bwMode="auto">
          <a:xfrm>
            <a:off x="7000892" y="928670"/>
            <a:ext cx="1857388" cy="857256"/>
          </a:xfrm>
          <a:prstGeom prst="wedgeRoundRectCallout">
            <a:avLst>
              <a:gd name="adj1" fmla="val 12951"/>
              <a:gd name="adj2" fmla="val 108384"/>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ZA" sz="1400" b="1" dirty="0" smtClean="0">
                <a:ea typeface="Arial" charset="0"/>
              </a:rPr>
              <a:t>Source(s) of exposure</a:t>
            </a:r>
            <a:endParaRPr kumimoji="0" lang="en-US" sz="1200" b="1" i="1" u="none" strike="noStrike" cap="none" normalizeH="0" baseline="0" dirty="0">
              <a:ln>
                <a:noFill/>
              </a:ln>
              <a:solidFill>
                <a:schemeClr val="tx1"/>
              </a:solidFill>
              <a:effectLst/>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24</a:t>
            </a:fld>
            <a:endParaRPr lang="en-GB" dirty="0"/>
          </a:p>
        </p:txBody>
      </p:sp>
      <p:sp>
        <p:nvSpPr>
          <p:cNvPr id="7" name="TextBox 6"/>
          <p:cNvSpPr txBox="1"/>
          <p:nvPr/>
        </p:nvSpPr>
        <p:spPr>
          <a:xfrm>
            <a:off x="571472" y="1357298"/>
            <a:ext cx="3538148" cy="461665"/>
          </a:xfrm>
          <a:prstGeom prst="rect">
            <a:avLst/>
          </a:prstGeom>
          <a:noFill/>
        </p:spPr>
        <p:txBody>
          <a:bodyPr wrap="none" rtlCol="0">
            <a:spAutoFit/>
          </a:bodyPr>
          <a:lstStyle/>
          <a:p>
            <a:r>
              <a:rPr lang="en-ZA" sz="2400" b="1" dirty="0" smtClean="0">
                <a:solidFill>
                  <a:schemeClr val="tx2">
                    <a:lumMod val="50000"/>
                  </a:schemeClr>
                </a:solidFill>
              </a:rPr>
              <a:t>Baseline Health-WRAC</a:t>
            </a:r>
            <a:endParaRPr lang="en-US" sz="2400" b="1" dirty="0">
              <a:solidFill>
                <a:schemeClr val="tx2">
                  <a:lumMod val="50000"/>
                </a:schemeClr>
              </a:solidFill>
            </a:endParaRPr>
          </a:p>
        </p:txBody>
      </p:sp>
      <p:graphicFrame>
        <p:nvGraphicFramePr>
          <p:cNvPr id="8" name="Table 7"/>
          <p:cNvGraphicFramePr>
            <a:graphicFrameLocks noGrp="1"/>
          </p:cNvGraphicFramePr>
          <p:nvPr/>
        </p:nvGraphicFramePr>
        <p:xfrm>
          <a:off x="571472" y="2000240"/>
          <a:ext cx="8143934" cy="4081615"/>
        </p:xfrm>
        <a:graphic>
          <a:graphicData uri="http://schemas.openxmlformats.org/drawingml/2006/table">
            <a:tbl>
              <a:tblPr/>
              <a:tblGrid>
                <a:gridCol w="291231"/>
                <a:gridCol w="1064708"/>
                <a:gridCol w="685444"/>
                <a:gridCol w="405840"/>
                <a:gridCol w="922415"/>
                <a:gridCol w="809466"/>
                <a:gridCol w="303965"/>
                <a:gridCol w="303965"/>
                <a:gridCol w="303965"/>
                <a:gridCol w="598517"/>
                <a:gridCol w="824968"/>
                <a:gridCol w="450134"/>
                <a:gridCol w="589658"/>
                <a:gridCol w="589658"/>
              </a:tblGrid>
              <a:tr h="774535">
                <a:tc>
                  <a:txBody>
                    <a:bodyPr/>
                    <a:lstStyle/>
                    <a:p>
                      <a:pPr marL="71755" marR="71755" algn="ctr">
                        <a:spcAft>
                          <a:spcPts val="0"/>
                        </a:spcAft>
                      </a:pPr>
                      <a:r>
                        <a:rPr lang="en-ZA" sz="700" b="1">
                          <a:latin typeface="Calibri"/>
                          <a:ea typeface="Calibri"/>
                          <a:cs typeface="Times New Roman"/>
                        </a:rPr>
                        <a:t>Ref number</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Step in operation</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Health hazard</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No of Persons Exposed</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Description of unwanted event / Consequence</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Current controls</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Likelihood</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Consequence</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Risk Rank</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Health Risk Rank</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Possible improvements or Additional Controls</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Improvement or control targets</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By Whom</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By When</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r>
              <a:tr h="212224">
                <a:tc>
                  <a:txBody>
                    <a:bodyPr/>
                    <a:lstStyle/>
                    <a:p>
                      <a:pPr>
                        <a:spcAft>
                          <a:spcPts val="0"/>
                        </a:spcAft>
                      </a:pPr>
                      <a:r>
                        <a:rPr lang="en-ZA" sz="700">
                          <a:latin typeface="Calibri"/>
                          <a:ea typeface="Calibri"/>
                          <a:cs typeface="Times New Roman"/>
                        </a:rPr>
                        <a:t>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en-ZA" sz="700">
                          <a:latin typeface="Calibri"/>
                          <a:ea typeface="Calibri"/>
                          <a:cs typeface="Times New Roman"/>
                        </a:rPr>
                        <a:t>Concentrator &amp; Flux storage area</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Copper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3</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A</a:t>
                      </a:r>
                      <a:endParaRPr lang="en-US" sz="700">
                        <a:latin typeface="Calibri"/>
                        <a:ea typeface="Calibri"/>
                        <a:cs typeface="Times New Roman"/>
                      </a:endParaRPr>
                    </a:p>
                    <a:p>
                      <a:pPr algn="ctr">
                        <a:spcAft>
                          <a:spcPts val="0"/>
                        </a:spcAft>
                      </a:pPr>
                      <a:r>
                        <a:rPr lang="en-ZA" sz="700">
                          <a:latin typeface="Calibri"/>
                          <a:ea typeface="Calibri"/>
                          <a:cs typeface="Times New Roman"/>
                        </a:rPr>
                        <a:t>Intervene</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en-ZA" sz="700">
                          <a:latin typeface="Calibri"/>
                          <a:ea typeface="Calibri"/>
                          <a:cs typeface="Times New Roman"/>
                        </a:rPr>
                        <a:t>Flash Furnace – Level 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5</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Copper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6</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A</a:t>
                      </a:r>
                      <a:endParaRPr lang="en-US" sz="700">
                        <a:latin typeface="Calibri"/>
                        <a:ea typeface="Calibri"/>
                        <a:cs typeface="Times New Roman"/>
                      </a:endParaRPr>
                    </a:p>
                    <a:p>
                      <a:pPr algn="ctr">
                        <a:spcAft>
                          <a:spcPts val="0"/>
                        </a:spcAft>
                      </a:pPr>
                      <a:r>
                        <a:rPr lang="en-ZA" sz="700">
                          <a:latin typeface="Calibri"/>
                          <a:ea typeface="Calibri"/>
                          <a:cs typeface="Times New Roman"/>
                        </a:rPr>
                        <a:t>Intervene</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7</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spcAft>
                          <a:spcPts val="0"/>
                        </a:spcAft>
                      </a:pPr>
                      <a:r>
                        <a:rPr lang="en-ZA" sz="700">
                          <a:latin typeface="Calibri"/>
                          <a:ea typeface="Calibri"/>
                          <a:cs typeface="Times New Roman"/>
                        </a:rPr>
                        <a:t>Flash Furnace – Level 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8</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Copper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9</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Arsenic</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10</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8</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ZA" sz="700">
                          <a:latin typeface="Calibri"/>
                          <a:ea typeface="Calibri"/>
                          <a:cs typeface="Times New Roman"/>
                        </a:rPr>
                        <a:t>Boiler Section (Level 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9</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318335">
                <a:tc>
                  <a:txBody>
                    <a:bodyPr/>
                    <a:lstStyle/>
                    <a:p>
                      <a:pPr>
                        <a:spcAft>
                          <a:spcPts val="0"/>
                        </a:spcAft>
                      </a:pPr>
                      <a:r>
                        <a:rPr lang="en-ZA" sz="700">
                          <a:latin typeface="Calibri"/>
                          <a:ea typeface="Calibri"/>
                          <a:cs typeface="Times New Roman"/>
                        </a:rPr>
                        <a:t>10</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Off-gas treatment</a:t>
                      </a:r>
                      <a:endParaRPr lang="en-US" sz="700">
                        <a:latin typeface="Calibri"/>
                        <a:ea typeface="Calibri"/>
                        <a:cs typeface="Times New Roman"/>
                      </a:endParaRPr>
                    </a:p>
                    <a:p>
                      <a:pPr marL="342900" lvl="0" indent="-342900">
                        <a:spcAft>
                          <a:spcPts val="0"/>
                        </a:spcAft>
                        <a:buFont typeface="Calibri"/>
                        <a:buChar char="-"/>
                      </a:pPr>
                      <a:r>
                        <a:rPr lang="en-ZA" sz="700">
                          <a:latin typeface="Calibri"/>
                          <a:ea typeface="Calibri"/>
                          <a:cs typeface="Times New Roman"/>
                        </a:rPr>
                        <a:t> Electrical Precipitators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Arsenic</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A</a:t>
                      </a:r>
                      <a:endParaRPr lang="en-US" sz="700">
                        <a:latin typeface="Calibri"/>
                        <a:ea typeface="Calibri"/>
                        <a:cs typeface="Times New Roman"/>
                      </a:endParaRPr>
                    </a:p>
                    <a:p>
                      <a:pPr algn="ctr">
                        <a:spcAft>
                          <a:spcPts val="0"/>
                        </a:spcAft>
                      </a:pPr>
                      <a:r>
                        <a:rPr lang="en-ZA" sz="700">
                          <a:latin typeface="Calibri"/>
                          <a:ea typeface="Calibri"/>
                          <a:cs typeface="Times New Roman"/>
                        </a:rPr>
                        <a:t>Intervene</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11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ZA" sz="700">
                          <a:latin typeface="Calibri"/>
                          <a:ea typeface="Calibri"/>
                          <a:cs typeface="Times New Roman"/>
                        </a:rPr>
                        <a:t>Roving Services</a:t>
                      </a:r>
                      <a:endParaRPr lang="en-US" sz="700">
                        <a:latin typeface="Calibri"/>
                        <a:ea typeface="Calibri"/>
                        <a:cs typeface="Times New Roman"/>
                      </a:endParaRPr>
                    </a:p>
                    <a:p>
                      <a:pPr marL="342900" lvl="0" indent="-342900">
                        <a:spcAft>
                          <a:spcPts val="0"/>
                        </a:spcAft>
                        <a:buFont typeface="Calibri"/>
                        <a:buChar char="-"/>
                      </a:pPr>
                      <a:r>
                        <a:rPr lang="en-ZA" sz="700">
                          <a:latin typeface="Calibri"/>
                          <a:ea typeface="Calibri"/>
                          <a:cs typeface="Times New Roman"/>
                        </a:rPr>
                        <a:t>Road Sweeper Operator</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A</a:t>
                      </a:r>
                      <a:endParaRPr lang="en-US" sz="700">
                        <a:latin typeface="Calibri"/>
                        <a:ea typeface="Calibri"/>
                        <a:cs typeface="Times New Roman"/>
                      </a:endParaRPr>
                    </a:p>
                    <a:p>
                      <a:pPr algn="ctr">
                        <a:spcAft>
                          <a:spcPts val="0"/>
                        </a:spcAft>
                      </a:pPr>
                      <a:r>
                        <a:rPr lang="en-ZA" sz="700">
                          <a:latin typeface="Calibri"/>
                          <a:ea typeface="Calibri"/>
                          <a:cs typeface="Times New Roman"/>
                        </a:rPr>
                        <a:t>Intervene</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dirty="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25</a:t>
            </a:fld>
            <a:endParaRPr lang="en-GB" dirty="0"/>
          </a:p>
        </p:txBody>
      </p:sp>
      <p:sp>
        <p:nvSpPr>
          <p:cNvPr id="7" name="TextBox 6"/>
          <p:cNvSpPr txBox="1"/>
          <p:nvPr/>
        </p:nvSpPr>
        <p:spPr>
          <a:xfrm>
            <a:off x="571472" y="1357298"/>
            <a:ext cx="3538148" cy="461665"/>
          </a:xfrm>
          <a:prstGeom prst="rect">
            <a:avLst/>
          </a:prstGeom>
          <a:noFill/>
        </p:spPr>
        <p:txBody>
          <a:bodyPr wrap="none" rtlCol="0">
            <a:spAutoFit/>
          </a:bodyPr>
          <a:lstStyle/>
          <a:p>
            <a:r>
              <a:rPr lang="en-ZA" sz="2400" b="1" dirty="0" smtClean="0">
                <a:solidFill>
                  <a:schemeClr val="tx2">
                    <a:lumMod val="50000"/>
                  </a:schemeClr>
                </a:solidFill>
              </a:rPr>
              <a:t>Baseline Health-WRAC</a:t>
            </a:r>
            <a:endParaRPr lang="en-US" sz="2400" b="1" dirty="0">
              <a:solidFill>
                <a:schemeClr val="tx2">
                  <a:lumMod val="50000"/>
                </a:schemeClr>
              </a:solidFill>
            </a:endParaRPr>
          </a:p>
        </p:txBody>
      </p:sp>
      <p:graphicFrame>
        <p:nvGraphicFramePr>
          <p:cNvPr id="8" name="Table 7"/>
          <p:cNvGraphicFramePr>
            <a:graphicFrameLocks noGrp="1"/>
          </p:cNvGraphicFramePr>
          <p:nvPr/>
        </p:nvGraphicFramePr>
        <p:xfrm>
          <a:off x="571472" y="2000240"/>
          <a:ext cx="8143934" cy="4081615"/>
        </p:xfrm>
        <a:graphic>
          <a:graphicData uri="http://schemas.openxmlformats.org/drawingml/2006/table">
            <a:tbl>
              <a:tblPr/>
              <a:tblGrid>
                <a:gridCol w="291231"/>
                <a:gridCol w="1064708"/>
                <a:gridCol w="685444"/>
                <a:gridCol w="405840"/>
                <a:gridCol w="922415"/>
                <a:gridCol w="809466"/>
                <a:gridCol w="303965"/>
                <a:gridCol w="303965"/>
                <a:gridCol w="303965"/>
                <a:gridCol w="598517"/>
                <a:gridCol w="824968"/>
                <a:gridCol w="450134"/>
                <a:gridCol w="589658"/>
                <a:gridCol w="589658"/>
              </a:tblGrid>
              <a:tr h="774535">
                <a:tc>
                  <a:txBody>
                    <a:bodyPr/>
                    <a:lstStyle/>
                    <a:p>
                      <a:pPr marL="71755" marR="71755" algn="ctr">
                        <a:spcAft>
                          <a:spcPts val="0"/>
                        </a:spcAft>
                      </a:pPr>
                      <a:r>
                        <a:rPr lang="en-ZA" sz="700" b="1" dirty="0">
                          <a:latin typeface="Calibri"/>
                          <a:ea typeface="Calibri"/>
                          <a:cs typeface="Times New Roman"/>
                        </a:rPr>
                        <a:t>Ref number</a:t>
                      </a:r>
                      <a:endParaRPr lang="en-US" sz="700" dirty="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Step in operation</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Health hazard</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No of Persons Exposed</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Description of unwanted event / Consequence</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Current controls</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Likelihood</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Consequence</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Risk Rank</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Health Risk Rank</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Possible improvements or Additional Controls</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Improvement or control targets</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By Whom</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marL="71755" marR="71755" algn="ctr">
                        <a:spcAft>
                          <a:spcPts val="0"/>
                        </a:spcAft>
                      </a:pPr>
                      <a:r>
                        <a:rPr lang="en-ZA" sz="700" b="1">
                          <a:latin typeface="Calibri"/>
                          <a:ea typeface="Calibri"/>
                          <a:cs typeface="Times New Roman"/>
                        </a:rPr>
                        <a:t>By When</a:t>
                      </a:r>
                      <a:endParaRPr lang="en-US" sz="700">
                        <a:latin typeface="Calibri"/>
                        <a:ea typeface="Calibri"/>
                        <a:cs typeface="Times New Roman"/>
                      </a:endParaRPr>
                    </a:p>
                  </a:txBody>
                  <a:tcPr marL="43409" marR="4340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r>
              <a:tr h="212224">
                <a:tc>
                  <a:txBody>
                    <a:bodyPr/>
                    <a:lstStyle/>
                    <a:p>
                      <a:pPr>
                        <a:spcAft>
                          <a:spcPts val="0"/>
                        </a:spcAft>
                      </a:pPr>
                      <a:r>
                        <a:rPr lang="en-ZA" sz="700">
                          <a:latin typeface="Calibri"/>
                          <a:ea typeface="Calibri"/>
                          <a:cs typeface="Times New Roman"/>
                        </a:rPr>
                        <a:t>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en-ZA" sz="700">
                          <a:latin typeface="Calibri"/>
                          <a:ea typeface="Calibri"/>
                          <a:cs typeface="Times New Roman"/>
                        </a:rPr>
                        <a:t>Concentrator &amp; Flux storage area</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Copper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3</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A</a:t>
                      </a:r>
                      <a:endParaRPr lang="en-US" sz="700">
                        <a:latin typeface="Calibri"/>
                        <a:ea typeface="Calibri"/>
                        <a:cs typeface="Times New Roman"/>
                      </a:endParaRPr>
                    </a:p>
                    <a:p>
                      <a:pPr algn="ctr">
                        <a:spcAft>
                          <a:spcPts val="0"/>
                        </a:spcAft>
                      </a:pPr>
                      <a:r>
                        <a:rPr lang="en-ZA" sz="700">
                          <a:latin typeface="Calibri"/>
                          <a:ea typeface="Calibri"/>
                          <a:cs typeface="Times New Roman"/>
                        </a:rPr>
                        <a:t>Intervene</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en-ZA" sz="700">
                          <a:latin typeface="Calibri"/>
                          <a:ea typeface="Calibri"/>
                          <a:cs typeface="Times New Roman"/>
                        </a:rPr>
                        <a:t>Flash Furnace – Level 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5</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Copper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6</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A</a:t>
                      </a:r>
                      <a:endParaRPr lang="en-US" sz="700">
                        <a:latin typeface="Calibri"/>
                        <a:ea typeface="Calibri"/>
                        <a:cs typeface="Times New Roman"/>
                      </a:endParaRPr>
                    </a:p>
                    <a:p>
                      <a:pPr algn="ctr">
                        <a:spcAft>
                          <a:spcPts val="0"/>
                        </a:spcAft>
                      </a:pPr>
                      <a:r>
                        <a:rPr lang="en-ZA" sz="700">
                          <a:latin typeface="Calibri"/>
                          <a:ea typeface="Calibri"/>
                          <a:cs typeface="Times New Roman"/>
                        </a:rPr>
                        <a:t>Intervene</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7</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spcAft>
                          <a:spcPts val="0"/>
                        </a:spcAft>
                      </a:pPr>
                      <a:r>
                        <a:rPr lang="en-ZA" sz="700">
                          <a:latin typeface="Calibri"/>
                          <a:ea typeface="Calibri"/>
                          <a:cs typeface="Times New Roman"/>
                        </a:rPr>
                        <a:t>Flash Furnace – Level 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8</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Copper 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9</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Arsenic</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10</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8</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ZA" sz="700">
                          <a:latin typeface="Calibri"/>
                          <a:ea typeface="Calibri"/>
                          <a:cs typeface="Times New Roman"/>
                        </a:rPr>
                        <a:t>Boiler Section (Level 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dirty="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9</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318335">
                <a:tc>
                  <a:txBody>
                    <a:bodyPr/>
                    <a:lstStyle/>
                    <a:p>
                      <a:pPr>
                        <a:spcAft>
                          <a:spcPts val="0"/>
                        </a:spcAft>
                      </a:pPr>
                      <a:r>
                        <a:rPr lang="en-ZA" sz="700">
                          <a:latin typeface="Calibri"/>
                          <a:ea typeface="Calibri"/>
                          <a:cs typeface="Times New Roman"/>
                        </a:rPr>
                        <a:t>10</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Off-gas treatment</a:t>
                      </a:r>
                      <a:endParaRPr lang="en-US" sz="700">
                        <a:latin typeface="Calibri"/>
                        <a:ea typeface="Calibri"/>
                        <a:cs typeface="Times New Roman"/>
                      </a:endParaRPr>
                    </a:p>
                    <a:p>
                      <a:pPr marL="342900" lvl="0" indent="-342900">
                        <a:spcAft>
                          <a:spcPts val="0"/>
                        </a:spcAft>
                        <a:buFont typeface="Calibri"/>
                        <a:buChar char="-"/>
                      </a:pPr>
                      <a:r>
                        <a:rPr lang="en-ZA" sz="700">
                          <a:latin typeface="Calibri"/>
                          <a:ea typeface="Calibri"/>
                          <a:cs typeface="Times New Roman"/>
                        </a:rPr>
                        <a:t> Electrical Precipitators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Arsenic</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A</a:t>
                      </a:r>
                      <a:endParaRPr lang="en-US" sz="700">
                        <a:latin typeface="Calibri"/>
                        <a:ea typeface="Calibri"/>
                        <a:cs typeface="Times New Roman"/>
                      </a:endParaRPr>
                    </a:p>
                    <a:p>
                      <a:pPr algn="ctr">
                        <a:spcAft>
                          <a:spcPts val="0"/>
                        </a:spcAft>
                      </a:pPr>
                      <a:r>
                        <a:rPr lang="en-ZA" sz="700">
                          <a:latin typeface="Calibri"/>
                          <a:ea typeface="Calibri"/>
                          <a:cs typeface="Times New Roman"/>
                        </a:rPr>
                        <a:t>Intervene</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11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ZA" sz="700">
                          <a:latin typeface="Calibri"/>
                          <a:ea typeface="Calibri"/>
                          <a:cs typeface="Times New Roman"/>
                        </a:rPr>
                        <a:t>Roving Services</a:t>
                      </a:r>
                      <a:endParaRPr lang="en-US" sz="700">
                        <a:latin typeface="Calibri"/>
                        <a:ea typeface="Calibri"/>
                        <a:cs typeface="Times New Roman"/>
                      </a:endParaRPr>
                    </a:p>
                    <a:p>
                      <a:pPr marL="342900" lvl="0" indent="-342900">
                        <a:spcAft>
                          <a:spcPts val="0"/>
                        </a:spcAft>
                        <a:buFont typeface="Calibri"/>
                        <a:buChar char="-"/>
                      </a:pPr>
                      <a:r>
                        <a:rPr lang="en-ZA" sz="700">
                          <a:latin typeface="Calibri"/>
                          <a:ea typeface="Calibri"/>
                          <a:cs typeface="Times New Roman"/>
                        </a:rPr>
                        <a:t>Road Sweeper Operator</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Resp.dust</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&gt;50% of 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B</a:t>
                      </a:r>
                      <a:endParaRPr lang="en-US" sz="700">
                        <a:latin typeface="Calibri"/>
                        <a:ea typeface="Calibri"/>
                        <a:cs typeface="Times New Roman"/>
                      </a:endParaRPr>
                    </a:p>
                    <a:p>
                      <a:pPr algn="ctr">
                        <a:spcAft>
                          <a:spcPts val="0"/>
                        </a:spcAft>
                      </a:pPr>
                      <a:r>
                        <a:rPr lang="en-ZA" sz="700">
                          <a:latin typeface="Calibri"/>
                          <a:ea typeface="Calibri"/>
                          <a:cs typeface="Times New Roman"/>
                        </a:rPr>
                        <a:t>Control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212224">
                <a:tc>
                  <a:txBody>
                    <a:bodyPr/>
                    <a:lstStyle/>
                    <a:p>
                      <a:pPr>
                        <a:spcAft>
                          <a:spcPts val="0"/>
                        </a:spcAft>
                      </a:pPr>
                      <a:r>
                        <a:rPr lang="en-ZA" sz="700">
                          <a:latin typeface="Calibri"/>
                          <a:ea typeface="Calibri"/>
                          <a:cs typeface="Times New Roman"/>
                        </a:rPr>
                        <a:t>12</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spcAft>
                          <a:spcPts val="0"/>
                        </a:spcAft>
                      </a:pPr>
                      <a:r>
                        <a:rPr lang="en-ZA" sz="700">
                          <a:latin typeface="Calibri"/>
                          <a:ea typeface="Calibri"/>
                          <a:cs typeface="Times New Roman"/>
                        </a:rPr>
                        <a:t>RCS</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Airborne conc. &gt;OEL</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4</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700">
                          <a:latin typeface="Calibri"/>
                          <a:ea typeface="Calibri"/>
                          <a:cs typeface="Times New Roman"/>
                        </a:rPr>
                        <a:t>21</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ZA" sz="700">
                          <a:latin typeface="Calibri"/>
                          <a:ea typeface="Calibri"/>
                          <a:cs typeface="Times New Roman"/>
                        </a:rPr>
                        <a:t>A</a:t>
                      </a:r>
                      <a:endParaRPr lang="en-US" sz="700">
                        <a:latin typeface="Calibri"/>
                        <a:ea typeface="Calibri"/>
                        <a:cs typeface="Times New Roman"/>
                      </a:endParaRPr>
                    </a:p>
                    <a:p>
                      <a:pPr algn="ctr">
                        <a:spcAft>
                          <a:spcPts val="0"/>
                        </a:spcAft>
                      </a:pPr>
                      <a:r>
                        <a:rPr lang="en-ZA" sz="700">
                          <a:latin typeface="Calibri"/>
                          <a:ea typeface="Calibri"/>
                          <a:cs typeface="Times New Roman"/>
                        </a:rPr>
                        <a:t>Intervene</a:t>
                      </a:r>
                      <a:endParaRPr lang="en-US"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spcAft>
                          <a:spcPts val="0"/>
                        </a:spcAft>
                      </a:pPr>
                      <a:endParaRPr lang="en-ZA" sz="700" dirty="0">
                        <a:latin typeface="Calibri"/>
                        <a:ea typeface="Calibri"/>
                        <a:cs typeface="Times New Roman"/>
                      </a:endParaRPr>
                    </a:p>
                  </a:txBody>
                  <a:tcPr marL="43409" marR="434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bl>
          </a:graphicData>
        </a:graphic>
      </p:graphicFrame>
      <p:sp>
        <p:nvSpPr>
          <p:cNvPr id="5" name="Rounded Rectangular Callout 4"/>
          <p:cNvSpPr/>
          <p:nvPr/>
        </p:nvSpPr>
        <p:spPr bwMode="auto">
          <a:xfrm>
            <a:off x="142844" y="1428736"/>
            <a:ext cx="1500198" cy="857256"/>
          </a:xfrm>
          <a:prstGeom prst="wedgeRoundRectCallout">
            <a:avLst>
              <a:gd name="adj1" fmla="val 58436"/>
              <a:gd name="adj2" fmla="val 53571"/>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Step in process / area</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6" name="Rounded Rectangular Callout 5"/>
          <p:cNvSpPr/>
          <p:nvPr/>
        </p:nvSpPr>
        <p:spPr bwMode="auto">
          <a:xfrm>
            <a:off x="142844" y="3500438"/>
            <a:ext cx="1500198" cy="857256"/>
          </a:xfrm>
          <a:prstGeom prst="wedgeRoundRectCallout">
            <a:avLst>
              <a:gd name="adj1" fmla="val 116849"/>
              <a:gd name="adj2" fmla="val -139020"/>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Number of exposed persons</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9" name="Rounded Rectangular Callout 8"/>
          <p:cNvSpPr/>
          <p:nvPr/>
        </p:nvSpPr>
        <p:spPr bwMode="auto">
          <a:xfrm>
            <a:off x="142844" y="2571744"/>
            <a:ext cx="1500198" cy="642942"/>
          </a:xfrm>
          <a:prstGeom prst="wedgeRoundRectCallout">
            <a:avLst>
              <a:gd name="adj1" fmla="val 80447"/>
              <a:gd name="adj2" fmla="val -39268"/>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Health hazard</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0" name="Rounded Rectangular Callout 9"/>
          <p:cNvSpPr/>
          <p:nvPr/>
        </p:nvSpPr>
        <p:spPr bwMode="auto">
          <a:xfrm>
            <a:off x="142844" y="4714884"/>
            <a:ext cx="1500198" cy="1000132"/>
          </a:xfrm>
          <a:prstGeom prst="wedgeRoundRectCallout">
            <a:avLst>
              <a:gd name="adj1" fmla="val 164255"/>
              <a:gd name="adj2" fmla="val -264945"/>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ZA" sz="1400" b="1" dirty="0" smtClean="0"/>
              <a:t>Description of unwanted event / Consequence</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2" name="Rounded Rectangular Callout 11"/>
          <p:cNvSpPr/>
          <p:nvPr/>
        </p:nvSpPr>
        <p:spPr bwMode="auto">
          <a:xfrm>
            <a:off x="142844" y="6000768"/>
            <a:ext cx="1500198" cy="642942"/>
          </a:xfrm>
          <a:prstGeom prst="wedgeRoundRectCallout">
            <a:avLst>
              <a:gd name="adj1" fmla="val 214203"/>
              <a:gd name="adj2" fmla="val -592351"/>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Current controls</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3" name="Rounded Rectangular Callout 12"/>
          <p:cNvSpPr/>
          <p:nvPr/>
        </p:nvSpPr>
        <p:spPr bwMode="auto">
          <a:xfrm>
            <a:off x="2285984" y="571480"/>
            <a:ext cx="1500198" cy="642942"/>
          </a:xfrm>
          <a:prstGeom prst="wedgeRoundRectCallout">
            <a:avLst>
              <a:gd name="adj1" fmla="val 120235"/>
              <a:gd name="adj2" fmla="val 235298"/>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Likelihood</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4" name="Rounded Rectangular Callout 13"/>
          <p:cNvSpPr/>
          <p:nvPr/>
        </p:nvSpPr>
        <p:spPr bwMode="auto">
          <a:xfrm>
            <a:off x="3857620" y="571480"/>
            <a:ext cx="1500198" cy="642942"/>
          </a:xfrm>
          <a:prstGeom prst="wedgeRoundRectCallout">
            <a:avLst>
              <a:gd name="adj1" fmla="val 36426"/>
              <a:gd name="adj2" fmla="val 203693"/>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Consequence</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5" name="Rounded Rectangular Callout 14"/>
          <p:cNvSpPr/>
          <p:nvPr/>
        </p:nvSpPr>
        <p:spPr bwMode="auto">
          <a:xfrm>
            <a:off x="5429256" y="571480"/>
            <a:ext cx="1500198" cy="642942"/>
          </a:xfrm>
          <a:prstGeom prst="wedgeRoundRectCallout">
            <a:avLst>
              <a:gd name="adj1" fmla="val -50769"/>
              <a:gd name="adj2" fmla="val 189866"/>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5x5 risk rank</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6" name="Rounded Rectangular Callout 15"/>
          <p:cNvSpPr/>
          <p:nvPr/>
        </p:nvSpPr>
        <p:spPr bwMode="auto">
          <a:xfrm>
            <a:off x="7000892" y="571480"/>
            <a:ext cx="1500198" cy="642942"/>
          </a:xfrm>
          <a:prstGeom prst="wedgeRoundRectCallout">
            <a:avLst>
              <a:gd name="adj1" fmla="val -115954"/>
              <a:gd name="adj2" fmla="val 189866"/>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Health risk rank</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7" name="Rounded Rectangular Callout 16"/>
          <p:cNvSpPr/>
          <p:nvPr/>
        </p:nvSpPr>
        <p:spPr bwMode="auto">
          <a:xfrm>
            <a:off x="7429520" y="5715016"/>
            <a:ext cx="1500198" cy="642942"/>
          </a:xfrm>
          <a:prstGeom prst="wedgeRoundRectCallout">
            <a:avLst>
              <a:gd name="adj1" fmla="val -121880"/>
              <a:gd name="adj2" fmla="val -513339"/>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Additional controls</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8" name="Rounded Rectangular Callout 17"/>
          <p:cNvSpPr/>
          <p:nvPr/>
        </p:nvSpPr>
        <p:spPr bwMode="auto">
          <a:xfrm>
            <a:off x="7500958" y="4071942"/>
            <a:ext cx="1500198" cy="642942"/>
          </a:xfrm>
          <a:prstGeom prst="wedgeRoundRectCallout">
            <a:avLst>
              <a:gd name="adj1" fmla="val -43150"/>
              <a:gd name="adj2" fmla="val -260501"/>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By whom</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
        <p:nvSpPr>
          <p:cNvPr id="19" name="Rounded Rectangular Callout 18"/>
          <p:cNvSpPr/>
          <p:nvPr/>
        </p:nvSpPr>
        <p:spPr bwMode="auto">
          <a:xfrm>
            <a:off x="7429520" y="1643050"/>
            <a:ext cx="1500198" cy="642942"/>
          </a:xfrm>
          <a:prstGeom prst="wedgeRoundRectCallout">
            <a:avLst>
              <a:gd name="adj1" fmla="val 12723"/>
              <a:gd name="adj2" fmla="val 108879"/>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charset="0"/>
                <a:ea typeface="Arial" charset="0"/>
                <a:cs typeface="Arial" charset="0"/>
              </a:rPr>
              <a:t>By when</a:t>
            </a:r>
            <a:endParaRPr kumimoji="0" lang="en-US" sz="1400" b="1" i="0" u="none" strike="noStrike" cap="none" normalizeH="0" baseline="0" dirty="0">
              <a:ln>
                <a:noFill/>
              </a:ln>
              <a:solidFill>
                <a:schemeClr val="tx1"/>
              </a:solidFill>
              <a:effectLst/>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824" name="Rectangle 48"/>
          <p:cNvSpPr>
            <a:spLocks noChangeArrowheads="1"/>
          </p:cNvSpPr>
          <p:nvPr/>
        </p:nvSpPr>
        <p:spPr bwMode="auto">
          <a:xfrm>
            <a:off x="214282" y="785794"/>
            <a:ext cx="8713788" cy="836613"/>
          </a:xfrm>
          <a:prstGeom prst="rect">
            <a:avLst/>
          </a:prstGeom>
          <a:noFill/>
          <a:ln w="9525">
            <a:noFill/>
            <a:miter lim="800000"/>
            <a:headEnd/>
            <a:tailEnd/>
          </a:ln>
        </p:spPr>
        <p:txBody>
          <a:bodyPr anchor="ctr"/>
          <a:lstStyle/>
          <a:p>
            <a:pPr eaLnBrk="1" hangingPunct="1"/>
            <a:r>
              <a:rPr lang="en-GB" dirty="0">
                <a:solidFill>
                  <a:schemeClr val="bg2">
                    <a:lumMod val="50000"/>
                  </a:schemeClr>
                </a:solidFill>
                <a:latin typeface="Anglo Sans Bold" pitchFamily="2" charset="0"/>
              </a:rPr>
              <a:t>Workplace Risk Assessment and Control (WRAC)</a:t>
            </a:r>
          </a:p>
        </p:txBody>
      </p:sp>
      <p:pic>
        <p:nvPicPr>
          <p:cNvPr id="107522" name="Picture 2"/>
          <p:cNvPicPr>
            <a:picLocks noChangeAspect="1" noChangeArrowheads="1"/>
          </p:cNvPicPr>
          <p:nvPr/>
        </p:nvPicPr>
        <p:blipFill>
          <a:blip r:embed="rId3" cstate="print"/>
          <a:srcRect/>
          <a:stretch>
            <a:fillRect/>
          </a:stretch>
        </p:blipFill>
        <p:spPr bwMode="auto">
          <a:xfrm>
            <a:off x="785786" y="1479155"/>
            <a:ext cx="7215238" cy="5274401"/>
          </a:xfrm>
          <a:prstGeom prst="rect">
            <a:avLst/>
          </a:prstGeom>
          <a:noFill/>
          <a:ln w="9525" cap="flat" cmpd="sng" algn="ctr">
            <a:noFill/>
            <a:prstDash val="solid"/>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27</a:t>
            </a:fld>
            <a:endParaRPr lang="en-GB" dirty="0"/>
          </a:p>
        </p:txBody>
      </p:sp>
      <p:sp>
        <p:nvSpPr>
          <p:cNvPr id="5" name="Rectangle 2"/>
          <p:cNvSpPr>
            <a:spLocks noGrp="1" noChangeArrowheads="1"/>
          </p:cNvSpPr>
          <p:nvPr>
            <p:ph type="title"/>
          </p:nvPr>
        </p:nvSpPr>
        <p:spPr bwMode="auto">
          <a:xfrm>
            <a:off x="571472" y="1285860"/>
            <a:ext cx="8229600" cy="7762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GB" sz="2000" dirty="0" smtClean="0"/>
              <a:t>Health hazard footprint</a:t>
            </a:r>
          </a:p>
        </p:txBody>
      </p:sp>
      <p:pic>
        <p:nvPicPr>
          <p:cNvPr id="15361" name="Picture 1"/>
          <p:cNvPicPr>
            <a:picLocks noChangeAspect="1" noChangeArrowheads="1"/>
          </p:cNvPicPr>
          <p:nvPr/>
        </p:nvPicPr>
        <p:blipFill>
          <a:blip r:embed="rId3" cstate="print"/>
          <a:srcRect/>
          <a:stretch>
            <a:fillRect/>
          </a:stretch>
        </p:blipFill>
        <p:spPr bwMode="auto">
          <a:xfrm>
            <a:off x="428596" y="1714488"/>
            <a:ext cx="8115978"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2112C9-0782-4F04-9901-D66568443F57}" type="slidenum">
              <a:rPr lang="en-GB" smtClean="0"/>
              <a:pPr/>
              <a:t>28</a:t>
            </a:fld>
            <a:endParaRPr lang="en-GB" dirty="0"/>
          </a:p>
        </p:txBody>
      </p:sp>
      <p:pic>
        <p:nvPicPr>
          <p:cNvPr id="13313" name="Picture 1"/>
          <p:cNvPicPr>
            <a:picLocks noChangeAspect="1" noChangeArrowheads="1"/>
          </p:cNvPicPr>
          <p:nvPr/>
        </p:nvPicPr>
        <p:blipFill>
          <a:blip r:embed="rId3" cstate="print"/>
          <a:srcRect/>
          <a:stretch>
            <a:fillRect/>
          </a:stretch>
        </p:blipFill>
        <p:spPr bwMode="auto">
          <a:xfrm>
            <a:off x="857224" y="1571625"/>
            <a:ext cx="7381875" cy="5286375"/>
          </a:xfrm>
          <a:prstGeom prst="rect">
            <a:avLst/>
          </a:prstGeom>
          <a:noFill/>
          <a:ln w="9525">
            <a:noFill/>
            <a:miter lim="800000"/>
            <a:headEnd/>
            <a:tailEnd/>
          </a:ln>
          <a:effectLst/>
        </p:spPr>
      </p:pic>
      <p:sp>
        <p:nvSpPr>
          <p:cNvPr id="5" name="Rectangle 2"/>
          <p:cNvSpPr>
            <a:spLocks noGrp="1" noChangeArrowheads="1"/>
          </p:cNvSpPr>
          <p:nvPr>
            <p:ph type="title"/>
          </p:nvPr>
        </p:nvSpPr>
        <p:spPr bwMode="auto">
          <a:xfrm>
            <a:off x="571472" y="1285860"/>
            <a:ext cx="8229600" cy="7762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GB" sz="2000" dirty="0" smtClean="0"/>
              <a:t>Workplace health risk profile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0034" y="1000108"/>
            <a:ext cx="8229600" cy="776287"/>
          </a:xfrm>
        </p:spPr>
        <p:txBody>
          <a:bodyPr/>
          <a:lstStyle/>
          <a:p>
            <a:r>
              <a:rPr lang="en-ZA" sz="2800" dirty="0" smtClean="0"/>
              <a:t>and South Africa……</a:t>
            </a:r>
            <a:endParaRPr lang="en-US" sz="2800" dirty="0"/>
          </a:p>
        </p:txBody>
      </p:sp>
      <p:pic>
        <p:nvPicPr>
          <p:cNvPr id="5" name="Picture 2"/>
          <p:cNvPicPr>
            <a:picLocks noChangeAspect="1" noChangeArrowheads="1"/>
          </p:cNvPicPr>
          <p:nvPr/>
        </p:nvPicPr>
        <p:blipFill>
          <a:blip r:embed="rId3" cstate="print"/>
          <a:srcRect t="15173" r="2601" b="46893"/>
          <a:stretch>
            <a:fillRect/>
          </a:stretch>
        </p:blipFill>
        <p:spPr bwMode="auto">
          <a:xfrm>
            <a:off x="642910" y="2357430"/>
            <a:ext cx="8024828"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20776" y="1714512"/>
            <a:ext cx="1500198" cy="71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8" name="Rectangle 7"/>
          <p:cNvSpPr/>
          <p:nvPr/>
        </p:nvSpPr>
        <p:spPr>
          <a:xfrm>
            <a:off x="1320776" y="2857520"/>
            <a:ext cx="1500198"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9" name="Rectangle 8"/>
          <p:cNvSpPr/>
          <p:nvPr/>
        </p:nvSpPr>
        <p:spPr>
          <a:xfrm>
            <a:off x="1285852" y="3871139"/>
            <a:ext cx="1500198"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5" name="Title 12"/>
          <p:cNvSpPr txBox="1">
            <a:spLocks/>
          </p:cNvSpPr>
          <p:nvPr/>
        </p:nvSpPr>
        <p:spPr>
          <a:xfrm>
            <a:off x="457200" y="1795457"/>
            <a:ext cx="8229600" cy="776287"/>
          </a:xfrm>
          <a:prstGeom prst="rect">
            <a:avLst/>
          </a:prstGeom>
        </p:spPr>
        <p:txBody>
          <a:bodyPr anchor="b"/>
          <a:lstStyle/>
          <a:p>
            <a:pPr marL="0" marR="0" lvl="0" indent="0" algn="l" defTabSz="914400" rtl="0" eaLnBrk="0" fontAlgn="base" latinLnBrk="0" hangingPunct="0">
              <a:lnSpc>
                <a:spcPct val="73000"/>
              </a:lnSpc>
              <a:spcBef>
                <a:spcPct val="0"/>
              </a:spcBef>
              <a:spcAft>
                <a:spcPct val="0"/>
              </a:spcAft>
              <a:buClrTx/>
              <a:buSzTx/>
              <a:buFontTx/>
              <a:buNone/>
              <a:tabLst/>
              <a:defRPr/>
            </a:pPr>
            <a:r>
              <a:rPr lang="en-ZA" sz="4000" b="1" kern="0" dirty="0" smtClean="0">
                <a:solidFill>
                  <a:schemeClr val="tx2"/>
                </a:solidFill>
                <a:latin typeface="+mj-lt"/>
                <a:ea typeface="+mj-ea"/>
                <a:cs typeface="+mj-cs"/>
              </a:rPr>
              <a:t>Issue-based</a:t>
            </a:r>
            <a:r>
              <a:rPr kumimoji="0" lang="en-ZA" sz="4000" b="1" i="0" u="none" strike="noStrike" kern="0" cap="none" spc="0" normalizeH="0" baseline="0" noProof="0" dirty="0" smtClean="0">
                <a:ln>
                  <a:noFill/>
                </a:ln>
                <a:solidFill>
                  <a:schemeClr val="tx2"/>
                </a:solidFill>
                <a:effectLst/>
                <a:uLnTx/>
                <a:uFillTx/>
                <a:latin typeface="+mj-lt"/>
                <a:ea typeface="+mj-ea"/>
                <a:cs typeface="+mj-cs"/>
              </a:rPr>
              <a:t> occupational health risk assessment</a:t>
            </a:r>
            <a:endParaRPr kumimoji="0" lang="en-US" sz="40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20776" y="1714512"/>
            <a:ext cx="1500198" cy="71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8" name="Rectangle 7"/>
          <p:cNvSpPr/>
          <p:nvPr/>
        </p:nvSpPr>
        <p:spPr>
          <a:xfrm>
            <a:off x="1320776" y="2857520"/>
            <a:ext cx="1500198"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9" name="Rectangle 8"/>
          <p:cNvSpPr/>
          <p:nvPr/>
        </p:nvSpPr>
        <p:spPr>
          <a:xfrm>
            <a:off x="1285852" y="3871139"/>
            <a:ext cx="1500198"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aphicFrame>
        <p:nvGraphicFramePr>
          <p:cNvPr id="5" name="Diagram 4"/>
          <p:cNvGraphicFramePr/>
          <p:nvPr/>
        </p:nvGraphicFramePr>
        <p:xfrm>
          <a:off x="214282" y="1793892"/>
          <a:ext cx="721523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owchart: Document 5"/>
          <p:cNvSpPr/>
          <p:nvPr/>
        </p:nvSpPr>
        <p:spPr bwMode="auto">
          <a:xfrm>
            <a:off x="7643834" y="3071810"/>
            <a:ext cx="1214446" cy="1643074"/>
          </a:xfrm>
          <a:prstGeom prst="flowChartDocument">
            <a:avLst/>
          </a:prstGeom>
          <a:solidFill>
            <a:srgbClr val="FFFF00"/>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b="1" i="0" u="none" strike="noStrike" cap="none" normalizeH="0" baseline="0" dirty="0" smtClean="0">
                <a:ln>
                  <a:noFill/>
                </a:ln>
                <a:solidFill>
                  <a:schemeClr val="tx1"/>
                </a:solidFill>
                <a:effectLst/>
                <a:latin typeface="Arial" charset="0"/>
                <a:ea typeface="Arial" charset="0"/>
                <a:cs typeface="Arial" charset="0"/>
              </a:rPr>
              <a:t>Critical control register</a:t>
            </a:r>
            <a:endParaRPr kumimoji="0" lang="en-US" b="1" i="0" u="none" strike="noStrike" cap="none" normalizeH="0" baseline="0" dirty="0">
              <a:ln>
                <a:noFill/>
              </a:ln>
              <a:solidFill>
                <a:schemeClr val="tx1"/>
              </a:solidFill>
              <a:effectLst/>
              <a:latin typeface="Arial" charset="0"/>
              <a:ea typeface="Arial" charset="0"/>
              <a:cs typeface="Arial" charset="0"/>
            </a:endParaRPr>
          </a:p>
        </p:txBody>
      </p:sp>
      <p:sp>
        <p:nvSpPr>
          <p:cNvPr id="10" name="Rounded Rectangle 9"/>
          <p:cNvSpPr/>
          <p:nvPr/>
        </p:nvSpPr>
        <p:spPr bwMode="auto">
          <a:xfrm>
            <a:off x="3714744" y="5286388"/>
            <a:ext cx="2428892" cy="628648"/>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800" b="1" i="0" u="none" strike="noStrike" cap="none" normalizeH="0" baseline="0" dirty="0" smtClean="0">
                <a:ln>
                  <a:noFill/>
                </a:ln>
                <a:solidFill>
                  <a:schemeClr val="bg1"/>
                </a:solidFill>
                <a:effectLst/>
                <a:latin typeface="Arial" charset="0"/>
                <a:ea typeface="Arial" charset="0"/>
                <a:cs typeface="Arial" charset="0"/>
              </a:rPr>
              <a:t>Bow-tie analysis</a:t>
            </a:r>
            <a:endParaRPr kumimoji="0" lang="en-US" sz="1800" b="1" i="0" u="none" strike="noStrike" cap="none" normalizeH="0" baseline="0" dirty="0">
              <a:ln>
                <a:noFill/>
              </a:ln>
              <a:solidFill>
                <a:schemeClr val="bg1"/>
              </a:solidFill>
              <a:effectLst/>
              <a:latin typeface="Arial" charset="0"/>
              <a:ea typeface="Arial" charset="0"/>
              <a:cs typeface="Arial" charset="0"/>
            </a:endParaRPr>
          </a:p>
        </p:txBody>
      </p:sp>
      <p:sp>
        <p:nvSpPr>
          <p:cNvPr id="12" name="Rounded Rectangle 11"/>
          <p:cNvSpPr/>
          <p:nvPr/>
        </p:nvSpPr>
        <p:spPr bwMode="auto">
          <a:xfrm>
            <a:off x="357158" y="1357298"/>
            <a:ext cx="3000396" cy="914400"/>
          </a:xfrm>
          <a:prstGeom prst="roundRect">
            <a:avLst/>
          </a:prstGeom>
          <a:solidFill>
            <a:schemeClr val="accent1">
              <a:lumMod val="40000"/>
              <a:lumOff val="60000"/>
            </a:schemeClr>
          </a:solid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800" b="1" i="0" u="none" strike="noStrike" cap="none" normalizeH="0" baseline="0" dirty="0" smtClean="0">
                <a:ln>
                  <a:noFill/>
                </a:ln>
                <a:solidFill>
                  <a:schemeClr val="tx2">
                    <a:lumMod val="75000"/>
                  </a:schemeClr>
                </a:solidFill>
                <a:effectLst/>
                <a:latin typeface="Arial" charset="0"/>
                <a:ea typeface="Arial" charset="0"/>
                <a:cs typeface="Arial" charset="0"/>
              </a:rPr>
              <a:t>Priority unwanted events or</a:t>
            </a:r>
            <a:r>
              <a:rPr kumimoji="0" lang="en-ZA" sz="1800" b="1" i="0" u="none" strike="noStrike" cap="none" normalizeH="0" dirty="0" smtClean="0">
                <a:ln>
                  <a:noFill/>
                </a:ln>
                <a:solidFill>
                  <a:schemeClr val="tx2">
                    <a:lumMod val="75000"/>
                  </a:schemeClr>
                </a:solidFill>
                <a:effectLst/>
                <a:latin typeface="Arial" charset="0"/>
                <a:ea typeface="Arial" charset="0"/>
                <a:cs typeface="Arial" charset="0"/>
              </a:rPr>
              <a:t> workplace conditions</a:t>
            </a:r>
            <a:endParaRPr kumimoji="0" lang="en-US" sz="1800" b="1" i="0" u="none" strike="noStrike" cap="none" normalizeH="0" baseline="0" dirty="0">
              <a:ln>
                <a:noFill/>
              </a:ln>
              <a:solidFill>
                <a:schemeClr val="tx2">
                  <a:lumMod val="75000"/>
                </a:schemeClr>
              </a:solidFill>
              <a:effectLst/>
              <a:latin typeface="Arial" charset="0"/>
              <a:ea typeface="Arial" charset="0"/>
              <a:cs typeface="Arial" charset="0"/>
            </a:endParaRPr>
          </a:p>
        </p:txBody>
      </p:sp>
      <p:sp>
        <p:nvSpPr>
          <p:cNvPr id="11" name="Rounded Rectangle 10"/>
          <p:cNvSpPr/>
          <p:nvPr/>
        </p:nvSpPr>
        <p:spPr bwMode="auto">
          <a:xfrm>
            <a:off x="642910" y="6215082"/>
            <a:ext cx="7929618" cy="414334"/>
          </a:xfrm>
          <a:prstGeom prst="roundRect">
            <a:avLst/>
          </a:prstGeom>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ZA"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a typeface="Arial" charset="0"/>
                <a:cs typeface="Arial" charset="0"/>
              </a:rPr>
              <a:t>Health incidents</a:t>
            </a:r>
            <a:endParaRPr kumimoji="0" lang="en-US" sz="1800" b="1" i="0" u="none" strike="noStrike" cap="none" normalizeH="0" baseline="0" dirty="0">
              <a:ln>
                <a:noFill/>
              </a:ln>
              <a:solidFill>
                <a:srgbClr val="FF0000"/>
              </a:solidFill>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08"/>
            <a:ext cx="8229600" cy="776287"/>
          </a:xfrm>
        </p:spPr>
        <p:txBody>
          <a:bodyPr/>
          <a:lstStyle/>
          <a:p>
            <a:r>
              <a:rPr lang="en-GB" sz="2800" dirty="0" smtClean="0"/>
              <a:t>Health incidents</a:t>
            </a:r>
            <a:endParaRPr lang="en-GB" sz="2800" dirty="0"/>
          </a:p>
        </p:txBody>
      </p:sp>
      <p:sp>
        <p:nvSpPr>
          <p:cNvPr id="3" name="Content Placeholder 2"/>
          <p:cNvSpPr>
            <a:spLocks noGrp="1"/>
          </p:cNvSpPr>
          <p:nvPr>
            <p:ph idx="1"/>
          </p:nvPr>
        </p:nvSpPr>
        <p:spPr>
          <a:xfrm>
            <a:off x="428596" y="1643050"/>
            <a:ext cx="8229600" cy="4246563"/>
          </a:xfrm>
        </p:spPr>
        <p:txBody>
          <a:bodyPr/>
          <a:lstStyle/>
          <a:p>
            <a:pPr marL="447675" indent="-447675">
              <a:spcAft>
                <a:spcPts val="900"/>
              </a:spcAft>
            </a:pPr>
            <a:r>
              <a:rPr lang="en-GB" sz="2000" dirty="0" smtClean="0"/>
              <a:t>The traditional approach is to wait for the event and then work backwards to prevent the next case</a:t>
            </a:r>
          </a:p>
          <a:p>
            <a:pPr marL="447675" indent="-447675">
              <a:spcAft>
                <a:spcPts val="900"/>
              </a:spcAft>
            </a:pPr>
            <a:r>
              <a:rPr lang="en-GB" sz="2000" dirty="0" smtClean="0"/>
              <a:t>Counting disease does not help to prevent  the next case</a:t>
            </a:r>
          </a:p>
          <a:p>
            <a:pPr marL="447675" indent="-447675">
              <a:spcAft>
                <a:spcPts val="900"/>
              </a:spcAft>
            </a:pPr>
            <a:r>
              <a:rPr lang="en-GB" sz="2000" dirty="0" smtClean="0"/>
              <a:t>You have to do something, but  the cause is too remote in time</a:t>
            </a:r>
          </a:p>
          <a:p>
            <a:pPr marL="447675" indent="-447675">
              <a:spcAft>
                <a:spcPts val="900"/>
              </a:spcAft>
            </a:pPr>
            <a:r>
              <a:rPr lang="en-GB" sz="2000" dirty="0" smtClean="0"/>
              <a:t>The top event is exposure</a:t>
            </a:r>
          </a:p>
          <a:p>
            <a:pPr marL="447675" indent="-447675">
              <a:spcAft>
                <a:spcPts val="900"/>
              </a:spcAft>
            </a:pPr>
            <a:r>
              <a:rPr lang="en-GB" sz="2000" dirty="0" smtClean="0"/>
              <a:t>The policy is to prevent exposure at source</a:t>
            </a:r>
          </a:p>
          <a:p>
            <a:pPr marL="447675" indent="-447675">
              <a:spcAft>
                <a:spcPts val="900"/>
              </a:spcAft>
            </a:pPr>
            <a:r>
              <a:rPr lang="en-GB" sz="2000" dirty="0" smtClean="0"/>
              <a:t>Health incidents provide a way of managing exposure in the present time rather than waiting for the health outcome</a:t>
            </a:r>
          </a:p>
          <a:p>
            <a:pPr marL="447675" indent="-447675">
              <a:spcAft>
                <a:spcPts val="900"/>
              </a:spcAft>
            </a:pPr>
            <a:r>
              <a:rPr lang="en-GB" sz="2000" dirty="0" smtClean="0"/>
              <a:t>Health incidents provide a way of setting measurable targets in the present time for disease prevention through management of the cause </a:t>
            </a:r>
          </a:p>
          <a:p>
            <a:pPr marL="447675" indent="-447675">
              <a:spcAft>
                <a:spcPts val="900"/>
              </a:spcAft>
            </a:pPr>
            <a:r>
              <a:rPr lang="en-GB" sz="2000" b="1" dirty="0" smtClean="0">
                <a:solidFill>
                  <a:schemeClr val="accent1"/>
                </a:solidFill>
              </a:rPr>
              <a:t>Managing controls is something managers and engineers can do and own</a:t>
            </a:r>
          </a:p>
          <a:p>
            <a:pPr marL="447675" indent="-447675">
              <a:spcAft>
                <a:spcPts val="900"/>
              </a:spcAft>
            </a:pPr>
            <a:endParaRPr lang="en-GB"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9" name="Rectangle 5"/>
          <p:cNvSpPr>
            <a:spLocks noChangeArrowheads="1"/>
          </p:cNvSpPr>
          <p:nvPr/>
        </p:nvSpPr>
        <p:spPr bwMode="auto">
          <a:xfrm>
            <a:off x="500034" y="785794"/>
            <a:ext cx="7772400" cy="647700"/>
          </a:xfrm>
          <a:prstGeom prst="rect">
            <a:avLst/>
          </a:prstGeom>
          <a:noFill/>
          <a:ln w="9525" algn="ctr">
            <a:noFill/>
            <a:miter lim="800000"/>
            <a:headEnd/>
            <a:tailEnd/>
          </a:ln>
          <a:effectLst/>
        </p:spPr>
        <p:txBody>
          <a:bodyPr anchor="ctr"/>
          <a:lstStyle/>
          <a:p>
            <a:pPr eaLnBrk="1" hangingPunct="1"/>
            <a:r>
              <a:rPr lang="en-GB" b="1">
                <a:solidFill>
                  <a:schemeClr val="bg2">
                    <a:lumMod val="50000"/>
                  </a:schemeClr>
                </a:solidFill>
              </a:rPr>
              <a:t>Unwanted Health Consequences</a:t>
            </a:r>
            <a:r>
              <a:rPr lang="en-GB">
                <a:solidFill>
                  <a:schemeClr val="bg2">
                    <a:lumMod val="50000"/>
                  </a:schemeClr>
                </a:solidFill>
              </a:rPr>
              <a:t> </a:t>
            </a:r>
            <a:endParaRPr lang="en-US">
              <a:solidFill>
                <a:schemeClr val="bg2">
                  <a:lumMod val="50000"/>
                </a:schemeClr>
              </a:solidFill>
            </a:endParaRPr>
          </a:p>
        </p:txBody>
      </p:sp>
      <p:sp>
        <p:nvSpPr>
          <p:cNvPr id="4" name="TextBox 3"/>
          <p:cNvSpPr txBox="1"/>
          <p:nvPr/>
        </p:nvSpPr>
        <p:spPr>
          <a:xfrm>
            <a:off x="665018" y="1318160"/>
            <a:ext cx="553998" cy="5189517"/>
          </a:xfrm>
          <a:prstGeom prst="rect">
            <a:avLst/>
          </a:prstGeom>
          <a:solidFill>
            <a:schemeClr val="accent5">
              <a:lumMod val="50000"/>
            </a:schemeClr>
          </a:solidFill>
          <a:ln>
            <a:solidFill>
              <a:schemeClr val="accent1">
                <a:lumMod val="40000"/>
                <a:lumOff val="60000"/>
              </a:schemeClr>
            </a:solidFill>
          </a:ln>
        </p:spPr>
        <p:txBody>
          <a:bodyPr vert="vert270" wrap="square" rtlCol="0">
            <a:spAutoFit/>
          </a:bodyPr>
          <a:lstStyle/>
          <a:p>
            <a:pPr algn="ctr"/>
            <a:r>
              <a:rPr lang="en-ZA" sz="2400" b="1" dirty="0" smtClean="0">
                <a:solidFill>
                  <a:schemeClr val="bg1"/>
                </a:solidFill>
              </a:rPr>
              <a:t>Occupational health incident</a:t>
            </a:r>
            <a:endParaRPr lang="en-US" sz="2400" b="1" dirty="0">
              <a:solidFill>
                <a:schemeClr val="bg1"/>
              </a:solidFill>
            </a:endParaRPr>
          </a:p>
        </p:txBody>
      </p:sp>
      <p:sp>
        <p:nvSpPr>
          <p:cNvPr id="5" name="TextBox 4"/>
          <p:cNvSpPr txBox="1"/>
          <p:nvPr/>
        </p:nvSpPr>
        <p:spPr>
          <a:xfrm>
            <a:off x="1292431" y="1330036"/>
            <a:ext cx="430887" cy="2270414"/>
          </a:xfrm>
          <a:prstGeom prst="rect">
            <a:avLst/>
          </a:prstGeom>
          <a:solidFill>
            <a:schemeClr val="accent5">
              <a:lumMod val="75000"/>
            </a:schemeClr>
          </a:solidFill>
          <a:ln>
            <a:solidFill>
              <a:schemeClr val="accent1">
                <a:lumMod val="40000"/>
                <a:lumOff val="60000"/>
              </a:schemeClr>
            </a:solidFill>
          </a:ln>
        </p:spPr>
        <p:txBody>
          <a:bodyPr vert="vert270" wrap="square" rtlCol="0">
            <a:spAutoFit/>
          </a:bodyPr>
          <a:lstStyle/>
          <a:p>
            <a:pPr algn="ctr"/>
            <a:r>
              <a:rPr lang="en-ZA" sz="1600" b="1" dirty="0" smtClean="0">
                <a:solidFill>
                  <a:schemeClr val="bg1"/>
                </a:solidFill>
              </a:rPr>
              <a:t>Working environment</a:t>
            </a:r>
            <a:endParaRPr lang="en-US" sz="1600" b="1" dirty="0">
              <a:solidFill>
                <a:schemeClr val="bg1"/>
              </a:solidFill>
            </a:endParaRPr>
          </a:p>
        </p:txBody>
      </p:sp>
      <p:sp>
        <p:nvSpPr>
          <p:cNvPr id="6" name="TextBox 5"/>
          <p:cNvSpPr txBox="1"/>
          <p:nvPr/>
        </p:nvSpPr>
        <p:spPr>
          <a:xfrm>
            <a:off x="1290453" y="3629025"/>
            <a:ext cx="430887" cy="2878653"/>
          </a:xfrm>
          <a:prstGeom prst="rect">
            <a:avLst/>
          </a:prstGeom>
          <a:solidFill>
            <a:schemeClr val="accent5">
              <a:lumMod val="75000"/>
            </a:schemeClr>
          </a:solidFill>
          <a:ln>
            <a:solidFill>
              <a:schemeClr val="accent1">
                <a:lumMod val="40000"/>
                <a:lumOff val="60000"/>
              </a:schemeClr>
            </a:solidFill>
          </a:ln>
        </p:spPr>
        <p:txBody>
          <a:bodyPr vert="vert270" wrap="square" rtlCol="0">
            <a:spAutoFit/>
          </a:bodyPr>
          <a:lstStyle/>
          <a:p>
            <a:pPr algn="ctr"/>
            <a:r>
              <a:rPr lang="en-ZA" sz="1600" b="1" dirty="0" smtClean="0">
                <a:solidFill>
                  <a:schemeClr val="bg1"/>
                </a:solidFill>
              </a:rPr>
              <a:t>Medicine</a:t>
            </a:r>
            <a:endParaRPr lang="en-US" sz="1600" b="1" dirty="0">
              <a:solidFill>
                <a:schemeClr val="bg1"/>
              </a:solidFill>
            </a:endParaRPr>
          </a:p>
        </p:txBody>
      </p:sp>
      <p:graphicFrame>
        <p:nvGraphicFramePr>
          <p:cNvPr id="7" name="Table 6"/>
          <p:cNvGraphicFramePr>
            <a:graphicFrameLocks noGrp="1"/>
          </p:cNvGraphicFramePr>
          <p:nvPr/>
        </p:nvGraphicFramePr>
        <p:xfrm>
          <a:off x="1797132" y="1375727"/>
          <a:ext cx="6812477" cy="853440"/>
        </p:xfrm>
        <a:graphic>
          <a:graphicData uri="http://schemas.openxmlformats.org/drawingml/2006/table">
            <a:tbl>
              <a:tblPr firstRow="1" bandRow="1">
                <a:tableStyleId>{5C22544A-7EE6-4342-B048-85BDC9FD1C3A}</a:tableStyleId>
              </a:tblPr>
              <a:tblGrid>
                <a:gridCol w="1184193"/>
                <a:gridCol w="5628284"/>
              </a:tblGrid>
              <a:tr h="788055">
                <a:tc>
                  <a:txBody>
                    <a:bodyPr/>
                    <a:lstStyle/>
                    <a:p>
                      <a:pPr algn="ctr"/>
                      <a:r>
                        <a:rPr lang="en-ZA" sz="1200" dirty="0" smtClean="0">
                          <a:solidFill>
                            <a:schemeClr val="tx1"/>
                          </a:solidFill>
                        </a:rPr>
                        <a:t>Level 1</a:t>
                      </a:r>
                      <a:endParaRPr lang="en-US" sz="1200" dirty="0">
                        <a:solidFill>
                          <a:schemeClr val="tx1"/>
                        </a:solidFill>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Occupational</a:t>
                      </a:r>
                      <a:r>
                        <a:rPr lang="en-GB" sz="1000" baseline="0" dirty="0" smtClean="0">
                          <a:solidFill>
                            <a:schemeClr val="tx1"/>
                          </a:solidFill>
                        </a:rPr>
                        <a:t> hygiene measurements still acceptable, but adverse trends developing.  (Repeated &amp; validated measurements &gt;0.5 OEL&lt;OEL).</a:t>
                      </a:r>
                    </a:p>
                    <a:p>
                      <a:r>
                        <a:rPr lang="en-US" sz="1000" dirty="0" smtClean="0">
                          <a:solidFill>
                            <a:schemeClr val="tx1"/>
                          </a:solidFill>
                        </a:rPr>
                        <a:t>Non-adherence to administrative control</a:t>
                      </a:r>
                    </a:p>
                    <a:p>
                      <a:r>
                        <a:rPr lang="en-US" sz="1000" dirty="0" smtClean="0">
                          <a:solidFill>
                            <a:schemeClr val="tx1"/>
                          </a:solidFill>
                        </a:rPr>
                        <a:t>Failure to wear required PPE in a demarcated zone</a:t>
                      </a:r>
                    </a:p>
                    <a:p>
                      <a:r>
                        <a:rPr lang="en-ZA" sz="1000" dirty="0" smtClean="0">
                          <a:solidFill>
                            <a:schemeClr val="tx1"/>
                          </a:solidFill>
                        </a:rPr>
                        <a:t>Employee complaint</a:t>
                      </a:r>
                      <a:endParaRPr lang="en-GB" sz="1000" dirty="0" smtClean="0">
                        <a:solidFill>
                          <a:schemeClr val="tx1"/>
                        </a:solidFill>
                      </a:endParaRPr>
                    </a:p>
                  </a:txBody>
                  <a:tcPr>
                    <a:solidFill>
                      <a:schemeClr val="accent1">
                        <a:lumMod val="20000"/>
                        <a:lumOff val="80000"/>
                      </a:schemeClr>
                    </a:solidFill>
                  </a:tcPr>
                </a:tc>
              </a:tr>
            </a:tbl>
          </a:graphicData>
        </a:graphic>
      </p:graphicFrame>
      <p:graphicFrame>
        <p:nvGraphicFramePr>
          <p:cNvPr id="8" name="Table 7"/>
          <p:cNvGraphicFramePr>
            <a:graphicFrameLocks noGrp="1"/>
          </p:cNvGraphicFramePr>
          <p:nvPr/>
        </p:nvGraphicFramePr>
        <p:xfrm>
          <a:off x="1804677" y="2214847"/>
          <a:ext cx="6812477" cy="2164080"/>
        </p:xfrm>
        <a:graphic>
          <a:graphicData uri="http://schemas.openxmlformats.org/drawingml/2006/table">
            <a:tbl>
              <a:tblPr firstRow="1" bandRow="1">
                <a:tableStyleId>{5C22544A-7EE6-4342-B048-85BDC9FD1C3A}</a:tableStyleId>
              </a:tblPr>
              <a:tblGrid>
                <a:gridCol w="1167123"/>
                <a:gridCol w="5645354"/>
              </a:tblGrid>
              <a:tr h="991787">
                <a:tc rowSpan="2">
                  <a:txBody>
                    <a:bodyPr/>
                    <a:lstStyle/>
                    <a:p>
                      <a:pPr algn="ctr"/>
                      <a:r>
                        <a:rPr lang="en-ZA" sz="1200" dirty="0" smtClean="0">
                          <a:solidFill>
                            <a:schemeClr val="tx1"/>
                          </a:solidFill>
                        </a:rPr>
                        <a:t>Level 2</a:t>
                      </a:r>
                      <a:endParaRPr lang="en-US" sz="12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GB" sz="1000" b="1" dirty="0" smtClean="0">
                          <a:solidFill>
                            <a:schemeClr val="tx1"/>
                          </a:solidFill>
                        </a:rPr>
                        <a:t>Confirmed, out-of-control status by occupational hygiene</a:t>
                      </a:r>
                      <a:r>
                        <a:rPr lang="en-GB" sz="1000" b="1" baseline="0" dirty="0" smtClean="0">
                          <a:solidFill>
                            <a:schemeClr val="tx1"/>
                          </a:solidFill>
                        </a:rPr>
                        <a:t> measurement trends (Repeated  &amp; validated measurements &gt;OEL)</a:t>
                      </a:r>
                    </a:p>
                    <a:p>
                      <a:r>
                        <a:rPr lang="en-GB" sz="1000" b="1" baseline="0" dirty="0" smtClean="0">
                          <a:solidFill>
                            <a:schemeClr val="tx1"/>
                          </a:solidFill>
                        </a:rPr>
                        <a:t>Occupational hygiene measurements outside of the expected, base-line parameters.</a:t>
                      </a:r>
                    </a:p>
                    <a:p>
                      <a:r>
                        <a:rPr lang="en-US" sz="1000" b="1" dirty="0" smtClean="0">
                          <a:solidFill>
                            <a:schemeClr val="tx1"/>
                          </a:solidFill>
                        </a:rPr>
                        <a:t>A failure of an engineering control (e.g. failure of a dust suppression or chemical extraction system).</a:t>
                      </a:r>
                    </a:p>
                    <a:p>
                      <a:r>
                        <a:rPr lang="en-US" sz="1000" b="1" dirty="0" smtClean="0">
                          <a:solidFill>
                            <a:schemeClr val="tx1"/>
                          </a:solidFill>
                        </a:rPr>
                        <a:t>Engineering control not performing to specifications</a:t>
                      </a:r>
                    </a:p>
                    <a:p>
                      <a:r>
                        <a:rPr lang="en-US" sz="1000" b="1" dirty="0" smtClean="0">
                          <a:solidFill>
                            <a:schemeClr val="tx1"/>
                          </a:solidFill>
                        </a:rPr>
                        <a:t>Availability of engineering control &lt; 50% of plant operation time</a:t>
                      </a:r>
                    </a:p>
                    <a:p>
                      <a:r>
                        <a:rPr lang="en-ZA" sz="1000" b="1" dirty="0" smtClean="0">
                          <a:solidFill>
                            <a:schemeClr val="tx1"/>
                          </a:solidFill>
                        </a:rPr>
                        <a:t>Escalated</a:t>
                      </a:r>
                      <a:r>
                        <a:rPr lang="en-ZA" sz="1000" b="1" baseline="0" dirty="0" smtClean="0">
                          <a:solidFill>
                            <a:schemeClr val="tx1"/>
                          </a:solidFill>
                        </a:rPr>
                        <a:t> L1 incident – work environment out of control with no attempt to address the situation.</a:t>
                      </a:r>
                      <a:endParaRPr lang="en-GB" sz="1000" b="1"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576770">
                <a:tc vMerge="1">
                  <a:txBody>
                    <a:bodyPr/>
                    <a:lstStyle/>
                    <a:p>
                      <a:pPr algn="ctr"/>
                      <a:endParaRPr lang="en-US" dirty="0"/>
                    </a:p>
                  </a:txBody>
                  <a:tcPr anchor="ctr"/>
                </a:tc>
                <a:tc>
                  <a:txBody>
                    <a:bodyPr/>
                    <a:lstStyle/>
                    <a:p>
                      <a:r>
                        <a:rPr lang="en-GB" sz="1000" b="1" dirty="0" smtClean="0">
                          <a:solidFill>
                            <a:schemeClr val="tx1"/>
                          </a:solidFill>
                          <a:latin typeface="+mn-lt"/>
                        </a:rPr>
                        <a:t>An incident in which there is measurable but not permanent harm. </a:t>
                      </a:r>
                      <a:r>
                        <a:rPr lang="en-GB" sz="1000" b="1" kern="1200" dirty="0" smtClean="0">
                          <a:solidFill>
                            <a:schemeClr val="dk1"/>
                          </a:solidFill>
                          <a:latin typeface="+mn-lt"/>
                          <a:ea typeface="+mn-ea"/>
                          <a:cs typeface="+mn-cs"/>
                        </a:rPr>
                        <a:t>Acute, treatable occupational disease e.g. dermatitis, </a:t>
                      </a:r>
                      <a:r>
                        <a:rPr lang="en-GB" sz="1000" b="1" kern="1200" dirty="0" err="1" smtClean="0">
                          <a:solidFill>
                            <a:schemeClr val="dk1"/>
                          </a:solidFill>
                          <a:latin typeface="+mn-lt"/>
                          <a:ea typeface="+mn-ea"/>
                          <a:cs typeface="+mn-cs"/>
                        </a:rPr>
                        <a:t>tenosynovitis</a:t>
                      </a:r>
                      <a:r>
                        <a:rPr lang="en-GB" sz="1000" b="1" kern="1200" dirty="0" smtClean="0">
                          <a:solidFill>
                            <a:schemeClr val="dk1"/>
                          </a:solidFill>
                          <a:latin typeface="+mn-lt"/>
                          <a:ea typeface="+mn-ea"/>
                          <a:cs typeface="+mn-cs"/>
                        </a:rPr>
                        <a:t>.</a:t>
                      </a:r>
                      <a:r>
                        <a:rPr lang="en-US" sz="1000" b="1" kern="1200" baseline="0" dirty="0" smtClean="0">
                          <a:solidFill>
                            <a:schemeClr val="dk1"/>
                          </a:solidFill>
                          <a:latin typeface="+mn-lt"/>
                          <a:ea typeface="+mn-ea"/>
                          <a:cs typeface="+mn-cs"/>
                        </a:rPr>
                        <a:t>  </a:t>
                      </a:r>
                      <a:r>
                        <a:rPr lang="en-GB" sz="1000" b="1" kern="1200" dirty="0" smtClean="0">
                          <a:solidFill>
                            <a:schemeClr val="dk1"/>
                          </a:solidFill>
                          <a:latin typeface="+mn-lt"/>
                          <a:ea typeface="+mn-ea"/>
                          <a:cs typeface="+mn-cs"/>
                        </a:rPr>
                        <a:t>Declines in medical surveillance parameters requiring temporary removal from exposure. E.g. blood lead</a:t>
                      </a:r>
                      <a:r>
                        <a:rPr lang="en-US" sz="1000" b="1" kern="1200" dirty="0" smtClean="0">
                          <a:solidFill>
                            <a:schemeClr val="dk1"/>
                          </a:solidFill>
                          <a:latin typeface="+mn-lt"/>
                          <a:ea typeface="+mn-ea"/>
                          <a:cs typeface="+mn-cs"/>
                        </a:rPr>
                        <a:t>.</a:t>
                      </a:r>
                      <a:r>
                        <a:rPr lang="en-GB" sz="1000" b="1" kern="1200" dirty="0" smtClean="0">
                          <a:solidFill>
                            <a:schemeClr val="dk1"/>
                          </a:solidFill>
                          <a:latin typeface="+mn-lt"/>
                          <a:ea typeface="+mn-ea"/>
                          <a:cs typeface="+mn-cs"/>
                        </a:rPr>
                        <a:t> Travel related illness requiring medical treatment</a:t>
                      </a:r>
                      <a:endParaRPr lang="en-US" sz="1000" b="1" dirty="0" smtClean="0">
                        <a:solidFill>
                          <a:schemeClr val="tx1"/>
                        </a:solidFill>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bl>
          </a:graphicData>
        </a:graphic>
      </p:graphicFrame>
      <p:graphicFrame>
        <p:nvGraphicFramePr>
          <p:cNvPr id="9" name="Table 8"/>
          <p:cNvGraphicFramePr>
            <a:graphicFrameLocks noGrp="1"/>
          </p:cNvGraphicFramePr>
          <p:nvPr/>
        </p:nvGraphicFramePr>
        <p:xfrm>
          <a:off x="1807028" y="4385996"/>
          <a:ext cx="6812477" cy="548640"/>
        </p:xfrm>
        <a:graphic>
          <a:graphicData uri="http://schemas.openxmlformats.org/drawingml/2006/table">
            <a:tbl>
              <a:tblPr firstRow="1" bandRow="1">
                <a:tableStyleId>{5C22544A-7EE6-4342-B048-85BDC9FD1C3A}</a:tableStyleId>
              </a:tblPr>
              <a:tblGrid>
                <a:gridCol w="1164772"/>
                <a:gridCol w="5647705"/>
              </a:tblGrid>
              <a:tr h="519379">
                <a:tc>
                  <a:txBody>
                    <a:bodyPr/>
                    <a:lstStyle/>
                    <a:p>
                      <a:pPr algn="ctr"/>
                      <a:r>
                        <a:rPr lang="en-ZA" sz="1200" dirty="0" smtClean="0">
                          <a:solidFill>
                            <a:schemeClr val="tx1"/>
                          </a:solidFill>
                        </a:rPr>
                        <a:t>Level 3 </a:t>
                      </a:r>
                      <a:endParaRPr lang="en-US" sz="1200" dirty="0">
                        <a:solidFill>
                          <a:schemeClr val="tx1"/>
                        </a:solidFill>
                      </a:endParaRPr>
                    </a:p>
                  </a:txBody>
                  <a:tcPr anchor="ctr">
                    <a:solidFill>
                      <a:schemeClr val="accent1">
                        <a:lumMod val="60000"/>
                        <a:lumOff val="40000"/>
                      </a:schemeClr>
                    </a:solidFill>
                  </a:tcPr>
                </a:tc>
                <a:tc>
                  <a:txBody>
                    <a:bodyPr/>
                    <a:lstStyle/>
                    <a:p>
                      <a:r>
                        <a:rPr lang="en-GB" sz="1000" b="1" kern="1200" dirty="0" smtClean="0">
                          <a:solidFill>
                            <a:schemeClr val="tx1"/>
                          </a:solidFill>
                          <a:latin typeface="+mn-lt"/>
                          <a:ea typeface="+mn-ea"/>
                          <a:cs typeface="+mn-cs"/>
                        </a:rPr>
                        <a:t>Incidents in which treatment is required and there is lost time but no permanent incapacity. Early occupational disease (without incapacity) resulting in job change without loss of income are counted here. </a:t>
                      </a:r>
                      <a:endParaRPr lang="en-US" sz="1000" b="1" dirty="0" smtClean="0">
                        <a:solidFill>
                          <a:schemeClr val="tx1"/>
                        </a:solidFill>
                      </a:endParaRPr>
                    </a:p>
                  </a:txBody>
                  <a:tcPr>
                    <a:solidFill>
                      <a:schemeClr val="accent1">
                        <a:lumMod val="60000"/>
                        <a:lumOff val="40000"/>
                      </a:schemeClr>
                    </a:solidFill>
                  </a:tcPr>
                </a:tc>
              </a:tr>
            </a:tbl>
          </a:graphicData>
        </a:graphic>
      </p:graphicFrame>
      <p:graphicFrame>
        <p:nvGraphicFramePr>
          <p:cNvPr id="10" name="Table 9"/>
          <p:cNvGraphicFramePr>
            <a:graphicFrameLocks noGrp="1"/>
          </p:cNvGraphicFramePr>
          <p:nvPr/>
        </p:nvGraphicFramePr>
        <p:xfrm>
          <a:off x="1812225" y="4936096"/>
          <a:ext cx="6812477" cy="1005840"/>
        </p:xfrm>
        <a:graphic>
          <a:graphicData uri="http://schemas.openxmlformats.org/drawingml/2006/table">
            <a:tbl>
              <a:tblPr firstRow="1" bandRow="1">
                <a:tableStyleId>{5C22544A-7EE6-4342-B048-85BDC9FD1C3A}</a:tableStyleId>
              </a:tblPr>
              <a:tblGrid>
                <a:gridCol w="1151906"/>
                <a:gridCol w="5660571"/>
              </a:tblGrid>
              <a:tr h="637637">
                <a:tc>
                  <a:txBody>
                    <a:bodyPr/>
                    <a:lstStyle/>
                    <a:p>
                      <a:pPr algn="ctr"/>
                      <a:r>
                        <a:rPr lang="en-ZA" sz="1200" b="1" dirty="0" smtClean="0">
                          <a:solidFill>
                            <a:schemeClr val="bg1"/>
                          </a:solidFill>
                        </a:rPr>
                        <a:t>Level 4</a:t>
                      </a:r>
                      <a:endParaRPr lang="en-US" sz="1200" b="1" dirty="0">
                        <a:solidFill>
                          <a:schemeClr val="bg1"/>
                        </a:solidFill>
                      </a:endParaRPr>
                    </a:p>
                  </a:txBody>
                  <a:tcPr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dirty="0" smtClean="0">
                          <a:solidFill>
                            <a:schemeClr val="lt1"/>
                          </a:solidFill>
                          <a:latin typeface="+mn-lt"/>
                          <a:ea typeface="+mn-ea"/>
                          <a:cs typeface="+mn-cs"/>
                        </a:rPr>
                        <a:t>Occupational illness where there is measurable incapacity and which meets the Anglo American criteria for the diagnosis of occupational disease but the incapacity is not at a level for compensation. Occupational disease in which a job change has occurred and there is loss of income. The difference between level 3 and 4 here is the severity of the disease and the loss of income.	</a:t>
                      </a:r>
                      <a:br>
                        <a:rPr lang="en-GB" sz="1000" b="1" kern="1200" dirty="0" smtClean="0">
                          <a:solidFill>
                            <a:schemeClr val="lt1"/>
                          </a:solidFill>
                          <a:latin typeface="+mn-lt"/>
                          <a:ea typeface="+mn-ea"/>
                          <a:cs typeface="+mn-cs"/>
                        </a:rPr>
                      </a:br>
                      <a:endParaRPr lang="en-US" sz="1000" b="1" dirty="0"/>
                    </a:p>
                  </a:txBody>
                  <a:tcPr>
                    <a:solidFill>
                      <a:schemeClr val="accent1">
                        <a:lumMod val="75000"/>
                      </a:schemeClr>
                    </a:solidFill>
                  </a:tcPr>
                </a:tc>
              </a:tr>
            </a:tbl>
          </a:graphicData>
        </a:graphic>
      </p:graphicFrame>
      <p:graphicFrame>
        <p:nvGraphicFramePr>
          <p:cNvPr id="11" name="Table 10"/>
          <p:cNvGraphicFramePr>
            <a:graphicFrameLocks noGrp="1"/>
          </p:cNvGraphicFramePr>
          <p:nvPr/>
        </p:nvGraphicFramePr>
        <p:xfrm>
          <a:off x="1812224" y="5931881"/>
          <a:ext cx="6812477" cy="602021"/>
        </p:xfrm>
        <a:graphic>
          <a:graphicData uri="http://schemas.openxmlformats.org/drawingml/2006/table">
            <a:tbl>
              <a:tblPr firstRow="1" bandRow="1">
                <a:tableStyleId>{5C22544A-7EE6-4342-B048-85BDC9FD1C3A}</a:tableStyleId>
              </a:tblPr>
              <a:tblGrid>
                <a:gridCol w="1151907"/>
                <a:gridCol w="5660570"/>
              </a:tblGrid>
              <a:tr h="602021">
                <a:tc>
                  <a:txBody>
                    <a:bodyPr/>
                    <a:lstStyle/>
                    <a:p>
                      <a:pPr algn="ctr"/>
                      <a:r>
                        <a:rPr lang="en-ZA" sz="1200" b="1" dirty="0" smtClean="0">
                          <a:solidFill>
                            <a:schemeClr val="bg1"/>
                          </a:solidFill>
                        </a:rPr>
                        <a:t>Level 5</a:t>
                      </a:r>
                      <a:endParaRPr lang="en-US" sz="1200" b="1" dirty="0">
                        <a:solidFill>
                          <a:schemeClr val="bg1"/>
                        </a:solidFill>
                      </a:endParaRPr>
                    </a:p>
                  </a:txBody>
                  <a:tcPr anchor="ctr">
                    <a:solidFill>
                      <a:schemeClr val="accent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smtClean="0">
                          <a:solidFill>
                            <a:schemeClr val="lt1"/>
                          </a:solidFill>
                          <a:latin typeface="+mn-lt"/>
                          <a:ea typeface="+mn-ea"/>
                          <a:cs typeface="+mn-cs"/>
                        </a:rPr>
                        <a:t>Compensatable occupational disease, disease resulting in medical retirement. Single or multiple deaths in service from occupational disease. </a:t>
                      </a:r>
                      <a:endParaRPr lang="en-US" sz="1000" b="1" dirty="0" smtClean="0"/>
                    </a:p>
                  </a:txBody>
                  <a:tcPr>
                    <a:solidFill>
                      <a:schemeClr val="accent1">
                        <a:lumMod val="50000"/>
                      </a:schemeClr>
                    </a:solid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108"/>
            <a:ext cx="8229600" cy="776287"/>
          </a:xfrm>
        </p:spPr>
        <p:txBody>
          <a:bodyPr/>
          <a:lstStyle/>
          <a:p>
            <a:r>
              <a:rPr lang="en-GB" sz="2800" dirty="0" smtClean="0"/>
              <a:t>Use of incidents</a:t>
            </a:r>
            <a:endParaRPr lang="en-GB" sz="2800" dirty="0"/>
          </a:p>
        </p:txBody>
      </p:sp>
      <p:sp>
        <p:nvSpPr>
          <p:cNvPr id="3" name="Content Placeholder 2"/>
          <p:cNvSpPr>
            <a:spLocks noGrp="1"/>
          </p:cNvSpPr>
          <p:nvPr>
            <p:ph idx="1"/>
          </p:nvPr>
        </p:nvSpPr>
        <p:spPr>
          <a:xfrm>
            <a:off x="457200" y="1785926"/>
            <a:ext cx="8229600" cy="4246563"/>
          </a:xfrm>
        </p:spPr>
        <p:txBody>
          <a:bodyPr/>
          <a:lstStyle/>
          <a:p>
            <a:pPr marL="361950" indent="-361950">
              <a:spcAft>
                <a:spcPts val="1200"/>
              </a:spcAft>
            </a:pPr>
            <a:r>
              <a:rPr lang="en-GB" sz="2000" dirty="0" smtClean="0"/>
              <a:t>Monitoring of controls</a:t>
            </a:r>
          </a:p>
          <a:p>
            <a:pPr marL="361950" indent="-361950">
              <a:spcAft>
                <a:spcPts val="1200"/>
              </a:spcAft>
            </a:pPr>
            <a:r>
              <a:rPr lang="en-GB" sz="2000" dirty="0" smtClean="0"/>
              <a:t>“Availability” of controls</a:t>
            </a:r>
          </a:p>
          <a:p>
            <a:pPr marL="361950" indent="-361950">
              <a:spcAft>
                <a:spcPts val="1200"/>
              </a:spcAft>
            </a:pPr>
            <a:r>
              <a:rPr lang="en-GB" sz="2000" dirty="0" smtClean="0"/>
              <a:t>Correction and reinstatement of controls within a suitable time frame</a:t>
            </a:r>
          </a:p>
          <a:p>
            <a:pPr marL="361950" indent="-361950">
              <a:spcAft>
                <a:spcPts val="1200"/>
              </a:spcAft>
            </a:pPr>
            <a:r>
              <a:rPr lang="en-GB" sz="2000" dirty="0" smtClean="0"/>
              <a:t>Learning</a:t>
            </a:r>
          </a:p>
          <a:p>
            <a:pPr marL="361950" indent="-361950">
              <a:spcAft>
                <a:spcPts val="1200"/>
              </a:spcAft>
            </a:pPr>
            <a:r>
              <a:rPr lang="en-GB" sz="2000" dirty="0" smtClean="0"/>
              <a:t>Leading indicator for health</a:t>
            </a:r>
          </a:p>
          <a:p>
            <a:pPr marL="361950" indent="-361950">
              <a:spcAft>
                <a:spcPts val="1200"/>
              </a:spcAft>
            </a:pPr>
            <a:r>
              <a:rPr lang="en-GB" sz="2000" dirty="0" smtClean="0"/>
              <a:t>Level 1 is the VFL of Health</a:t>
            </a:r>
          </a:p>
          <a:p>
            <a:pPr marL="361950" indent="-361950">
              <a:spcAft>
                <a:spcPts val="1200"/>
              </a:spcAft>
            </a:pPr>
            <a:r>
              <a:rPr lang="en-GB" sz="2000" dirty="0" smtClean="0"/>
              <a:t>Not for negative purposes</a:t>
            </a:r>
          </a:p>
          <a:p>
            <a:pPr marL="361950" indent="-361950">
              <a:spcAft>
                <a:spcPts val="1200"/>
              </a:spcAft>
            </a:pPr>
            <a:r>
              <a:rPr lang="en-GB" sz="2000" dirty="0" smtClean="0"/>
              <a:t>Everyone must be involved</a:t>
            </a:r>
          </a:p>
          <a:p>
            <a:pPr marL="361950" indent="-361950">
              <a:spcAft>
                <a:spcPts val="1200"/>
              </a:spcAft>
            </a:pPr>
            <a:r>
              <a:rPr lang="en-GB" sz="2000" dirty="0" smtClean="0"/>
              <a:t>Drive Behaviour change</a:t>
            </a:r>
          </a:p>
          <a:p>
            <a:pPr>
              <a:spcAft>
                <a:spcPts val="1200"/>
              </a:spcAft>
              <a:buNone/>
            </a:pPr>
            <a:endParaRPr lang="en-GB"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43240" y="357166"/>
            <a:ext cx="5500726" cy="776287"/>
          </a:xfrm>
        </p:spPr>
        <p:txBody>
          <a:bodyPr/>
          <a:lstStyle/>
          <a:p>
            <a:r>
              <a:rPr lang="en-GB" sz="2000" dirty="0" smtClean="0"/>
              <a:t>Occupational hygiene programme template</a:t>
            </a:r>
            <a:endParaRPr lang="en-GB" sz="2000" dirty="0"/>
          </a:p>
        </p:txBody>
      </p:sp>
      <p:sp>
        <p:nvSpPr>
          <p:cNvPr id="7" name="Content Placeholder 2"/>
          <p:cNvSpPr>
            <a:spLocks noGrp="1"/>
          </p:cNvSpPr>
          <p:nvPr>
            <p:ph idx="1"/>
          </p:nvPr>
        </p:nvSpPr>
        <p:spPr>
          <a:xfrm>
            <a:off x="357158" y="1214422"/>
            <a:ext cx="8229600" cy="4246563"/>
          </a:xfrm>
        </p:spPr>
        <p:txBody>
          <a:bodyPr>
            <a:noAutofit/>
          </a:bodyPr>
          <a:lstStyle/>
          <a:p>
            <a:pPr>
              <a:spcAft>
                <a:spcPts val="600"/>
              </a:spcAft>
              <a:buClr>
                <a:schemeClr val="accent1">
                  <a:lumMod val="50000"/>
                </a:schemeClr>
              </a:buClr>
              <a:buFont typeface="Wingdings" pitchFamily="2" charset="2"/>
              <a:buChar char="v"/>
            </a:pPr>
            <a:r>
              <a:rPr lang="en-GB" sz="1600" b="1" dirty="0" smtClean="0">
                <a:solidFill>
                  <a:schemeClr val="accent1">
                    <a:lumMod val="75000"/>
                  </a:schemeClr>
                </a:solidFill>
              </a:rPr>
              <a:t>Risk assessment</a:t>
            </a:r>
          </a:p>
          <a:p>
            <a:pPr marL="360000" lvl="1">
              <a:spcAft>
                <a:spcPts val="600"/>
              </a:spcAft>
              <a:buFont typeface="Arial" pitchFamily="34" charset="0"/>
              <a:buChar char="•"/>
            </a:pPr>
            <a:r>
              <a:rPr lang="en-GB" sz="1400" dirty="0" smtClean="0">
                <a:solidFill>
                  <a:schemeClr val="tx2">
                    <a:lumMod val="75000"/>
                  </a:schemeClr>
                </a:solidFill>
              </a:rPr>
              <a:t>Identification and quantification of sources</a:t>
            </a:r>
          </a:p>
          <a:p>
            <a:pPr marL="360000" lvl="1">
              <a:spcAft>
                <a:spcPts val="600"/>
              </a:spcAft>
              <a:buFont typeface="Arial" pitchFamily="34" charset="0"/>
              <a:buChar char="•"/>
            </a:pPr>
            <a:r>
              <a:rPr lang="en-GB" sz="1400" dirty="0" smtClean="0">
                <a:solidFill>
                  <a:schemeClr val="tx2">
                    <a:lumMod val="75000"/>
                  </a:schemeClr>
                </a:solidFill>
              </a:rPr>
              <a:t>Identification of who is exposed, when (what tasks) and how much</a:t>
            </a:r>
          </a:p>
          <a:p>
            <a:pPr>
              <a:spcAft>
                <a:spcPts val="600"/>
              </a:spcAft>
              <a:buClr>
                <a:schemeClr val="accent1">
                  <a:lumMod val="75000"/>
                </a:schemeClr>
              </a:buClr>
              <a:buFont typeface="Wingdings" pitchFamily="2" charset="2"/>
              <a:buChar char="v"/>
            </a:pPr>
            <a:r>
              <a:rPr lang="en-GB" sz="1600" b="1" dirty="0" smtClean="0">
                <a:solidFill>
                  <a:schemeClr val="accent1">
                    <a:lumMod val="75000"/>
                  </a:schemeClr>
                </a:solidFill>
              </a:rPr>
              <a:t>Education and training of employees</a:t>
            </a:r>
          </a:p>
          <a:p>
            <a:pPr marL="360000" lvl="1">
              <a:spcAft>
                <a:spcPts val="600"/>
              </a:spcAft>
            </a:pPr>
            <a:r>
              <a:rPr lang="en-GB" sz="1400" dirty="0" smtClean="0">
                <a:solidFill>
                  <a:srgbClr val="002060"/>
                </a:solidFill>
              </a:rPr>
              <a:t>The hazard</a:t>
            </a:r>
          </a:p>
          <a:p>
            <a:pPr marL="360000" lvl="1">
              <a:spcAft>
                <a:spcPts val="600"/>
              </a:spcAft>
            </a:pPr>
            <a:r>
              <a:rPr lang="en-GB" sz="1400" dirty="0" smtClean="0">
                <a:solidFill>
                  <a:srgbClr val="002060"/>
                </a:solidFill>
              </a:rPr>
              <a:t>How do you protect yourself</a:t>
            </a:r>
          </a:p>
          <a:p>
            <a:pPr marL="360000" lvl="1">
              <a:spcAft>
                <a:spcPts val="600"/>
              </a:spcAft>
            </a:pPr>
            <a:r>
              <a:rPr lang="en-GB" sz="1400" dirty="0" smtClean="0">
                <a:solidFill>
                  <a:srgbClr val="002060"/>
                </a:solidFill>
              </a:rPr>
              <a:t>What are the controls (what has management done to protect)</a:t>
            </a:r>
          </a:p>
          <a:p>
            <a:pPr marL="360000" lvl="1">
              <a:spcAft>
                <a:spcPts val="600"/>
              </a:spcAft>
            </a:pPr>
            <a:r>
              <a:rPr lang="en-GB" sz="1400" dirty="0" smtClean="0">
                <a:solidFill>
                  <a:srgbClr val="002060"/>
                </a:solidFill>
              </a:rPr>
              <a:t>Reporting of failures</a:t>
            </a:r>
          </a:p>
          <a:p>
            <a:pPr>
              <a:spcAft>
                <a:spcPts val="600"/>
              </a:spcAft>
              <a:buClr>
                <a:schemeClr val="accent1">
                  <a:lumMod val="50000"/>
                </a:schemeClr>
              </a:buClr>
              <a:buFont typeface="Wingdings" pitchFamily="2" charset="2"/>
              <a:buChar char="v"/>
            </a:pPr>
            <a:r>
              <a:rPr lang="en-GB" sz="1600" b="1" dirty="0" smtClean="0">
                <a:solidFill>
                  <a:schemeClr val="accent1">
                    <a:lumMod val="75000"/>
                  </a:schemeClr>
                </a:solidFill>
              </a:rPr>
              <a:t>Controls based on hierarchy</a:t>
            </a:r>
          </a:p>
          <a:p>
            <a:pPr marL="360000" lvl="1">
              <a:spcAft>
                <a:spcPts val="600"/>
              </a:spcAft>
            </a:pPr>
            <a:r>
              <a:rPr lang="en-GB" sz="1400" dirty="0" smtClean="0">
                <a:solidFill>
                  <a:srgbClr val="002060"/>
                </a:solidFill>
              </a:rPr>
              <a:t>Control at source</a:t>
            </a:r>
          </a:p>
          <a:p>
            <a:pPr>
              <a:spcAft>
                <a:spcPts val="600"/>
              </a:spcAft>
              <a:buClr>
                <a:schemeClr val="accent1">
                  <a:lumMod val="50000"/>
                </a:schemeClr>
              </a:buClr>
              <a:buFont typeface="Wingdings" pitchFamily="2" charset="2"/>
              <a:buChar char="v"/>
            </a:pPr>
            <a:r>
              <a:rPr lang="en-GB" sz="1600" b="1" dirty="0" smtClean="0">
                <a:solidFill>
                  <a:schemeClr val="accent1">
                    <a:lumMod val="75000"/>
                  </a:schemeClr>
                </a:solidFill>
              </a:rPr>
              <a:t>Monitoring and surveillance</a:t>
            </a:r>
          </a:p>
          <a:p>
            <a:pPr marL="360000" lvl="1">
              <a:spcAft>
                <a:spcPts val="600"/>
              </a:spcAft>
            </a:pPr>
            <a:r>
              <a:rPr lang="en-GB" sz="1400" dirty="0" smtClean="0">
                <a:solidFill>
                  <a:srgbClr val="002060"/>
                </a:solidFill>
              </a:rPr>
              <a:t>Monitoring of controls (are they working according to design)</a:t>
            </a:r>
          </a:p>
          <a:p>
            <a:pPr marL="360000" lvl="1">
              <a:spcAft>
                <a:spcPts val="600"/>
              </a:spcAft>
            </a:pPr>
            <a:r>
              <a:rPr lang="en-GB" sz="1400" dirty="0" smtClean="0">
                <a:solidFill>
                  <a:srgbClr val="002060"/>
                </a:solidFill>
              </a:rPr>
              <a:t>Monitoring of exposure</a:t>
            </a:r>
          </a:p>
          <a:p>
            <a:pPr marL="360000" lvl="1">
              <a:spcAft>
                <a:spcPts val="600"/>
              </a:spcAft>
            </a:pPr>
            <a:r>
              <a:rPr lang="en-GB" sz="1400" dirty="0" smtClean="0">
                <a:solidFill>
                  <a:srgbClr val="002060"/>
                </a:solidFill>
              </a:rPr>
              <a:t>Using incidents to help with monitoring</a:t>
            </a:r>
          </a:p>
          <a:p>
            <a:pPr>
              <a:spcAft>
                <a:spcPts val="600"/>
              </a:spcAft>
              <a:buClr>
                <a:schemeClr val="accent1">
                  <a:lumMod val="50000"/>
                </a:schemeClr>
              </a:buClr>
              <a:buFont typeface="Wingdings" pitchFamily="2" charset="2"/>
              <a:buChar char="v"/>
            </a:pPr>
            <a:r>
              <a:rPr lang="en-GB" sz="1600" b="1" dirty="0" smtClean="0">
                <a:solidFill>
                  <a:schemeClr val="accent1">
                    <a:lumMod val="75000"/>
                  </a:schemeClr>
                </a:solidFill>
              </a:rPr>
              <a:t>Learning from incidents</a:t>
            </a:r>
          </a:p>
          <a:p>
            <a:pPr marL="360000" lvl="1">
              <a:spcAft>
                <a:spcPts val="600"/>
              </a:spcAft>
            </a:pPr>
            <a:r>
              <a:rPr lang="en-GB" sz="1400" dirty="0" smtClean="0">
                <a:solidFill>
                  <a:srgbClr val="002060"/>
                </a:solidFill>
              </a:rPr>
              <a:t>Results used to correct failures and improve maintenance</a:t>
            </a:r>
          </a:p>
          <a:p>
            <a:pPr marL="360000" lvl="1">
              <a:spcAft>
                <a:spcPts val="600"/>
              </a:spcAft>
            </a:pPr>
            <a:r>
              <a:rPr lang="en-GB" sz="1400" dirty="0" smtClean="0">
                <a:solidFill>
                  <a:srgbClr val="002060"/>
                </a:solidFill>
              </a:rPr>
              <a:t>Results used to identify new risks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ning.jpg"/>
          <p:cNvPicPr>
            <a:picLocks noChangeAspect="1"/>
          </p:cNvPicPr>
          <p:nvPr/>
        </p:nvPicPr>
        <p:blipFill>
          <a:blip r:embed="rId3" cstate="print"/>
          <a:stretch>
            <a:fillRect/>
          </a:stretch>
        </p:blipFill>
        <p:spPr>
          <a:xfrm>
            <a:off x="0" y="4214818"/>
            <a:ext cx="9144000" cy="2643182"/>
          </a:xfrm>
          <a:prstGeom prst="rect">
            <a:avLst/>
          </a:prstGeom>
        </p:spPr>
      </p:pic>
      <p:sp>
        <p:nvSpPr>
          <p:cNvPr id="5" name="Title 1"/>
          <p:cNvSpPr>
            <a:spLocks noGrp="1"/>
          </p:cNvSpPr>
          <p:nvPr>
            <p:ph type="title"/>
          </p:nvPr>
        </p:nvSpPr>
        <p:spPr>
          <a:xfrm>
            <a:off x="3528970" y="285728"/>
            <a:ext cx="5615030" cy="776287"/>
          </a:xfrm>
        </p:spPr>
        <p:txBody>
          <a:bodyPr/>
          <a:lstStyle/>
          <a:p>
            <a:r>
              <a:rPr lang="en-GB" sz="2800" dirty="0" smtClean="0"/>
              <a:t>Responsibility and involvement</a:t>
            </a:r>
            <a:endParaRPr lang="en-GB" sz="2800" dirty="0"/>
          </a:p>
        </p:txBody>
      </p:sp>
      <p:sp>
        <p:nvSpPr>
          <p:cNvPr id="6" name="Content Placeholder 2"/>
          <p:cNvSpPr>
            <a:spLocks noGrp="1"/>
          </p:cNvSpPr>
          <p:nvPr>
            <p:ph idx="1"/>
          </p:nvPr>
        </p:nvSpPr>
        <p:spPr>
          <a:xfrm>
            <a:off x="0" y="1000108"/>
            <a:ext cx="9144000" cy="3500462"/>
          </a:xfrm>
        </p:spPr>
        <p:txBody>
          <a:bodyPr/>
          <a:lstStyle/>
          <a:p>
            <a:pPr>
              <a:spcAft>
                <a:spcPts val="600"/>
              </a:spcAft>
              <a:buClr>
                <a:schemeClr val="tx2">
                  <a:lumMod val="50000"/>
                </a:schemeClr>
              </a:buClr>
            </a:pPr>
            <a:r>
              <a:rPr lang="en-GB" sz="2400" b="1" dirty="0" smtClean="0">
                <a:solidFill>
                  <a:srgbClr val="002060"/>
                </a:solidFill>
              </a:rPr>
              <a:t>Management is responsible and accountable</a:t>
            </a:r>
          </a:p>
          <a:p>
            <a:pPr>
              <a:spcAft>
                <a:spcPts val="600"/>
              </a:spcAft>
              <a:buClr>
                <a:schemeClr val="tx2">
                  <a:lumMod val="50000"/>
                </a:schemeClr>
              </a:buClr>
              <a:buNone/>
            </a:pPr>
            <a:endParaRPr lang="en-GB" sz="1000" b="1" dirty="0" smtClean="0">
              <a:solidFill>
                <a:srgbClr val="002060"/>
              </a:solidFill>
            </a:endParaRPr>
          </a:p>
          <a:p>
            <a:pPr>
              <a:spcAft>
                <a:spcPts val="600"/>
              </a:spcAft>
              <a:buClr>
                <a:schemeClr val="tx2">
                  <a:lumMod val="50000"/>
                </a:schemeClr>
              </a:buClr>
            </a:pPr>
            <a:r>
              <a:rPr lang="en-GB" sz="2400" b="1" dirty="0" smtClean="0">
                <a:solidFill>
                  <a:srgbClr val="002060"/>
                </a:solidFill>
              </a:rPr>
              <a:t>Competent professionals engage in risk assessment, monitoring and control measures</a:t>
            </a:r>
          </a:p>
          <a:p>
            <a:pPr>
              <a:spcAft>
                <a:spcPts val="600"/>
              </a:spcAft>
              <a:buClr>
                <a:schemeClr val="tx2">
                  <a:lumMod val="50000"/>
                </a:schemeClr>
              </a:buClr>
              <a:buNone/>
            </a:pPr>
            <a:endParaRPr lang="en-GB" sz="1000" b="1" dirty="0" smtClean="0">
              <a:solidFill>
                <a:srgbClr val="002060"/>
              </a:solidFill>
            </a:endParaRPr>
          </a:p>
          <a:p>
            <a:pPr>
              <a:spcAft>
                <a:spcPts val="600"/>
              </a:spcAft>
              <a:buClr>
                <a:schemeClr val="tx2">
                  <a:lumMod val="50000"/>
                </a:schemeClr>
              </a:buClr>
            </a:pPr>
            <a:r>
              <a:rPr lang="en-GB" sz="2400" b="1" dirty="0" smtClean="0">
                <a:solidFill>
                  <a:srgbClr val="002060"/>
                </a:solidFill>
              </a:rPr>
              <a:t>Training by correct department</a:t>
            </a:r>
          </a:p>
          <a:p>
            <a:pPr>
              <a:spcAft>
                <a:spcPts val="600"/>
              </a:spcAft>
              <a:buClr>
                <a:schemeClr val="tx2">
                  <a:lumMod val="50000"/>
                </a:schemeClr>
              </a:buClr>
              <a:buNone/>
            </a:pPr>
            <a:endParaRPr lang="en-GB" sz="1000" b="1" dirty="0" smtClean="0">
              <a:solidFill>
                <a:srgbClr val="002060"/>
              </a:solidFill>
            </a:endParaRPr>
          </a:p>
          <a:p>
            <a:pPr>
              <a:spcAft>
                <a:spcPts val="600"/>
              </a:spcAft>
              <a:buClr>
                <a:schemeClr val="tx2">
                  <a:lumMod val="50000"/>
                </a:schemeClr>
              </a:buClr>
            </a:pPr>
            <a:r>
              <a:rPr lang="en-GB" sz="2400" b="1" dirty="0" smtClean="0">
                <a:solidFill>
                  <a:srgbClr val="002060"/>
                </a:solidFill>
              </a:rPr>
              <a:t>Everyone is involved in the process (a team effort to prevent harm)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6"/>
            <a:ext cx="8229600" cy="776287"/>
          </a:xfrm>
        </p:spPr>
        <p:txBody>
          <a:bodyPr/>
          <a:lstStyle/>
          <a:p>
            <a:r>
              <a:rPr lang="en-GB" sz="2800" dirty="0" smtClean="0"/>
              <a:t>The Risk Register</a:t>
            </a:r>
            <a:endParaRPr lang="en-GB" sz="2800" dirty="0"/>
          </a:p>
        </p:txBody>
      </p:sp>
      <p:sp>
        <p:nvSpPr>
          <p:cNvPr id="3" name="Content Placeholder 2"/>
          <p:cNvSpPr>
            <a:spLocks noGrp="1"/>
          </p:cNvSpPr>
          <p:nvPr>
            <p:ph idx="1"/>
          </p:nvPr>
        </p:nvSpPr>
        <p:spPr>
          <a:xfrm>
            <a:off x="457200" y="1902107"/>
            <a:ext cx="8229600" cy="4246563"/>
          </a:xfrm>
        </p:spPr>
        <p:txBody>
          <a:bodyPr/>
          <a:lstStyle/>
          <a:p>
            <a:pPr>
              <a:spcAft>
                <a:spcPts val="1200"/>
              </a:spcAft>
            </a:pPr>
            <a:r>
              <a:rPr lang="en-GB" sz="2800" dirty="0" smtClean="0"/>
              <a:t>The WRAC is a useful way of doing this</a:t>
            </a:r>
          </a:p>
          <a:p>
            <a:pPr>
              <a:spcAft>
                <a:spcPts val="1200"/>
              </a:spcAft>
            </a:pPr>
            <a:r>
              <a:rPr lang="en-GB" sz="2800" dirty="0" smtClean="0"/>
              <a:t>Incorporate controls and assessment of effectiveness</a:t>
            </a:r>
          </a:p>
          <a:p>
            <a:pPr>
              <a:spcAft>
                <a:spcPts val="1200"/>
              </a:spcAft>
            </a:pPr>
            <a:r>
              <a:rPr lang="en-GB" sz="2800" dirty="0" smtClean="0"/>
              <a:t>Add future improvements</a:t>
            </a:r>
          </a:p>
          <a:p>
            <a:pPr>
              <a:spcAft>
                <a:spcPts val="1200"/>
              </a:spcAft>
            </a:pPr>
            <a:r>
              <a:rPr lang="en-GB" sz="2800" dirty="0" smtClean="0"/>
              <a:t>Forms the basis of the Health Improvement Plan</a:t>
            </a:r>
          </a:p>
          <a:p>
            <a:pPr>
              <a:spcAft>
                <a:spcPts val="1200"/>
              </a:spcAft>
            </a:pPr>
            <a:r>
              <a:rPr lang="en-GB" sz="2800" dirty="0" smtClean="0"/>
              <a:t>Summarised in a “risk map”</a:t>
            </a:r>
            <a:endParaRPr lang="en-GB" sz="2800" dirty="0"/>
          </a:p>
        </p:txBody>
      </p:sp>
      <p:sp>
        <p:nvSpPr>
          <p:cNvPr id="4" name="Slide Number Placeholder 3"/>
          <p:cNvSpPr>
            <a:spLocks noGrp="1"/>
          </p:cNvSpPr>
          <p:nvPr>
            <p:ph type="sldNum" sz="quarter" idx="12"/>
          </p:nvPr>
        </p:nvSpPr>
        <p:spPr/>
        <p:txBody>
          <a:bodyPr/>
          <a:lstStyle/>
          <a:p>
            <a:fld id="{AC5E1620-A221-410F-934F-A428E5240D2C}" type="slidenum">
              <a:rPr lang="en-GB" smtClean="0"/>
              <a:pPr/>
              <a:t>36</a:t>
            </a:fld>
            <a:endParaRPr lang="en-GB"/>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4763" y="692150"/>
            <a:ext cx="9153525" cy="3181351"/>
            <a:chOff x="-3" y="436"/>
            <a:chExt cx="5766" cy="2004"/>
          </a:xfrm>
        </p:grpSpPr>
        <p:sp>
          <p:nvSpPr>
            <p:cNvPr id="516099" name="AutoShape 3"/>
            <p:cNvSpPr>
              <a:spLocks noChangeAspect="1" noChangeArrowheads="1" noTextEdit="1"/>
            </p:cNvSpPr>
            <p:nvPr/>
          </p:nvSpPr>
          <p:spPr bwMode="auto">
            <a:xfrm>
              <a:off x="0" y="436"/>
              <a:ext cx="5760" cy="2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nvGrpSpPr>
            <p:cNvPr id="3" name="Group 205"/>
            <p:cNvGrpSpPr>
              <a:grpSpLocks/>
            </p:cNvGrpSpPr>
            <p:nvPr/>
          </p:nvGrpSpPr>
          <p:grpSpPr bwMode="auto">
            <a:xfrm>
              <a:off x="3" y="648"/>
              <a:ext cx="5755" cy="1787"/>
              <a:chOff x="3" y="648"/>
              <a:chExt cx="5755" cy="1787"/>
            </a:xfrm>
          </p:grpSpPr>
          <p:sp>
            <p:nvSpPr>
              <p:cNvPr id="516101" name="Rectangle 5"/>
              <p:cNvSpPr>
                <a:spLocks noChangeArrowheads="1"/>
              </p:cNvSpPr>
              <p:nvPr/>
            </p:nvSpPr>
            <p:spPr bwMode="auto">
              <a:xfrm>
                <a:off x="3" y="648"/>
                <a:ext cx="548" cy="224"/>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02" name="Rectangle 6"/>
              <p:cNvSpPr>
                <a:spLocks noChangeArrowheads="1"/>
              </p:cNvSpPr>
              <p:nvPr/>
            </p:nvSpPr>
            <p:spPr bwMode="auto">
              <a:xfrm>
                <a:off x="551" y="648"/>
                <a:ext cx="1078" cy="224"/>
              </a:xfrm>
              <a:prstGeom prst="rect">
                <a:avLst/>
              </a:prstGeom>
              <a:solidFill>
                <a:srgbClr val="00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03" name="Rectangle 7"/>
              <p:cNvSpPr>
                <a:spLocks noChangeArrowheads="1"/>
              </p:cNvSpPr>
              <p:nvPr/>
            </p:nvSpPr>
            <p:spPr bwMode="auto">
              <a:xfrm>
                <a:off x="1628" y="648"/>
                <a:ext cx="1083" cy="224"/>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04" name="Rectangle 8"/>
              <p:cNvSpPr>
                <a:spLocks noChangeArrowheads="1"/>
              </p:cNvSpPr>
              <p:nvPr/>
            </p:nvSpPr>
            <p:spPr bwMode="auto">
              <a:xfrm>
                <a:off x="2711" y="648"/>
                <a:ext cx="780" cy="224"/>
              </a:xfrm>
              <a:prstGeom prst="rect">
                <a:avLst/>
              </a:prstGeom>
              <a:solidFill>
                <a:srgbClr val="00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05" name="Rectangle 9"/>
              <p:cNvSpPr>
                <a:spLocks noChangeArrowheads="1"/>
              </p:cNvSpPr>
              <p:nvPr/>
            </p:nvSpPr>
            <p:spPr bwMode="auto">
              <a:xfrm>
                <a:off x="3490" y="648"/>
                <a:ext cx="833" cy="224"/>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06" name="Rectangle 10"/>
              <p:cNvSpPr>
                <a:spLocks noChangeArrowheads="1"/>
              </p:cNvSpPr>
              <p:nvPr/>
            </p:nvSpPr>
            <p:spPr bwMode="auto">
              <a:xfrm>
                <a:off x="4322" y="648"/>
                <a:ext cx="303" cy="224"/>
              </a:xfrm>
              <a:prstGeom prst="rect">
                <a:avLst/>
              </a:prstGeom>
              <a:solidFill>
                <a:srgbClr val="00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07" name="Rectangle 11"/>
              <p:cNvSpPr>
                <a:spLocks noChangeArrowheads="1"/>
              </p:cNvSpPr>
              <p:nvPr/>
            </p:nvSpPr>
            <p:spPr bwMode="auto">
              <a:xfrm>
                <a:off x="4624" y="648"/>
                <a:ext cx="353" cy="224"/>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08" name="Rectangle 12"/>
              <p:cNvSpPr>
                <a:spLocks noChangeArrowheads="1"/>
              </p:cNvSpPr>
              <p:nvPr/>
            </p:nvSpPr>
            <p:spPr bwMode="auto">
              <a:xfrm>
                <a:off x="4977" y="648"/>
                <a:ext cx="316" cy="224"/>
              </a:xfrm>
              <a:prstGeom prst="rect">
                <a:avLst/>
              </a:prstGeom>
              <a:solidFill>
                <a:srgbClr val="00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09" name="Rectangle 13"/>
              <p:cNvSpPr>
                <a:spLocks noChangeArrowheads="1"/>
              </p:cNvSpPr>
              <p:nvPr/>
            </p:nvSpPr>
            <p:spPr bwMode="auto">
              <a:xfrm>
                <a:off x="5293" y="648"/>
                <a:ext cx="465" cy="224"/>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0" name="Rectangle 14"/>
              <p:cNvSpPr>
                <a:spLocks noChangeArrowheads="1"/>
              </p:cNvSpPr>
              <p:nvPr/>
            </p:nvSpPr>
            <p:spPr bwMode="auto">
              <a:xfrm>
                <a:off x="3" y="871"/>
                <a:ext cx="548"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1" name="Rectangle 15"/>
              <p:cNvSpPr>
                <a:spLocks noChangeArrowheads="1"/>
              </p:cNvSpPr>
              <p:nvPr/>
            </p:nvSpPr>
            <p:spPr bwMode="auto">
              <a:xfrm>
                <a:off x="755" y="871"/>
                <a:ext cx="874" cy="22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2" name="Rectangle 16"/>
              <p:cNvSpPr>
                <a:spLocks noChangeArrowheads="1"/>
              </p:cNvSpPr>
              <p:nvPr/>
            </p:nvSpPr>
            <p:spPr bwMode="auto">
              <a:xfrm>
                <a:off x="1628" y="871"/>
                <a:ext cx="108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3" name="Rectangle 17"/>
              <p:cNvSpPr>
                <a:spLocks noChangeArrowheads="1"/>
              </p:cNvSpPr>
              <p:nvPr/>
            </p:nvSpPr>
            <p:spPr bwMode="auto">
              <a:xfrm>
                <a:off x="2711" y="871"/>
                <a:ext cx="557" cy="22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4" name="Rectangle 18"/>
              <p:cNvSpPr>
                <a:spLocks noChangeArrowheads="1"/>
              </p:cNvSpPr>
              <p:nvPr/>
            </p:nvSpPr>
            <p:spPr bwMode="auto">
              <a:xfrm>
                <a:off x="3268" y="871"/>
                <a:ext cx="223" cy="223"/>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5" name="Rectangle 19"/>
              <p:cNvSpPr>
                <a:spLocks noChangeArrowheads="1"/>
              </p:cNvSpPr>
              <p:nvPr/>
            </p:nvSpPr>
            <p:spPr bwMode="auto">
              <a:xfrm>
                <a:off x="3490" y="871"/>
                <a:ext cx="83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6" name="Rectangle 20"/>
              <p:cNvSpPr>
                <a:spLocks noChangeArrowheads="1"/>
              </p:cNvSpPr>
              <p:nvPr/>
            </p:nvSpPr>
            <p:spPr bwMode="auto">
              <a:xfrm>
                <a:off x="4322" y="871"/>
                <a:ext cx="303" cy="22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7" name="Rectangle 21"/>
              <p:cNvSpPr>
                <a:spLocks noChangeArrowheads="1"/>
              </p:cNvSpPr>
              <p:nvPr/>
            </p:nvSpPr>
            <p:spPr bwMode="auto">
              <a:xfrm>
                <a:off x="4624" y="871"/>
                <a:ext cx="35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8" name="Rectangle 22"/>
              <p:cNvSpPr>
                <a:spLocks noChangeArrowheads="1"/>
              </p:cNvSpPr>
              <p:nvPr/>
            </p:nvSpPr>
            <p:spPr bwMode="auto">
              <a:xfrm>
                <a:off x="4977" y="871"/>
                <a:ext cx="316" cy="22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19" name="Rectangle 23"/>
              <p:cNvSpPr>
                <a:spLocks noChangeArrowheads="1"/>
              </p:cNvSpPr>
              <p:nvPr/>
            </p:nvSpPr>
            <p:spPr bwMode="auto">
              <a:xfrm>
                <a:off x="5293" y="871"/>
                <a:ext cx="465"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0" name="Rectangle 24"/>
              <p:cNvSpPr>
                <a:spLocks noChangeArrowheads="1"/>
              </p:cNvSpPr>
              <p:nvPr/>
            </p:nvSpPr>
            <p:spPr bwMode="auto">
              <a:xfrm>
                <a:off x="3" y="1094"/>
                <a:ext cx="548"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1" name="Rectangle 25"/>
              <p:cNvSpPr>
                <a:spLocks noChangeArrowheads="1"/>
              </p:cNvSpPr>
              <p:nvPr/>
            </p:nvSpPr>
            <p:spPr bwMode="auto">
              <a:xfrm>
                <a:off x="755" y="1094"/>
                <a:ext cx="446" cy="223"/>
              </a:xfrm>
              <a:prstGeom prst="rect">
                <a:avLst/>
              </a:prstGeom>
              <a:solidFill>
                <a:srgbClr val="FF99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2" name="Rectangle 26"/>
              <p:cNvSpPr>
                <a:spLocks noChangeArrowheads="1"/>
              </p:cNvSpPr>
              <p:nvPr/>
            </p:nvSpPr>
            <p:spPr bwMode="auto">
              <a:xfrm>
                <a:off x="1200" y="1094"/>
                <a:ext cx="429" cy="22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3" name="Rectangle 27"/>
              <p:cNvSpPr>
                <a:spLocks noChangeArrowheads="1"/>
              </p:cNvSpPr>
              <p:nvPr/>
            </p:nvSpPr>
            <p:spPr bwMode="auto">
              <a:xfrm>
                <a:off x="1628" y="1094"/>
                <a:ext cx="108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4" name="Rectangle 28"/>
              <p:cNvSpPr>
                <a:spLocks noChangeArrowheads="1"/>
              </p:cNvSpPr>
              <p:nvPr/>
            </p:nvSpPr>
            <p:spPr bwMode="auto">
              <a:xfrm>
                <a:off x="2711" y="1094"/>
                <a:ext cx="321" cy="22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5" name="Rectangle 29"/>
              <p:cNvSpPr>
                <a:spLocks noChangeArrowheads="1"/>
              </p:cNvSpPr>
              <p:nvPr/>
            </p:nvSpPr>
            <p:spPr bwMode="auto">
              <a:xfrm>
                <a:off x="3031" y="1094"/>
                <a:ext cx="237" cy="223"/>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6" name="Rectangle 30"/>
              <p:cNvSpPr>
                <a:spLocks noChangeArrowheads="1"/>
              </p:cNvSpPr>
              <p:nvPr/>
            </p:nvSpPr>
            <p:spPr bwMode="auto">
              <a:xfrm>
                <a:off x="3268" y="1094"/>
                <a:ext cx="223" cy="223"/>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7" name="Rectangle 31"/>
              <p:cNvSpPr>
                <a:spLocks noChangeArrowheads="1"/>
              </p:cNvSpPr>
              <p:nvPr/>
            </p:nvSpPr>
            <p:spPr bwMode="auto">
              <a:xfrm>
                <a:off x="3490" y="1094"/>
                <a:ext cx="83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8" name="Rectangle 32"/>
              <p:cNvSpPr>
                <a:spLocks noChangeArrowheads="1"/>
              </p:cNvSpPr>
              <p:nvPr/>
            </p:nvSpPr>
            <p:spPr bwMode="auto">
              <a:xfrm>
                <a:off x="4322" y="1094"/>
                <a:ext cx="303" cy="223"/>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29" name="Rectangle 33"/>
              <p:cNvSpPr>
                <a:spLocks noChangeArrowheads="1"/>
              </p:cNvSpPr>
              <p:nvPr/>
            </p:nvSpPr>
            <p:spPr bwMode="auto">
              <a:xfrm>
                <a:off x="4624" y="1094"/>
                <a:ext cx="35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0" name="Rectangle 34"/>
              <p:cNvSpPr>
                <a:spLocks noChangeArrowheads="1"/>
              </p:cNvSpPr>
              <p:nvPr/>
            </p:nvSpPr>
            <p:spPr bwMode="auto">
              <a:xfrm>
                <a:off x="4977" y="1094"/>
                <a:ext cx="316" cy="22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1" name="Rectangle 35"/>
              <p:cNvSpPr>
                <a:spLocks noChangeArrowheads="1"/>
              </p:cNvSpPr>
              <p:nvPr/>
            </p:nvSpPr>
            <p:spPr bwMode="auto">
              <a:xfrm>
                <a:off x="5293" y="1094"/>
                <a:ext cx="465"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2" name="Rectangle 36"/>
              <p:cNvSpPr>
                <a:spLocks noChangeArrowheads="1"/>
              </p:cNvSpPr>
              <p:nvPr/>
            </p:nvSpPr>
            <p:spPr bwMode="auto">
              <a:xfrm>
                <a:off x="3" y="1316"/>
                <a:ext cx="548" cy="22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3" name="Rectangle 37"/>
              <p:cNvSpPr>
                <a:spLocks noChangeArrowheads="1"/>
              </p:cNvSpPr>
              <p:nvPr/>
            </p:nvSpPr>
            <p:spPr bwMode="auto">
              <a:xfrm>
                <a:off x="755" y="1316"/>
                <a:ext cx="446" cy="224"/>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4" name="Rectangle 38"/>
              <p:cNvSpPr>
                <a:spLocks noChangeArrowheads="1"/>
              </p:cNvSpPr>
              <p:nvPr/>
            </p:nvSpPr>
            <p:spPr bwMode="auto">
              <a:xfrm>
                <a:off x="1200" y="1316"/>
                <a:ext cx="429" cy="224"/>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5" name="Rectangle 39"/>
              <p:cNvSpPr>
                <a:spLocks noChangeArrowheads="1"/>
              </p:cNvSpPr>
              <p:nvPr/>
            </p:nvSpPr>
            <p:spPr bwMode="auto">
              <a:xfrm>
                <a:off x="1628" y="1316"/>
                <a:ext cx="1083" cy="22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6" name="Rectangle 40"/>
              <p:cNvSpPr>
                <a:spLocks noChangeArrowheads="1"/>
              </p:cNvSpPr>
              <p:nvPr/>
            </p:nvSpPr>
            <p:spPr bwMode="auto">
              <a:xfrm>
                <a:off x="2711" y="1316"/>
                <a:ext cx="321" cy="224"/>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7" name="Rectangle 41"/>
              <p:cNvSpPr>
                <a:spLocks noChangeArrowheads="1"/>
              </p:cNvSpPr>
              <p:nvPr/>
            </p:nvSpPr>
            <p:spPr bwMode="auto">
              <a:xfrm>
                <a:off x="3031" y="1316"/>
                <a:ext cx="237" cy="224"/>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8" name="Rectangle 42"/>
              <p:cNvSpPr>
                <a:spLocks noChangeArrowheads="1"/>
              </p:cNvSpPr>
              <p:nvPr/>
            </p:nvSpPr>
            <p:spPr bwMode="auto">
              <a:xfrm>
                <a:off x="3490" y="1316"/>
                <a:ext cx="833" cy="22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39" name="Rectangle 43"/>
              <p:cNvSpPr>
                <a:spLocks noChangeArrowheads="1"/>
              </p:cNvSpPr>
              <p:nvPr/>
            </p:nvSpPr>
            <p:spPr bwMode="auto">
              <a:xfrm>
                <a:off x="4322" y="1316"/>
                <a:ext cx="303" cy="224"/>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0" name="Rectangle 44"/>
              <p:cNvSpPr>
                <a:spLocks noChangeArrowheads="1"/>
              </p:cNvSpPr>
              <p:nvPr/>
            </p:nvSpPr>
            <p:spPr bwMode="auto">
              <a:xfrm>
                <a:off x="4624" y="1316"/>
                <a:ext cx="353" cy="22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1" name="Rectangle 45"/>
              <p:cNvSpPr>
                <a:spLocks noChangeArrowheads="1"/>
              </p:cNvSpPr>
              <p:nvPr/>
            </p:nvSpPr>
            <p:spPr bwMode="auto">
              <a:xfrm>
                <a:off x="4977" y="1316"/>
                <a:ext cx="316" cy="224"/>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2" name="Rectangle 46"/>
              <p:cNvSpPr>
                <a:spLocks noChangeArrowheads="1"/>
              </p:cNvSpPr>
              <p:nvPr/>
            </p:nvSpPr>
            <p:spPr bwMode="auto">
              <a:xfrm>
                <a:off x="5293" y="1316"/>
                <a:ext cx="465" cy="22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3" name="Rectangle 47"/>
              <p:cNvSpPr>
                <a:spLocks noChangeArrowheads="1"/>
              </p:cNvSpPr>
              <p:nvPr/>
            </p:nvSpPr>
            <p:spPr bwMode="auto">
              <a:xfrm>
                <a:off x="3" y="1539"/>
                <a:ext cx="548"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4" name="Rectangle 48"/>
              <p:cNvSpPr>
                <a:spLocks noChangeArrowheads="1"/>
              </p:cNvSpPr>
              <p:nvPr/>
            </p:nvSpPr>
            <p:spPr bwMode="auto">
              <a:xfrm>
                <a:off x="1200" y="1539"/>
                <a:ext cx="429" cy="223"/>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5" name="Rectangle 49"/>
              <p:cNvSpPr>
                <a:spLocks noChangeArrowheads="1"/>
              </p:cNvSpPr>
              <p:nvPr/>
            </p:nvSpPr>
            <p:spPr bwMode="auto">
              <a:xfrm>
                <a:off x="1628" y="1539"/>
                <a:ext cx="108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6" name="Rectangle 50"/>
              <p:cNvSpPr>
                <a:spLocks noChangeArrowheads="1"/>
              </p:cNvSpPr>
              <p:nvPr/>
            </p:nvSpPr>
            <p:spPr bwMode="auto">
              <a:xfrm>
                <a:off x="2711" y="1539"/>
                <a:ext cx="321" cy="223"/>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7" name="Rectangle 51"/>
              <p:cNvSpPr>
                <a:spLocks noChangeArrowheads="1"/>
              </p:cNvSpPr>
              <p:nvPr/>
            </p:nvSpPr>
            <p:spPr bwMode="auto">
              <a:xfrm>
                <a:off x="3490" y="1539"/>
                <a:ext cx="83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8" name="Rectangle 52"/>
              <p:cNvSpPr>
                <a:spLocks noChangeArrowheads="1"/>
              </p:cNvSpPr>
              <p:nvPr/>
            </p:nvSpPr>
            <p:spPr bwMode="auto">
              <a:xfrm>
                <a:off x="4322" y="1539"/>
                <a:ext cx="303" cy="223"/>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49" name="Rectangle 53"/>
              <p:cNvSpPr>
                <a:spLocks noChangeArrowheads="1"/>
              </p:cNvSpPr>
              <p:nvPr/>
            </p:nvSpPr>
            <p:spPr bwMode="auto">
              <a:xfrm>
                <a:off x="4624" y="1539"/>
                <a:ext cx="353"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0" name="Rectangle 54"/>
              <p:cNvSpPr>
                <a:spLocks noChangeArrowheads="1"/>
              </p:cNvSpPr>
              <p:nvPr/>
            </p:nvSpPr>
            <p:spPr bwMode="auto">
              <a:xfrm>
                <a:off x="4977" y="1539"/>
                <a:ext cx="316" cy="223"/>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1" name="Rectangle 55"/>
              <p:cNvSpPr>
                <a:spLocks noChangeArrowheads="1"/>
              </p:cNvSpPr>
              <p:nvPr/>
            </p:nvSpPr>
            <p:spPr bwMode="auto">
              <a:xfrm>
                <a:off x="5293" y="1539"/>
                <a:ext cx="465" cy="22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2" name="Rectangle 56"/>
              <p:cNvSpPr>
                <a:spLocks noChangeArrowheads="1"/>
              </p:cNvSpPr>
              <p:nvPr/>
            </p:nvSpPr>
            <p:spPr bwMode="auto">
              <a:xfrm>
                <a:off x="3" y="1762"/>
                <a:ext cx="548" cy="37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3" name="Rectangle 57"/>
              <p:cNvSpPr>
                <a:spLocks noChangeArrowheads="1"/>
              </p:cNvSpPr>
              <p:nvPr/>
            </p:nvSpPr>
            <p:spPr bwMode="auto">
              <a:xfrm>
                <a:off x="1200" y="1762"/>
                <a:ext cx="429" cy="373"/>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4" name="Rectangle 58"/>
              <p:cNvSpPr>
                <a:spLocks noChangeArrowheads="1"/>
              </p:cNvSpPr>
              <p:nvPr/>
            </p:nvSpPr>
            <p:spPr bwMode="auto">
              <a:xfrm>
                <a:off x="1628" y="1762"/>
                <a:ext cx="1083" cy="37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5" name="Rectangle 59"/>
              <p:cNvSpPr>
                <a:spLocks noChangeArrowheads="1"/>
              </p:cNvSpPr>
              <p:nvPr/>
            </p:nvSpPr>
            <p:spPr bwMode="auto">
              <a:xfrm>
                <a:off x="2711" y="1762"/>
                <a:ext cx="321" cy="373"/>
              </a:xfrm>
              <a:prstGeom prst="rect">
                <a:avLst/>
              </a:prstGeom>
              <a:solidFill>
                <a:srgbClr val="FFC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6" name="Rectangle 60"/>
              <p:cNvSpPr>
                <a:spLocks noChangeArrowheads="1"/>
              </p:cNvSpPr>
              <p:nvPr/>
            </p:nvSpPr>
            <p:spPr bwMode="auto">
              <a:xfrm>
                <a:off x="3490" y="1762"/>
                <a:ext cx="833" cy="37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7" name="Rectangle 61"/>
              <p:cNvSpPr>
                <a:spLocks noChangeArrowheads="1"/>
              </p:cNvSpPr>
              <p:nvPr/>
            </p:nvSpPr>
            <p:spPr bwMode="auto">
              <a:xfrm>
                <a:off x="4624" y="1762"/>
                <a:ext cx="353" cy="37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8" name="Rectangle 62"/>
              <p:cNvSpPr>
                <a:spLocks noChangeArrowheads="1"/>
              </p:cNvSpPr>
              <p:nvPr/>
            </p:nvSpPr>
            <p:spPr bwMode="auto">
              <a:xfrm>
                <a:off x="5293" y="1762"/>
                <a:ext cx="465" cy="373"/>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59" name="Rectangle 63"/>
              <p:cNvSpPr>
                <a:spLocks noChangeArrowheads="1"/>
              </p:cNvSpPr>
              <p:nvPr/>
            </p:nvSpPr>
            <p:spPr bwMode="auto">
              <a:xfrm>
                <a:off x="3" y="2134"/>
                <a:ext cx="548"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0" name="Rectangle 64"/>
              <p:cNvSpPr>
                <a:spLocks noChangeArrowheads="1"/>
              </p:cNvSpPr>
              <p:nvPr/>
            </p:nvSpPr>
            <p:spPr bwMode="auto">
              <a:xfrm>
                <a:off x="1200" y="2134"/>
                <a:ext cx="429" cy="151"/>
              </a:xfrm>
              <a:prstGeom prst="rect">
                <a:avLst/>
              </a:prstGeom>
              <a:solidFill>
                <a:srgbClr val="FF66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1" name="Rectangle 65"/>
              <p:cNvSpPr>
                <a:spLocks noChangeArrowheads="1"/>
              </p:cNvSpPr>
              <p:nvPr/>
            </p:nvSpPr>
            <p:spPr bwMode="auto">
              <a:xfrm>
                <a:off x="1628" y="2134"/>
                <a:ext cx="1083"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2" name="Rectangle 66"/>
              <p:cNvSpPr>
                <a:spLocks noChangeArrowheads="1"/>
              </p:cNvSpPr>
              <p:nvPr/>
            </p:nvSpPr>
            <p:spPr bwMode="auto">
              <a:xfrm>
                <a:off x="2711" y="2134"/>
                <a:ext cx="321" cy="151"/>
              </a:xfrm>
              <a:prstGeom prst="rect">
                <a:avLst/>
              </a:prstGeom>
              <a:solidFill>
                <a:srgbClr val="FF66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3" name="Rectangle 67"/>
              <p:cNvSpPr>
                <a:spLocks noChangeArrowheads="1"/>
              </p:cNvSpPr>
              <p:nvPr/>
            </p:nvSpPr>
            <p:spPr bwMode="auto">
              <a:xfrm>
                <a:off x="3490" y="2134"/>
                <a:ext cx="833"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4" name="Rectangle 68"/>
              <p:cNvSpPr>
                <a:spLocks noChangeArrowheads="1"/>
              </p:cNvSpPr>
              <p:nvPr/>
            </p:nvSpPr>
            <p:spPr bwMode="auto">
              <a:xfrm>
                <a:off x="4624" y="2134"/>
                <a:ext cx="353"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5" name="Rectangle 69"/>
              <p:cNvSpPr>
                <a:spLocks noChangeArrowheads="1"/>
              </p:cNvSpPr>
              <p:nvPr/>
            </p:nvSpPr>
            <p:spPr bwMode="auto">
              <a:xfrm>
                <a:off x="5293" y="2134"/>
                <a:ext cx="465"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6" name="Rectangle 70"/>
              <p:cNvSpPr>
                <a:spLocks noChangeArrowheads="1"/>
              </p:cNvSpPr>
              <p:nvPr/>
            </p:nvSpPr>
            <p:spPr bwMode="auto">
              <a:xfrm>
                <a:off x="3" y="2284"/>
                <a:ext cx="548"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7" name="Rectangle 71"/>
              <p:cNvSpPr>
                <a:spLocks noChangeArrowheads="1"/>
              </p:cNvSpPr>
              <p:nvPr/>
            </p:nvSpPr>
            <p:spPr bwMode="auto">
              <a:xfrm>
                <a:off x="1200" y="2284"/>
                <a:ext cx="429" cy="151"/>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8" name="Rectangle 72"/>
              <p:cNvSpPr>
                <a:spLocks noChangeArrowheads="1"/>
              </p:cNvSpPr>
              <p:nvPr/>
            </p:nvSpPr>
            <p:spPr bwMode="auto">
              <a:xfrm>
                <a:off x="1628" y="2284"/>
                <a:ext cx="1083"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69" name="Rectangle 73"/>
              <p:cNvSpPr>
                <a:spLocks noChangeArrowheads="1"/>
              </p:cNvSpPr>
              <p:nvPr/>
            </p:nvSpPr>
            <p:spPr bwMode="auto">
              <a:xfrm>
                <a:off x="2711" y="2284"/>
                <a:ext cx="321" cy="151"/>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70" name="Rectangle 74"/>
              <p:cNvSpPr>
                <a:spLocks noChangeArrowheads="1"/>
              </p:cNvSpPr>
              <p:nvPr/>
            </p:nvSpPr>
            <p:spPr bwMode="auto">
              <a:xfrm>
                <a:off x="3490" y="2284"/>
                <a:ext cx="833"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71" name="Rectangle 75"/>
              <p:cNvSpPr>
                <a:spLocks noChangeArrowheads="1"/>
              </p:cNvSpPr>
              <p:nvPr/>
            </p:nvSpPr>
            <p:spPr bwMode="auto">
              <a:xfrm>
                <a:off x="4624" y="2284"/>
                <a:ext cx="353"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72" name="Rectangle 76"/>
              <p:cNvSpPr>
                <a:spLocks noChangeArrowheads="1"/>
              </p:cNvSpPr>
              <p:nvPr/>
            </p:nvSpPr>
            <p:spPr bwMode="auto">
              <a:xfrm>
                <a:off x="5293" y="2284"/>
                <a:ext cx="465" cy="151"/>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175" name="Rectangle 79"/>
              <p:cNvSpPr>
                <a:spLocks noChangeArrowheads="1"/>
              </p:cNvSpPr>
              <p:nvPr/>
            </p:nvSpPr>
            <p:spPr bwMode="auto">
              <a:xfrm>
                <a:off x="38" y="732"/>
                <a:ext cx="12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Ref.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76" name="Rectangle 80"/>
              <p:cNvSpPr>
                <a:spLocks noChangeArrowheads="1"/>
              </p:cNvSpPr>
              <p:nvPr/>
            </p:nvSpPr>
            <p:spPr bwMode="auto">
              <a:xfrm>
                <a:off x="204" y="702"/>
                <a:ext cx="15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Area 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77" name="Rectangle 81"/>
              <p:cNvSpPr>
                <a:spLocks noChangeArrowheads="1"/>
              </p:cNvSpPr>
              <p:nvPr/>
            </p:nvSpPr>
            <p:spPr bwMode="auto">
              <a:xfrm>
                <a:off x="217" y="762"/>
                <a:ext cx="13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(HEG)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78" name="Rectangle 82"/>
              <p:cNvSpPr>
                <a:spLocks noChangeArrowheads="1"/>
              </p:cNvSpPr>
              <p:nvPr/>
            </p:nvSpPr>
            <p:spPr bwMode="auto">
              <a:xfrm>
                <a:off x="395" y="702"/>
                <a:ext cx="15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Hazard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79" name="Rectangle 83"/>
              <p:cNvSpPr>
                <a:spLocks noChangeArrowheads="1"/>
              </p:cNvSpPr>
              <p:nvPr/>
            </p:nvSpPr>
            <p:spPr bwMode="auto">
              <a:xfrm>
                <a:off x="394" y="762"/>
                <a:ext cx="152"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or Risk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0" name="Rectangle 84"/>
              <p:cNvSpPr>
                <a:spLocks noChangeArrowheads="1"/>
              </p:cNvSpPr>
              <p:nvPr/>
            </p:nvSpPr>
            <p:spPr bwMode="auto">
              <a:xfrm>
                <a:off x="606" y="702"/>
                <a:ext cx="13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No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1" name="Rectangle 85"/>
              <p:cNvSpPr>
                <a:spLocks noChangeArrowheads="1"/>
              </p:cNvSpPr>
              <p:nvPr/>
            </p:nvSpPr>
            <p:spPr bwMode="auto">
              <a:xfrm>
                <a:off x="579" y="762"/>
                <a:ext cx="172"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persons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2" name="Rectangle 86"/>
              <p:cNvSpPr>
                <a:spLocks noChangeArrowheads="1"/>
              </p:cNvSpPr>
              <p:nvPr/>
            </p:nvSpPr>
            <p:spPr bwMode="auto">
              <a:xfrm>
                <a:off x="821" y="702"/>
                <a:ext cx="115"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Dose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3" name="Rectangle 87"/>
              <p:cNvSpPr>
                <a:spLocks noChangeArrowheads="1"/>
              </p:cNvSpPr>
              <p:nvPr/>
            </p:nvSpPr>
            <p:spPr bwMode="auto">
              <a:xfrm>
                <a:off x="784" y="762"/>
                <a:ext cx="18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Category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4" name="Rectangle 88"/>
              <p:cNvSpPr>
                <a:spLocks noChangeArrowheads="1"/>
              </p:cNvSpPr>
              <p:nvPr/>
            </p:nvSpPr>
            <p:spPr bwMode="auto">
              <a:xfrm>
                <a:off x="1022" y="702"/>
                <a:ext cx="16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Control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5" name="Rectangle 89"/>
              <p:cNvSpPr>
                <a:spLocks noChangeArrowheads="1"/>
              </p:cNvSpPr>
              <p:nvPr/>
            </p:nvSpPr>
            <p:spPr bwMode="auto">
              <a:xfrm>
                <a:off x="1007" y="762"/>
                <a:ext cx="18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Category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6" name="Rectangle 90"/>
              <p:cNvSpPr>
                <a:spLocks noChangeArrowheads="1"/>
              </p:cNvSpPr>
              <p:nvPr/>
            </p:nvSpPr>
            <p:spPr bwMode="auto">
              <a:xfrm>
                <a:off x="1335" y="702"/>
                <a:ext cx="185"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Where 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7" name="Rectangle 91"/>
              <p:cNvSpPr>
                <a:spLocks noChangeArrowheads="1"/>
              </p:cNvSpPr>
              <p:nvPr/>
            </p:nvSpPr>
            <p:spPr bwMode="auto">
              <a:xfrm>
                <a:off x="1303" y="762"/>
                <a:ext cx="248"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Control Map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8" name="Rectangle 92"/>
              <p:cNvSpPr>
                <a:spLocks noChangeArrowheads="1"/>
              </p:cNvSpPr>
              <p:nvPr/>
            </p:nvSpPr>
            <p:spPr bwMode="auto">
              <a:xfrm>
                <a:off x="1640" y="702"/>
                <a:ext cx="32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Step in process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89" name="Rectangle 93"/>
              <p:cNvSpPr>
                <a:spLocks noChangeArrowheads="1"/>
              </p:cNvSpPr>
              <p:nvPr/>
            </p:nvSpPr>
            <p:spPr bwMode="auto">
              <a:xfrm>
                <a:off x="1746" y="762"/>
                <a:ext cx="10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map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0" name="Rectangle 94"/>
              <p:cNvSpPr>
                <a:spLocks noChangeArrowheads="1"/>
              </p:cNvSpPr>
              <p:nvPr/>
            </p:nvSpPr>
            <p:spPr bwMode="auto">
              <a:xfrm>
                <a:off x="2010" y="672"/>
                <a:ext cx="294"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Description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1" name="Rectangle 95"/>
              <p:cNvSpPr>
                <a:spLocks noChangeArrowheads="1"/>
              </p:cNvSpPr>
              <p:nvPr/>
            </p:nvSpPr>
            <p:spPr bwMode="auto">
              <a:xfrm>
                <a:off x="1978" y="732"/>
                <a:ext cx="358"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Unwanted Event /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2" name="Rectangle 96"/>
              <p:cNvSpPr>
                <a:spLocks noChangeArrowheads="1"/>
              </p:cNvSpPr>
              <p:nvPr/>
            </p:nvSpPr>
            <p:spPr bwMode="auto">
              <a:xfrm>
                <a:off x="2012" y="792"/>
                <a:ext cx="27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Consequence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3" name="Rectangle 97"/>
              <p:cNvSpPr>
                <a:spLocks noChangeArrowheads="1"/>
              </p:cNvSpPr>
              <p:nvPr/>
            </p:nvSpPr>
            <p:spPr bwMode="auto">
              <a:xfrm>
                <a:off x="2444" y="702"/>
                <a:ext cx="185"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Describe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4" name="Rectangle 98"/>
              <p:cNvSpPr>
                <a:spLocks noChangeArrowheads="1"/>
              </p:cNvSpPr>
              <p:nvPr/>
            </p:nvSpPr>
            <p:spPr bwMode="auto">
              <a:xfrm>
                <a:off x="2382" y="762"/>
                <a:ext cx="31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Current Control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5" name="Rectangle 99"/>
              <p:cNvSpPr>
                <a:spLocks noChangeArrowheads="1"/>
              </p:cNvSpPr>
              <p:nvPr/>
            </p:nvSpPr>
            <p:spPr bwMode="auto">
              <a:xfrm>
                <a:off x="2804" y="702"/>
                <a:ext cx="158"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Control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6" name="Rectangle 100"/>
              <p:cNvSpPr>
                <a:spLocks noChangeArrowheads="1"/>
              </p:cNvSpPr>
              <p:nvPr/>
            </p:nvSpPr>
            <p:spPr bwMode="auto">
              <a:xfrm>
                <a:off x="2783" y="762"/>
                <a:ext cx="20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Hierarchy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7" name="Rectangle 101"/>
              <p:cNvSpPr>
                <a:spLocks noChangeArrowheads="1"/>
              </p:cNvSpPr>
              <p:nvPr/>
            </p:nvSpPr>
            <p:spPr bwMode="auto">
              <a:xfrm>
                <a:off x="3083" y="702"/>
                <a:ext cx="158"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Control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8" name="Rectangle 102"/>
              <p:cNvSpPr>
                <a:spLocks noChangeArrowheads="1"/>
              </p:cNvSpPr>
              <p:nvPr/>
            </p:nvSpPr>
            <p:spPr bwMode="auto">
              <a:xfrm>
                <a:off x="3059" y="762"/>
                <a:ext cx="20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Effectivity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199" name="Rectangle 103"/>
              <p:cNvSpPr>
                <a:spLocks noChangeArrowheads="1"/>
              </p:cNvSpPr>
              <p:nvPr/>
            </p:nvSpPr>
            <p:spPr bwMode="auto">
              <a:xfrm>
                <a:off x="3312" y="702"/>
                <a:ext cx="16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Control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0" name="Rectangle 104"/>
              <p:cNvSpPr>
                <a:spLocks noChangeArrowheads="1"/>
              </p:cNvSpPr>
              <p:nvPr/>
            </p:nvSpPr>
            <p:spPr bwMode="auto">
              <a:xfrm>
                <a:off x="3297" y="762"/>
                <a:ext cx="18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Category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1" name="Rectangle 105"/>
              <p:cNvSpPr>
                <a:spLocks noChangeArrowheads="1"/>
              </p:cNvSpPr>
              <p:nvPr/>
            </p:nvSpPr>
            <p:spPr bwMode="auto">
              <a:xfrm>
                <a:off x="3524" y="732"/>
                <a:ext cx="27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Consequence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2" name="Rectangle 106"/>
              <p:cNvSpPr>
                <a:spLocks noChangeArrowheads="1"/>
              </p:cNvSpPr>
              <p:nvPr/>
            </p:nvSpPr>
            <p:spPr bwMode="auto">
              <a:xfrm>
                <a:off x="3866" y="732"/>
                <a:ext cx="21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Likelihood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3" name="Rectangle 107"/>
              <p:cNvSpPr>
                <a:spLocks noChangeArrowheads="1"/>
              </p:cNvSpPr>
              <p:nvPr/>
            </p:nvSpPr>
            <p:spPr bwMode="auto">
              <a:xfrm>
                <a:off x="4142" y="732"/>
                <a:ext cx="174"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Ranking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4" name="Rectangle 108"/>
              <p:cNvSpPr>
                <a:spLocks noChangeArrowheads="1"/>
              </p:cNvSpPr>
              <p:nvPr/>
            </p:nvSpPr>
            <p:spPr bwMode="auto">
              <a:xfrm>
                <a:off x="4359" y="702"/>
                <a:ext cx="26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Indicators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5" name="Rectangle 109"/>
              <p:cNvSpPr>
                <a:spLocks noChangeArrowheads="1"/>
              </p:cNvSpPr>
              <p:nvPr/>
            </p:nvSpPr>
            <p:spPr bwMode="auto">
              <a:xfrm>
                <a:off x="4341" y="762"/>
                <a:ext cx="29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loss of control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6" name="Rectangle 110"/>
              <p:cNvSpPr>
                <a:spLocks noChangeArrowheads="1"/>
              </p:cNvSpPr>
              <p:nvPr/>
            </p:nvSpPr>
            <p:spPr bwMode="auto">
              <a:xfrm>
                <a:off x="4662" y="702"/>
                <a:ext cx="312"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Recommended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7" name="Rectangle 111"/>
              <p:cNvSpPr>
                <a:spLocks noChangeArrowheads="1"/>
              </p:cNvSpPr>
              <p:nvPr/>
            </p:nvSpPr>
            <p:spPr bwMode="auto">
              <a:xfrm>
                <a:off x="4742" y="762"/>
                <a:ext cx="141"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Action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8" name="Rectangle 112"/>
              <p:cNvSpPr>
                <a:spLocks noChangeArrowheads="1"/>
              </p:cNvSpPr>
              <p:nvPr/>
            </p:nvSpPr>
            <p:spPr bwMode="auto">
              <a:xfrm>
                <a:off x="5014" y="672"/>
                <a:ext cx="27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Improvement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09" name="Rectangle 113"/>
              <p:cNvSpPr>
                <a:spLocks noChangeArrowheads="1"/>
              </p:cNvSpPr>
              <p:nvPr/>
            </p:nvSpPr>
            <p:spPr bwMode="auto">
              <a:xfrm>
                <a:off x="5065" y="732"/>
                <a:ext cx="16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Actions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0" name="Rectangle 114"/>
              <p:cNvSpPr>
                <a:spLocks noChangeArrowheads="1"/>
              </p:cNvSpPr>
              <p:nvPr/>
            </p:nvSpPr>
            <p:spPr bwMode="auto">
              <a:xfrm>
                <a:off x="5072" y="792"/>
                <a:ext cx="15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targets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1" name="Rectangle 115"/>
              <p:cNvSpPr>
                <a:spLocks noChangeArrowheads="1"/>
              </p:cNvSpPr>
              <p:nvPr/>
            </p:nvSpPr>
            <p:spPr bwMode="auto">
              <a:xfrm>
                <a:off x="5326" y="732"/>
                <a:ext cx="20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By Whom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2" name="Rectangle 116"/>
              <p:cNvSpPr>
                <a:spLocks noChangeArrowheads="1"/>
              </p:cNvSpPr>
              <p:nvPr/>
            </p:nvSpPr>
            <p:spPr bwMode="auto">
              <a:xfrm>
                <a:off x="5564" y="732"/>
                <a:ext cx="18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By When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3" name="Rectangle 117"/>
              <p:cNvSpPr>
                <a:spLocks noChangeArrowheads="1"/>
              </p:cNvSpPr>
              <p:nvPr/>
            </p:nvSpPr>
            <p:spPr bwMode="auto">
              <a:xfrm>
                <a:off x="855" y="955"/>
                <a:ext cx="4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4" name="Rectangle 118"/>
              <p:cNvSpPr>
                <a:spLocks noChangeArrowheads="1"/>
              </p:cNvSpPr>
              <p:nvPr/>
            </p:nvSpPr>
            <p:spPr bwMode="auto">
              <a:xfrm>
                <a:off x="1082" y="955"/>
                <a:ext cx="3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5" name="Rectangle 119"/>
              <p:cNvSpPr>
                <a:spLocks noChangeArrowheads="1"/>
              </p:cNvSpPr>
              <p:nvPr/>
            </p:nvSpPr>
            <p:spPr bwMode="auto">
              <a:xfrm>
                <a:off x="1406" y="92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6" name="Rectangle 120"/>
              <p:cNvSpPr>
                <a:spLocks noChangeArrowheads="1"/>
              </p:cNvSpPr>
              <p:nvPr/>
            </p:nvSpPr>
            <p:spPr bwMode="auto">
              <a:xfrm>
                <a:off x="1262" y="985"/>
                <a:ext cx="33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Workplace design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7" name="Rectangle 121"/>
              <p:cNvSpPr>
                <a:spLocks noChangeArrowheads="1"/>
              </p:cNvSpPr>
              <p:nvPr/>
            </p:nvSpPr>
            <p:spPr bwMode="auto">
              <a:xfrm>
                <a:off x="2863" y="92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8" name="Rectangle 122"/>
              <p:cNvSpPr>
                <a:spLocks noChangeArrowheads="1"/>
              </p:cNvSpPr>
              <p:nvPr/>
            </p:nvSpPr>
            <p:spPr bwMode="auto">
              <a:xfrm>
                <a:off x="2778" y="985"/>
                <a:ext cx="211"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Elimination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19" name="Rectangle 123"/>
              <p:cNvSpPr>
                <a:spLocks noChangeArrowheads="1"/>
              </p:cNvSpPr>
              <p:nvPr/>
            </p:nvSpPr>
            <p:spPr bwMode="auto">
              <a:xfrm>
                <a:off x="3141" y="92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0" name="Rectangle 124"/>
              <p:cNvSpPr>
                <a:spLocks noChangeArrowheads="1"/>
              </p:cNvSpPr>
              <p:nvPr/>
            </p:nvSpPr>
            <p:spPr bwMode="auto">
              <a:xfrm>
                <a:off x="3077" y="985"/>
                <a:ext cx="17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Resilient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1" name="Rectangle 125"/>
              <p:cNvSpPr>
                <a:spLocks noChangeArrowheads="1"/>
              </p:cNvSpPr>
              <p:nvPr/>
            </p:nvSpPr>
            <p:spPr bwMode="auto">
              <a:xfrm>
                <a:off x="3370" y="92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2" name="Rectangle 126"/>
              <p:cNvSpPr>
                <a:spLocks noChangeArrowheads="1"/>
              </p:cNvSpPr>
              <p:nvPr/>
            </p:nvSpPr>
            <p:spPr bwMode="auto">
              <a:xfrm>
                <a:off x="3314" y="985"/>
                <a:ext cx="15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Routine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3" name="Rectangle 127"/>
              <p:cNvSpPr>
                <a:spLocks noChangeArrowheads="1"/>
              </p:cNvSpPr>
              <p:nvPr/>
            </p:nvSpPr>
            <p:spPr bwMode="auto">
              <a:xfrm>
                <a:off x="3590" y="925"/>
                <a:ext cx="14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Level 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4" name="Rectangle 128"/>
              <p:cNvSpPr>
                <a:spLocks noChangeArrowheads="1"/>
              </p:cNvSpPr>
              <p:nvPr/>
            </p:nvSpPr>
            <p:spPr bwMode="auto">
              <a:xfrm>
                <a:off x="3551" y="985"/>
                <a:ext cx="228"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Insignificant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5" name="Rectangle 129"/>
              <p:cNvSpPr>
                <a:spLocks noChangeArrowheads="1"/>
              </p:cNvSpPr>
              <p:nvPr/>
            </p:nvSpPr>
            <p:spPr bwMode="auto">
              <a:xfrm>
                <a:off x="3954" y="894"/>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6" name="Rectangle 130"/>
              <p:cNvSpPr>
                <a:spLocks noChangeArrowheads="1"/>
              </p:cNvSpPr>
              <p:nvPr/>
            </p:nvSpPr>
            <p:spPr bwMode="auto">
              <a:xfrm>
                <a:off x="3841" y="955"/>
                <a:ext cx="26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Almost certain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7" name="Rectangle 131"/>
              <p:cNvSpPr>
                <a:spLocks noChangeArrowheads="1"/>
              </p:cNvSpPr>
              <p:nvPr/>
            </p:nvSpPr>
            <p:spPr bwMode="auto">
              <a:xfrm>
                <a:off x="3898" y="1016"/>
                <a:ext cx="15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 year)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8" name="Rectangle 132"/>
              <p:cNvSpPr>
                <a:spLocks noChangeArrowheads="1"/>
              </p:cNvSpPr>
              <p:nvPr/>
            </p:nvSpPr>
            <p:spPr bwMode="auto">
              <a:xfrm>
                <a:off x="4209" y="95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29" name="Rectangle 133"/>
              <p:cNvSpPr>
                <a:spLocks noChangeArrowheads="1"/>
              </p:cNvSpPr>
              <p:nvPr/>
            </p:nvSpPr>
            <p:spPr bwMode="auto">
              <a:xfrm>
                <a:off x="4465" y="92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0" name="Rectangle 134"/>
              <p:cNvSpPr>
                <a:spLocks noChangeArrowheads="1"/>
              </p:cNvSpPr>
              <p:nvPr/>
            </p:nvSpPr>
            <p:spPr bwMode="auto">
              <a:xfrm>
                <a:off x="4388" y="985"/>
                <a:ext cx="194"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Measured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1" name="Rectangle 135"/>
              <p:cNvSpPr>
                <a:spLocks noChangeArrowheads="1"/>
              </p:cNvSpPr>
              <p:nvPr/>
            </p:nvSpPr>
            <p:spPr bwMode="auto">
              <a:xfrm>
                <a:off x="5127" y="92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2" name="Rectangle 136"/>
              <p:cNvSpPr>
                <a:spLocks noChangeArrowheads="1"/>
              </p:cNvSpPr>
              <p:nvPr/>
            </p:nvSpPr>
            <p:spPr bwMode="auto">
              <a:xfrm>
                <a:off x="5035" y="985"/>
                <a:ext cx="225"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Intervention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3" name="Rectangle 137"/>
              <p:cNvSpPr>
                <a:spLocks noChangeArrowheads="1"/>
              </p:cNvSpPr>
              <p:nvPr/>
            </p:nvSpPr>
            <p:spPr bwMode="auto">
              <a:xfrm>
                <a:off x="855" y="1178"/>
                <a:ext cx="44"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4" name="Rectangle 138"/>
              <p:cNvSpPr>
                <a:spLocks noChangeArrowheads="1"/>
              </p:cNvSpPr>
              <p:nvPr/>
            </p:nvSpPr>
            <p:spPr bwMode="auto">
              <a:xfrm>
                <a:off x="1080" y="1178"/>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5" name="Rectangle 139"/>
              <p:cNvSpPr>
                <a:spLocks noChangeArrowheads="1"/>
              </p:cNvSpPr>
              <p:nvPr/>
            </p:nvSpPr>
            <p:spPr bwMode="auto">
              <a:xfrm>
                <a:off x="1406" y="1147"/>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6" name="Rectangle 140"/>
              <p:cNvSpPr>
                <a:spLocks noChangeArrowheads="1"/>
              </p:cNvSpPr>
              <p:nvPr/>
            </p:nvSpPr>
            <p:spPr bwMode="auto">
              <a:xfrm>
                <a:off x="1251" y="1208"/>
                <a:ext cx="35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Hazard Risk Profile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7" name="Rectangle 141"/>
              <p:cNvSpPr>
                <a:spLocks noChangeArrowheads="1"/>
              </p:cNvSpPr>
              <p:nvPr/>
            </p:nvSpPr>
            <p:spPr bwMode="auto">
              <a:xfrm>
                <a:off x="2863" y="1147"/>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8" name="Rectangle 142"/>
              <p:cNvSpPr>
                <a:spLocks noChangeArrowheads="1"/>
              </p:cNvSpPr>
              <p:nvPr/>
            </p:nvSpPr>
            <p:spPr bwMode="auto">
              <a:xfrm>
                <a:off x="2771" y="1208"/>
                <a:ext cx="225"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Substitution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39" name="Rectangle 143"/>
              <p:cNvSpPr>
                <a:spLocks noChangeArrowheads="1"/>
              </p:cNvSpPr>
              <p:nvPr/>
            </p:nvSpPr>
            <p:spPr bwMode="auto">
              <a:xfrm>
                <a:off x="3141" y="1147"/>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0" name="Rectangle 144"/>
              <p:cNvSpPr>
                <a:spLocks noChangeArrowheads="1"/>
              </p:cNvSpPr>
              <p:nvPr/>
            </p:nvSpPr>
            <p:spPr bwMode="auto">
              <a:xfrm>
                <a:off x="3059" y="1208"/>
                <a:ext cx="204"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Comliance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1" name="Rectangle 145"/>
              <p:cNvSpPr>
                <a:spLocks noChangeArrowheads="1"/>
              </p:cNvSpPr>
              <p:nvPr/>
            </p:nvSpPr>
            <p:spPr bwMode="auto">
              <a:xfrm>
                <a:off x="3370" y="1147"/>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2" name="Rectangle 146"/>
              <p:cNvSpPr>
                <a:spLocks noChangeArrowheads="1"/>
              </p:cNvSpPr>
              <p:nvPr/>
            </p:nvSpPr>
            <p:spPr bwMode="auto">
              <a:xfrm>
                <a:off x="3322" y="1208"/>
                <a:ext cx="13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Critical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3" name="Rectangle 147"/>
              <p:cNvSpPr>
                <a:spLocks noChangeArrowheads="1"/>
              </p:cNvSpPr>
              <p:nvPr/>
            </p:nvSpPr>
            <p:spPr bwMode="auto">
              <a:xfrm>
                <a:off x="3590" y="1147"/>
                <a:ext cx="14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Level 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4" name="Rectangle 148"/>
              <p:cNvSpPr>
                <a:spLocks noChangeArrowheads="1"/>
              </p:cNvSpPr>
              <p:nvPr/>
            </p:nvSpPr>
            <p:spPr bwMode="auto">
              <a:xfrm>
                <a:off x="3604" y="1208"/>
                <a:ext cx="11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Minor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5" name="Rectangle 149"/>
              <p:cNvSpPr>
                <a:spLocks noChangeArrowheads="1"/>
              </p:cNvSpPr>
              <p:nvPr/>
            </p:nvSpPr>
            <p:spPr bwMode="auto">
              <a:xfrm>
                <a:off x="3954" y="1117"/>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6" name="Rectangle 150"/>
              <p:cNvSpPr>
                <a:spLocks noChangeArrowheads="1"/>
              </p:cNvSpPr>
              <p:nvPr/>
            </p:nvSpPr>
            <p:spPr bwMode="auto">
              <a:xfrm>
                <a:off x="3915" y="1178"/>
                <a:ext cx="11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Likely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7" name="Rectangle 151"/>
              <p:cNvSpPr>
                <a:spLocks noChangeArrowheads="1"/>
              </p:cNvSpPr>
              <p:nvPr/>
            </p:nvSpPr>
            <p:spPr bwMode="auto">
              <a:xfrm>
                <a:off x="3888" y="1238"/>
                <a:ext cx="174"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(5 years)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8" name="Rectangle 152"/>
              <p:cNvSpPr>
                <a:spLocks noChangeArrowheads="1"/>
              </p:cNvSpPr>
              <p:nvPr/>
            </p:nvSpPr>
            <p:spPr bwMode="auto">
              <a:xfrm>
                <a:off x="4203" y="1178"/>
                <a:ext cx="51"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49" name="Rectangle 153"/>
              <p:cNvSpPr>
                <a:spLocks noChangeArrowheads="1"/>
              </p:cNvSpPr>
              <p:nvPr/>
            </p:nvSpPr>
            <p:spPr bwMode="auto">
              <a:xfrm>
                <a:off x="4465" y="1147"/>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0" name="Rectangle 154"/>
              <p:cNvSpPr>
                <a:spLocks noChangeArrowheads="1"/>
              </p:cNvSpPr>
              <p:nvPr/>
            </p:nvSpPr>
            <p:spPr bwMode="auto">
              <a:xfrm>
                <a:off x="4398" y="1208"/>
                <a:ext cx="17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Incidents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1" name="Rectangle 155"/>
              <p:cNvSpPr>
                <a:spLocks noChangeArrowheads="1"/>
              </p:cNvSpPr>
              <p:nvPr/>
            </p:nvSpPr>
            <p:spPr bwMode="auto">
              <a:xfrm>
                <a:off x="5126" y="1117"/>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2" name="Rectangle 156"/>
              <p:cNvSpPr>
                <a:spLocks noChangeArrowheads="1"/>
              </p:cNvSpPr>
              <p:nvPr/>
            </p:nvSpPr>
            <p:spPr bwMode="auto">
              <a:xfrm>
                <a:off x="5054" y="1178"/>
                <a:ext cx="19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Exposure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3" name="Rectangle 157"/>
              <p:cNvSpPr>
                <a:spLocks noChangeArrowheads="1"/>
              </p:cNvSpPr>
              <p:nvPr/>
            </p:nvSpPr>
            <p:spPr bwMode="auto">
              <a:xfrm>
                <a:off x="5057" y="1238"/>
                <a:ext cx="181"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reduction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4" name="Rectangle 158"/>
              <p:cNvSpPr>
                <a:spLocks noChangeArrowheads="1"/>
              </p:cNvSpPr>
              <p:nvPr/>
            </p:nvSpPr>
            <p:spPr bwMode="auto">
              <a:xfrm>
                <a:off x="855" y="1400"/>
                <a:ext cx="44"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5" name="Rectangle 159"/>
              <p:cNvSpPr>
                <a:spLocks noChangeArrowheads="1"/>
              </p:cNvSpPr>
              <p:nvPr/>
            </p:nvSpPr>
            <p:spPr bwMode="auto">
              <a:xfrm>
                <a:off x="1080" y="1400"/>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6" name="Rectangle 160"/>
              <p:cNvSpPr>
                <a:spLocks noChangeArrowheads="1"/>
              </p:cNvSpPr>
              <p:nvPr/>
            </p:nvSpPr>
            <p:spPr bwMode="auto">
              <a:xfrm>
                <a:off x="1406" y="1370"/>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7" name="Rectangle 161"/>
              <p:cNvSpPr>
                <a:spLocks noChangeArrowheads="1"/>
              </p:cNvSpPr>
              <p:nvPr/>
            </p:nvSpPr>
            <p:spPr bwMode="auto">
              <a:xfrm>
                <a:off x="1242" y="1431"/>
                <a:ext cx="372"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Community Disease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8" name="Rectangle 162"/>
              <p:cNvSpPr>
                <a:spLocks noChangeArrowheads="1"/>
              </p:cNvSpPr>
              <p:nvPr/>
            </p:nvSpPr>
            <p:spPr bwMode="auto">
              <a:xfrm>
                <a:off x="2863" y="1370"/>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59" name="Rectangle 163"/>
              <p:cNvSpPr>
                <a:spLocks noChangeArrowheads="1"/>
              </p:cNvSpPr>
              <p:nvPr/>
            </p:nvSpPr>
            <p:spPr bwMode="auto">
              <a:xfrm>
                <a:off x="2738" y="1431"/>
                <a:ext cx="29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Eng Separation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0" name="Rectangle 164"/>
              <p:cNvSpPr>
                <a:spLocks noChangeArrowheads="1"/>
              </p:cNvSpPr>
              <p:nvPr/>
            </p:nvSpPr>
            <p:spPr bwMode="auto">
              <a:xfrm>
                <a:off x="3141" y="1370"/>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1" name="Rectangle 165"/>
              <p:cNvSpPr>
                <a:spLocks noChangeArrowheads="1"/>
              </p:cNvSpPr>
              <p:nvPr/>
            </p:nvSpPr>
            <p:spPr bwMode="auto">
              <a:xfrm>
                <a:off x="3058" y="1431"/>
                <a:ext cx="20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Vulnerable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2" name="Rectangle 166"/>
              <p:cNvSpPr>
                <a:spLocks noChangeArrowheads="1"/>
              </p:cNvSpPr>
              <p:nvPr/>
            </p:nvSpPr>
            <p:spPr bwMode="auto">
              <a:xfrm>
                <a:off x="3590" y="1370"/>
                <a:ext cx="14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Level 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3" name="Rectangle 167"/>
              <p:cNvSpPr>
                <a:spLocks noChangeArrowheads="1"/>
              </p:cNvSpPr>
              <p:nvPr/>
            </p:nvSpPr>
            <p:spPr bwMode="auto">
              <a:xfrm>
                <a:off x="3570" y="1431"/>
                <a:ext cx="185"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Moderate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4" name="Rectangle 168"/>
              <p:cNvSpPr>
                <a:spLocks noChangeArrowheads="1"/>
              </p:cNvSpPr>
              <p:nvPr/>
            </p:nvSpPr>
            <p:spPr bwMode="auto">
              <a:xfrm>
                <a:off x="3953" y="1340"/>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5" name="Rectangle 169"/>
              <p:cNvSpPr>
                <a:spLocks noChangeArrowheads="1"/>
              </p:cNvSpPr>
              <p:nvPr/>
            </p:nvSpPr>
            <p:spPr bwMode="auto">
              <a:xfrm>
                <a:off x="3891" y="1400"/>
                <a:ext cx="168"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Possible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6" name="Rectangle 170"/>
              <p:cNvSpPr>
                <a:spLocks noChangeArrowheads="1"/>
              </p:cNvSpPr>
              <p:nvPr/>
            </p:nvSpPr>
            <p:spPr bwMode="auto">
              <a:xfrm>
                <a:off x="3877" y="1461"/>
                <a:ext cx="19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(10 years)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7" name="Rectangle 171"/>
              <p:cNvSpPr>
                <a:spLocks noChangeArrowheads="1"/>
              </p:cNvSpPr>
              <p:nvPr/>
            </p:nvSpPr>
            <p:spPr bwMode="auto">
              <a:xfrm>
                <a:off x="4205" y="1400"/>
                <a:ext cx="4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8" name="Rectangle 172"/>
              <p:cNvSpPr>
                <a:spLocks noChangeArrowheads="1"/>
              </p:cNvSpPr>
              <p:nvPr/>
            </p:nvSpPr>
            <p:spPr bwMode="auto">
              <a:xfrm>
                <a:off x="4465" y="1370"/>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69" name="Rectangle 173"/>
              <p:cNvSpPr>
                <a:spLocks noChangeArrowheads="1"/>
              </p:cNvSpPr>
              <p:nvPr/>
            </p:nvSpPr>
            <p:spPr bwMode="auto">
              <a:xfrm>
                <a:off x="4415" y="1431"/>
                <a:ext cx="141"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Trends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0" name="Rectangle 174"/>
              <p:cNvSpPr>
                <a:spLocks noChangeArrowheads="1"/>
              </p:cNvSpPr>
              <p:nvPr/>
            </p:nvSpPr>
            <p:spPr bwMode="auto">
              <a:xfrm>
                <a:off x="5126" y="1370"/>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1" name="Rectangle 175"/>
              <p:cNvSpPr>
                <a:spLocks noChangeArrowheads="1"/>
              </p:cNvSpPr>
              <p:nvPr/>
            </p:nvSpPr>
            <p:spPr bwMode="auto">
              <a:xfrm>
                <a:off x="5006" y="1431"/>
                <a:ext cx="284"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Dose reduction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2" name="Rectangle 176"/>
              <p:cNvSpPr>
                <a:spLocks noChangeArrowheads="1"/>
              </p:cNvSpPr>
              <p:nvPr/>
            </p:nvSpPr>
            <p:spPr bwMode="auto">
              <a:xfrm>
                <a:off x="1406" y="1593"/>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3" name="Rectangle 177"/>
              <p:cNvSpPr>
                <a:spLocks noChangeArrowheads="1"/>
              </p:cNvSpPr>
              <p:nvPr/>
            </p:nvSpPr>
            <p:spPr bwMode="auto">
              <a:xfrm>
                <a:off x="1321" y="1654"/>
                <a:ext cx="21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Fit for work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4" name="Rectangle 178"/>
              <p:cNvSpPr>
                <a:spLocks noChangeArrowheads="1"/>
              </p:cNvSpPr>
              <p:nvPr/>
            </p:nvSpPr>
            <p:spPr bwMode="auto">
              <a:xfrm>
                <a:off x="2862" y="1593"/>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5" name="Rectangle 179"/>
              <p:cNvSpPr>
                <a:spLocks noChangeArrowheads="1"/>
              </p:cNvSpPr>
              <p:nvPr/>
            </p:nvSpPr>
            <p:spPr bwMode="auto">
              <a:xfrm>
                <a:off x="2765" y="1654"/>
                <a:ext cx="235"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Eng Reduce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6" name="Rectangle 180"/>
              <p:cNvSpPr>
                <a:spLocks noChangeArrowheads="1"/>
              </p:cNvSpPr>
              <p:nvPr/>
            </p:nvSpPr>
            <p:spPr bwMode="auto">
              <a:xfrm>
                <a:off x="3590" y="1593"/>
                <a:ext cx="14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Level 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7" name="Rectangle 181"/>
              <p:cNvSpPr>
                <a:spLocks noChangeArrowheads="1"/>
              </p:cNvSpPr>
              <p:nvPr/>
            </p:nvSpPr>
            <p:spPr bwMode="auto">
              <a:xfrm>
                <a:off x="3604" y="1654"/>
                <a:ext cx="11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Major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8" name="Rectangle 182"/>
              <p:cNvSpPr>
                <a:spLocks noChangeArrowheads="1"/>
              </p:cNvSpPr>
              <p:nvPr/>
            </p:nvSpPr>
            <p:spPr bwMode="auto">
              <a:xfrm>
                <a:off x="3953" y="1562"/>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79" name="Rectangle 183"/>
              <p:cNvSpPr>
                <a:spLocks noChangeArrowheads="1"/>
              </p:cNvSpPr>
              <p:nvPr/>
            </p:nvSpPr>
            <p:spPr bwMode="auto">
              <a:xfrm>
                <a:off x="3896" y="1623"/>
                <a:ext cx="15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Unlikely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0" name="Rectangle 184"/>
              <p:cNvSpPr>
                <a:spLocks noChangeArrowheads="1"/>
              </p:cNvSpPr>
              <p:nvPr/>
            </p:nvSpPr>
            <p:spPr bwMode="auto">
              <a:xfrm>
                <a:off x="3877" y="1684"/>
                <a:ext cx="19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(20 years)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1" name="Rectangle 185"/>
              <p:cNvSpPr>
                <a:spLocks noChangeArrowheads="1"/>
              </p:cNvSpPr>
              <p:nvPr/>
            </p:nvSpPr>
            <p:spPr bwMode="auto">
              <a:xfrm>
                <a:off x="4195" y="1623"/>
                <a:ext cx="6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000000"/>
                    </a:solidFill>
                    <a:effectLst/>
                    <a:latin typeface="Arial Narrow" pitchFamily="34" charset="0"/>
                    <a:cs typeface="Arial" pitchFamily="34" charset="0"/>
                  </a:rPr>
                  <a:t>Ex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2" name="Rectangle 186"/>
              <p:cNvSpPr>
                <a:spLocks noChangeArrowheads="1"/>
              </p:cNvSpPr>
              <p:nvPr/>
            </p:nvSpPr>
            <p:spPr bwMode="auto">
              <a:xfrm>
                <a:off x="4464" y="1593"/>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3" name="Rectangle 187"/>
              <p:cNvSpPr>
                <a:spLocks noChangeArrowheads="1"/>
              </p:cNvSpPr>
              <p:nvPr/>
            </p:nvSpPr>
            <p:spPr bwMode="auto">
              <a:xfrm>
                <a:off x="4407" y="1654"/>
                <a:ext cx="15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Reports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4" name="Rectangle 188"/>
              <p:cNvSpPr>
                <a:spLocks noChangeArrowheads="1"/>
              </p:cNvSpPr>
              <p:nvPr/>
            </p:nvSpPr>
            <p:spPr bwMode="auto">
              <a:xfrm>
                <a:off x="5126" y="1593"/>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5" name="Rectangle 189"/>
              <p:cNvSpPr>
                <a:spLocks noChangeArrowheads="1"/>
              </p:cNvSpPr>
              <p:nvPr/>
            </p:nvSpPr>
            <p:spPr bwMode="auto">
              <a:xfrm>
                <a:off x="5090" y="1654"/>
                <a:ext cx="112"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None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6" name="Rectangle 190"/>
              <p:cNvSpPr>
                <a:spLocks noChangeArrowheads="1"/>
              </p:cNvSpPr>
              <p:nvPr/>
            </p:nvSpPr>
            <p:spPr bwMode="auto">
              <a:xfrm>
                <a:off x="1406" y="181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7" name="Rectangle 191"/>
              <p:cNvSpPr>
                <a:spLocks noChangeArrowheads="1"/>
              </p:cNvSpPr>
              <p:nvPr/>
            </p:nvSpPr>
            <p:spPr bwMode="auto">
              <a:xfrm>
                <a:off x="1280" y="1876"/>
                <a:ext cx="297"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Systems &amp; Stds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8" name="Rectangle 192"/>
              <p:cNvSpPr>
                <a:spLocks noChangeArrowheads="1"/>
              </p:cNvSpPr>
              <p:nvPr/>
            </p:nvSpPr>
            <p:spPr bwMode="auto">
              <a:xfrm>
                <a:off x="2862" y="181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89" name="Rectangle 193"/>
              <p:cNvSpPr>
                <a:spLocks noChangeArrowheads="1"/>
              </p:cNvSpPr>
              <p:nvPr/>
            </p:nvSpPr>
            <p:spPr bwMode="auto">
              <a:xfrm>
                <a:off x="2817" y="1876"/>
                <a:ext cx="129"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Admin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0" name="Rectangle 194"/>
              <p:cNvSpPr>
                <a:spLocks noChangeArrowheads="1"/>
              </p:cNvSpPr>
              <p:nvPr/>
            </p:nvSpPr>
            <p:spPr bwMode="auto">
              <a:xfrm>
                <a:off x="3590" y="1815"/>
                <a:ext cx="146"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Level 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1" name="Rectangle 195"/>
              <p:cNvSpPr>
                <a:spLocks noChangeArrowheads="1"/>
              </p:cNvSpPr>
              <p:nvPr/>
            </p:nvSpPr>
            <p:spPr bwMode="auto">
              <a:xfrm>
                <a:off x="3544" y="1876"/>
                <a:ext cx="2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Catastrophic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2" name="Rectangle 196"/>
              <p:cNvSpPr>
                <a:spLocks noChangeArrowheads="1"/>
              </p:cNvSpPr>
              <p:nvPr/>
            </p:nvSpPr>
            <p:spPr bwMode="auto">
              <a:xfrm>
                <a:off x="3953" y="1785"/>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3" name="Rectangle 197"/>
              <p:cNvSpPr>
                <a:spLocks noChangeArrowheads="1"/>
              </p:cNvSpPr>
              <p:nvPr/>
            </p:nvSpPr>
            <p:spPr bwMode="auto">
              <a:xfrm>
                <a:off x="3922" y="1846"/>
                <a:ext cx="10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Rare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4" name="Rectangle 198"/>
              <p:cNvSpPr>
                <a:spLocks noChangeArrowheads="1"/>
              </p:cNvSpPr>
              <p:nvPr/>
            </p:nvSpPr>
            <p:spPr bwMode="auto">
              <a:xfrm>
                <a:off x="3865" y="1907"/>
                <a:ext cx="218"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(+20 years)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5" name="Rectangle 199"/>
              <p:cNvSpPr>
                <a:spLocks noChangeArrowheads="1"/>
              </p:cNvSpPr>
              <p:nvPr/>
            </p:nvSpPr>
            <p:spPr bwMode="auto">
              <a:xfrm>
                <a:off x="1406" y="2002"/>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6" name="Rectangle 200"/>
              <p:cNvSpPr>
                <a:spLocks noChangeArrowheads="1"/>
              </p:cNvSpPr>
              <p:nvPr/>
            </p:nvSpPr>
            <p:spPr bwMode="auto">
              <a:xfrm>
                <a:off x="1306" y="2063"/>
                <a:ext cx="242"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Competence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7" name="Rectangle 201"/>
              <p:cNvSpPr>
                <a:spLocks noChangeArrowheads="1"/>
              </p:cNvSpPr>
              <p:nvPr/>
            </p:nvSpPr>
            <p:spPr bwMode="auto">
              <a:xfrm>
                <a:off x="2862" y="2002"/>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8" name="Rectangle 202"/>
              <p:cNvSpPr>
                <a:spLocks noChangeArrowheads="1"/>
              </p:cNvSpPr>
              <p:nvPr/>
            </p:nvSpPr>
            <p:spPr bwMode="auto">
              <a:xfrm>
                <a:off x="2834" y="2063"/>
                <a:ext cx="95"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PPE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299" name="Rectangle 203"/>
              <p:cNvSpPr>
                <a:spLocks noChangeArrowheads="1"/>
              </p:cNvSpPr>
              <p:nvPr/>
            </p:nvSpPr>
            <p:spPr bwMode="auto">
              <a:xfrm>
                <a:off x="1406" y="2152"/>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300" name="Rectangle 204"/>
              <p:cNvSpPr>
                <a:spLocks noChangeArrowheads="1"/>
              </p:cNvSpPr>
              <p:nvPr/>
            </p:nvSpPr>
            <p:spPr bwMode="auto">
              <a:xfrm>
                <a:off x="1247" y="2213"/>
                <a:ext cx="36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Workplace Controls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516302" name="Rectangle 206"/>
            <p:cNvSpPr>
              <a:spLocks noChangeArrowheads="1"/>
            </p:cNvSpPr>
            <p:nvPr/>
          </p:nvSpPr>
          <p:spPr bwMode="auto">
            <a:xfrm>
              <a:off x="2862" y="2152"/>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303" name="Rectangle 207"/>
            <p:cNvSpPr>
              <a:spLocks noChangeArrowheads="1"/>
            </p:cNvSpPr>
            <p:nvPr/>
          </p:nvSpPr>
          <p:spPr bwMode="auto">
            <a:xfrm>
              <a:off x="2826" y="2213"/>
              <a:ext cx="112"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None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304" name="Rectangle 208"/>
            <p:cNvSpPr>
              <a:spLocks noChangeArrowheads="1"/>
            </p:cNvSpPr>
            <p:nvPr/>
          </p:nvSpPr>
          <p:spPr bwMode="auto">
            <a:xfrm>
              <a:off x="1406" y="2302"/>
              <a:ext cx="40"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305" name="Rectangle 209"/>
            <p:cNvSpPr>
              <a:spLocks noChangeArrowheads="1"/>
            </p:cNvSpPr>
            <p:nvPr/>
          </p:nvSpPr>
          <p:spPr bwMode="auto">
            <a:xfrm>
              <a:off x="1278" y="2363"/>
              <a:ext cx="303" cy="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Narrow" pitchFamily="34" charset="0"/>
                  <a:cs typeface="Arial" pitchFamily="34" charset="0"/>
                </a:rPr>
                <a:t>Ilness Mitigation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306" name="Rectangle 210"/>
            <p:cNvSpPr>
              <a:spLocks noChangeArrowheads="1"/>
            </p:cNvSpPr>
            <p:nvPr/>
          </p:nvSpPr>
          <p:spPr bwMode="auto">
            <a:xfrm>
              <a:off x="-3" y="642"/>
              <a:ext cx="11" cy="179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07" name="Rectangle 211"/>
            <p:cNvSpPr>
              <a:spLocks noChangeArrowheads="1"/>
            </p:cNvSpPr>
            <p:nvPr/>
          </p:nvSpPr>
          <p:spPr bwMode="auto">
            <a:xfrm>
              <a:off x="169"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08" name="Rectangle 212"/>
            <p:cNvSpPr>
              <a:spLocks noChangeArrowheads="1"/>
            </p:cNvSpPr>
            <p:nvPr/>
          </p:nvSpPr>
          <p:spPr bwMode="auto">
            <a:xfrm>
              <a:off x="359"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09" name="Rectangle 213"/>
            <p:cNvSpPr>
              <a:spLocks noChangeArrowheads="1"/>
            </p:cNvSpPr>
            <p:nvPr/>
          </p:nvSpPr>
          <p:spPr bwMode="auto">
            <a:xfrm>
              <a:off x="545"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0" name="Rectangle 214"/>
            <p:cNvSpPr>
              <a:spLocks noChangeArrowheads="1"/>
            </p:cNvSpPr>
            <p:nvPr/>
          </p:nvSpPr>
          <p:spPr bwMode="auto">
            <a:xfrm>
              <a:off x="749" y="654"/>
              <a:ext cx="12"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1" name="Rectangle 215"/>
            <p:cNvSpPr>
              <a:spLocks noChangeArrowheads="1"/>
            </p:cNvSpPr>
            <p:nvPr/>
          </p:nvSpPr>
          <p:spPr bwMode="auto">
            <a:xfrm>
              <a:off x="972"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2" name="Rectangle 216"/>
            <p:cNvSpPr>
              <a:spLocks noChangeArrowheads="1"/>
            </p:cNvSpPr>
            <p:nvPr/>
          </p:nvSpPr>
          <p:spPr bwMode="auto">
            <a:xfrm>
              <a:off x="1195"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3" name="Rectangle 217"/>
            <p:cNvSpPr>
              <a:spLocks noChangeArrowheads="1"/>
            </p:cNvSpPr>
            <p:nvPr/>
          </p:nvSpPr>
          <p:spPr bwMode="auto">
            <a:xfrm>
              <a:off x="1623"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4" name="Rectangle 218"/>
            <p:cNvSpPr>
              <a:spLocks noChangeArrowheads="1"/>
            </p:cNvSpPr>
            <p:nvPr/>
          </p:nvSpPr>
          <p:spPr bwMode="auto">
            <a:xfrm>
              <a:off x="1934"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5" name="Rectangle 219"/>
            <p:cNvSpPr>
              <a:spLocks noChangeArrowheads="1"/>
            </p:cNvSpPr>
            <p:nvPr/>
          </p:nvSpPr>
          <p:spPr bwMode="auto">
            <a:xfrm>
              <a:off x="2333"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6" name="Rectangle 220"/>
            <p:cNvSpPr>
              <a:spLocks noChangeArrowheads="1"/>
            </p:cNvSpPr>
            <p:nvPr/>
          </p:nvSpPr>
          <p:spPr bwMode="auto">
            <a:xfrm>
              <a:off x="2705"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7" name="Rectangle 221"/>
            <p:cNvSpPr>
              <a:spLocks noChangeArrowheads="1"/>
            </p:cNvSpPr>
            <p:nvPr/>
          </p:nvSpPr>
          <p:spPr bwMode="auto">
            <a:xfrm>
              <a:off x="3025" y="654"/>
              <a:ext cx="12"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8" name="Rectangle 222"/>
            <p:cNvSpPr>
              <a:spLocks noChangeArrowheads="1"/>
            </p:cNvSpPr>
            <p:nvPr/>
          </p:nvSpPr>
          <p:spPr bwMode="auto">
            <a:xfrm>
              <a:off x="3262"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19" name="Rectangle 223"/>
            <p:cNvSpPr>
              <a:spLocks noChangeArrowheads="1"/>
            </p:cNvSpPr>
            <p:nvPr/>
          </p:nvSpPr>
          <p:spPr bwMode="auto">
            <a:xfrm>
              <a:off x="3485"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0" name="Rectangle 224"/>
            <p:cNvSpPr>
              <a:spLocks noChangeArrowheads="1"/>
            </p:cNvSpPr>
            <p:nvPr/>
          </p:nvSpPr>
          <p:spPr bwMode="auto">
            <a:xfrm>
              <a:off x="3805"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1" name="Rectangle 225"/>
            <p:cNvSpPr>
              <a:spLocks noChangeArrowheads="1"/>
            </p:cNvSpPr>
            <p:nvPr/>
          </p:nvSpPr>
          <p:spPr bwMode="auto">
            <a:xfrm>
              <a:off x="4107"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2" name="Rectangle 226"/>
            <p:cNvSpPr>
              <a:spLocks noChangeArrowheads="1"/>
            </p:cNvSpPr>
            <p:nvPr/>
          </p:nvSpPr>
          <p:spPr bwMode="auto">
            <a:xfrm>
              <a:off x="4316" y="654"/>
              <a:ext cx="12"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3" name="Rectangle 227"/>
            <p:cNvSpPr>
              <a:spLocks noChangeArrowheads="1"/>
            </p:cNvSpPr>
            <p:nvPr/>
          </p:nvSpPr>
          <p:spPr bwMode="auto">
            <a:xfrm>
              <a:off x="4618"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4" name="Rectangle 228"/>
            <p:cNvSpPr>
              <a:spLocks noChangeArrowheads="1"/>
            </p:cNvSpPr>
            <p:nvPr/>
          </p:nvSpPr>
          <p:spPr bwMode="auto">
            <a:xfrm>
              <a:off x="4971"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5" name="Rectangle 229"/>
            <p:cNvSpPr>
              <a:spLocks noChangeArrowheads="1"/>
            </p:cNvSpPr>
            <p:nvPr/>
          </p:nvSpPr>
          <p:spPr bwMode="auto">
            <a:xfrm>
              <a:off x="5287"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6" name="Rectangle 230"/>
            <p:cNvSpPr>
              <a:spLocks noChangeArrowheads="1"/>
            </p:cNvSpPr>
            <p:nvPr/>
          </p:nvSpPr>
          <p:spPr bwMode="auto">
            <a:xfrm>
              <a:off x="5529" y="654"/>
              <a:ext cx="11"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7" name="Rectangle 231"/>
            <p:cNvSpPr>
              <a:spLocks noChangeArrowheads="1"/>
            </p:cNvSpPr>
            <p:nvPr/>
          </p:nvSpPr>
          <p:spPr bwMode="auto">
            <a:xfrm>
              <a:off x="5751" y="654"/>
              <a:ext cx="12" cy="178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8" name="Rectangle 232"/>
            <p:cNvSpPr>
              <a:spLocks noChangeArrowheads="1"/>
            </p:cNvSpPr>
            <p:nvPr/>
          </p:nvSpPr>
          <p:spPr bwMode="auto">
            <a:xfrm>
              <a:off x="8" y="642"/>
              <a:ext cx="5755" cy="12"/>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29" name="Rectangle 233"/>
            <p:cNvSpPr>
              <a:spLocks noChangeArrowheads="1"/>
            </p:cNvSpPr>
            <p:nvPr/>
          </p:nvSpPr>
          <p:spPr bwMode="auto">
            <a:xfrm>
              <a:off x="8" y="865"/>
              <a:ext cx="5755" cy="11"/>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30" name="Rectangle 234"/>
            <p:cNvSpPr>
              <a:spLocks noChangeArrowheads="1"/>
            </p:cNvSpPr>
            <p:nvPr/>
          </p:nvSpPr>
          <p:spPr bwMode="auto">
            <a:xfrm>
              <a:off x="8" y="1088"/>
              <a:ext cx="5755" cy="11"/>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31" name="Rectangle 235"/>
            <p:cNvSpPr>
              <a:spLocks noChangeArrowheads="1"/>
            </p:cNvSpPr>
            <p:nvPr/>
          </p:nvSpPr>
          <p:spPr bwMode="auto">
            <a:xfrm>
              <a:off x="8" y="1311"/>
              <a:ext cx="5755" cy="11"/>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32" name="Rectangle 236"/>
            <p:cNvSpPr>
              <a:spLocks noChangeArrowheads="1"/>
            </p:cNvSpPr>
            <p:nvPr/>
          </p:nvSpPr>
          <p:spPr bwMode="auto">
            <a:xfrm>
              <a:off x="8" y="1533"/>
              <a:ext cx="5755" cy="12"/>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33" name="Rectangle 237"/>
            <p:cNvSpPr>
              <a:spLocks noChangeArrowheads="1"/>
            </p:cNvSpPr>
            <p:nvPr/>
          </p:nvSpPr>
          <p:spPr bwMode="auto">
            <a:xfrm>
              <a:off x="8" y="1756"/>
              <a:ext cx="5755" cy="11"/>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34" name="Rectangle 238"/>
            <p:cNvSpPr>
              <a:spLocks noChangeArrowheads="1"/>
            </p:cNvSpPr>
            <p:nvPr/>
          </p:nvSpPr>
          <p:spPr bwMode="auto">
            <a:xfrm>
              <a:off x="8" y="1979"/>
              <a:ext cx="5755" cy="11"/>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35" name="Rectangle 239"/>
            <p:cNvSpPr>
              <a:spLocks noChangeArrowheads="1"/>
            </p:cNvSpPr>
            <p:nvPr/>
          </p:nvSpPr>
          <p:spPr bwMode="auto">
            <a:xfrm>
              <a:off x="8" y="2129"/>
              <a:ext cx="5755" cy="11"/>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36" name="Rectangle 240"/>
            <p:cNvSpPr>
              <a:spLocks noChangeArrowheads="1"/>
            </p:cNvSpPr>
            <p:nvPr/>
          </p:nvSpPr>
          <p:spPr bwMode="auto">
            <a:xfrm>
              <a:off x="8" y="2279"/>
              <a:ext cx="5755" cy="11"/>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337" name="Rectangle 241"/>
            <p:cNvSpPr>
              <a:spLocks noChangeArrowheads="1"/>
            </p:cNvSpPr>
            <p:nvPr/>
          </p:nvSpPr>
          <p:spPr bwMode="auto">
            <a:xfrm>
              <a:off x="8" y="2428"/>
              <a:ext cx="5755" cy="12"/>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399364" name="Rectangle 4"/>
          <p:cNvSpPr>
            <a:spLocks noChangeArrowheads="1"/>
          </p:cNvSpPr>
          <p:nvPr/>
        </p:nvSpPr>
        <p:spPr bwMode="auto">
          <a:xfrm>
            <a:off x="5508625" y="1052513"/>
            <a:ext cx="1328738" cy="2808287"/>
          </a:xfrm>
          <a:prstGeom prst="rect">
            <a:avLst/>
          </a:prstGeom>
          <a:solidFill>
            <a:srgbClr val="FF00FF">
              <a:alpha val="50000"/>
            </a:srgbClr>
          </a:solidFill>
          <a:ln w="9525" algn="ctr">
            <a:noFill/>
            <a:miter lim="800000"/>
            <a:headEnd/>
            <a:tailEnd/>
          </a:ln>
          <a:effectLst/>
        </p:spPr>
        <p:txBody>
          <a:bodyPr wrap="none" anchor="ctr"/>
          <a:lstStyle/>
          <a:p>
            <a:pPr algn="ctr" eaLnBrk="0" hangingPunct="0"/>
            <a:endParaRPr lang="en-GB" sz="2400">
              <a:solidFill>
                <a:srgbClr val="000000"/>
              </a:solidFill>
              <a:cs typeface="+mn-cs"/>
            </a:endParaRPr>
          </a:p>
        </p:txBody>
      </p:sp>
      <p:pic>
        <p:nvPicPr>
          <p:cNvPr id="399374" name="Picture 14"/>
          <p:cNvPicPr>
            <a:picLocks noChangeAspect="1" noChangeArrowheads="1"/>
          </p:cNvPicPr>
          <p:nvPr/>
        </p:nvPicPr>
        <p:blipFill>
          <a:blip r:embed="rId3" cstate="print"/>
          <a:srcRect/>
          <a:stretch>
            <a:fillRect/>
          </a:stretch>
        </p:blipFill>
        <p:spPr bwMode="auto">
          <a:xfrm>
            <a:off x="0" y="2276475"/>
            <a:ext cx="5953125" cy="2614613"/>
          </a:xfrm>
          <a:prstGeom prst="rect">
            <a:avLst/>
          </a:prstGeom>
          <a:noFill/>
          <a:ln w="9525" algn="ctr">
            <a:noFill/>
            <a:miter lim="800000"/>
            <a:headEnd/>
            <a:tailEnd/>
          </a:ln>
          <a:effectLst/>
        </p:spPr>
      </p:pic>
      <p:pic>
        <p:nvPicPr>
          <p:cNvPr id="399375" name="Picture 15"/>
          <p:cNvPicPr>
            <a:picLocks noChangeAspect="1" noChangeArrowheads="1"/>
          </p:cNvPicPr>
          <p:nvPr/>
        </p:nvPicPr>
        <p:blipFill>
          <a:blip r:embed="rId4" cstate="print"/>
          <a:srcRect/>
          <a:stretch>
            <a:fillRect/>
          </a:stretch>
        </p:blipFill>
        <p:spPr bwMode="auto">
          <a:xfrm>
            <a:off x="1908175" y="2636838"/>
            <a:ext cx="5629275" cy="3335337"/>
          </a:xfrm>
          <a:prstGeom prst="rect">
            <a:avLst/>
          </a:prstGeom>
          <a:noFill/>
          <a:ln w="9525" algn="ctr">
            <a:noFill/>
            <a:miter lim="800000"/>
            <a:headEnd/>
            <a:tailEnd/>
          </a:ln>
          <a:effectLst/>
        </p:spPr>
      </p:pic>
      <p:pic>
        <p:nvPicPr>
          <p:cNvPr id="399376" name="Picture 16"/>
          <p:cNvPicPr>
            <a:picLocks noChangeAspect="1" noChangeArrowheads="1"/>
          </p:cNvPicPr>
          <p:nvPr/>
        </p:nvPicPr>
        <p:blipFill>
          <a:blip r:embed="rId5" cstate="print"/>
          <a:srcRect/>
          <a:stretch>
            <a:fillRect/>
          </a:stretch>
        </p:blipFill>
        <p:spPr bwMode="auto">
          <a:xfrm>
            <a:off x="4016375" y="2924175"/>
            <a:ext cx="5127625" cy="3765550"/>
          </a:xfrm>
          <a:prstGeom prst="rect">
            <a:avLst/>
          </a:prstGeom>
          <a:noFill/>
          <a:ln w="9525" algn="ctr">
            <a:noFill/>
            <a:miter lim="800000"/>
            <a:headEnd/>
            <a:tailEnd/>
          </a:ln>
          <a:effectLst/>
        </p:spPr>
      </p:pic>
      <p:sp>
        <p:nvSpPr>
          <p:cNvPr id="399377" name="AutoShape 17"/>
          <p:cNvSpPr>
            <a:spLocks noChangeArrowheads="1"/>
          </p:cNvSpPr>
          <p:nvPr/>
        </p:nvSpPr>
        <p:spPr bwMode="auto">
          <a:xfrm>
            <a:off x="0" y="4076700"/>
            <a:ext cx="4756150" cy="2114550"/>
          </a:xfrm>
          <a:prstGeom prst="roundRect">
            <a:avLst>
              <a:gd name="adj" fmla="val 16667"/>
            </a:avLst>
          </a:prstGeom>
          <a:gradFill rotWithShape="1">
            <a:gsLst>
              <a:gs pos="0">
                <a:srgbClr val="FFEFD1"/>
              </a:gs>
              <a:gs pos="64999">
                <a:srgbClr val="F0EBD5"/>
              </a:gs>
              <a:gs pos="100000">
                <a:srgbClr val="D1C39F"/>
              </a:gs>
            </a:gsLst>
            <a:lin ang="5400000" scaled="0"/>
          </a:gradFill>
          <a:ln w="9525" algn="ctr">
            <a:noFill/>
            <a:round/>
            <a:headEnd/>
            <a:tailEnd/>
          </a:ln>
          <a:effectLst/>
        </p:spPr>
        <p:txBody>
          <a:bodyPr>
            <a:spAutoFit/>
          </a:bodyPr>
          <a:lstStyle/>
          <a:p>
            <a:r>
              <a:rPr lang="en-GB" sz="2400" b="1">
                <a:solidFill>
                  <a:srgbClr val="000000"/>
                </a:solidFill>
                <a:latin typeface="Arial Narrow" pitchFamily="34" charset="0"/>
                <a:cs typeface="+mn-cs"/>
              </a:rPr>
              <a:t>Incidents linked to controls are used to manage controls day by day</a:t>
            </a:r>
          </a:p>
          <a:p>
            <a:pPr>
              <a:buFontTx/>
              <a:buChar char="•"/>
            </a:pPr>
            <a:r>
              <a:rPr lang="en-GB" sz="2400">
                <a:solidFill>
                  <a:srgbClr val="000000"/>
                </a:solidFill>
                <a:latin typeface="Arial Narrow" pitchFamily="34" charset="0"/>
                <a:cs typeface="+mn-cs"/>
              </a:rPr>
              <a:t> Failures</a:t>
            </a:r>
          </a:p>
          <a:p>
            <a:pPr>
              <a:buFontTx/>
              <a:buChar char="•"/>
            </a:pPr>
            <a:r>
              <a:rPr lang="en-ZA" sz="2400">
                <a:solidFill>
                  <a:srgbClr val="000000"/>
                </a:solidFill>
                <a:latin typeface="Arial Narrow" pitchFamily="34" charset="0"/>
                <a:cs typeface="+mn-cs"/>
              </a:rPr>
              <a:t>Hygiene measurements</a:t>
            </a:r>
          </a:p>
          <a:p>
            <a:pPr>
              <a:buFontTx/>
              <a:buChar char="•"/>
            </a:pPr>
            <a:r>
              <a:rPr lang="en-ZA" sz="2400">
                <a:solidFill>
                  <a:srgbClr val="000000"/>
                </a:solidFill>
                <a:latin typeface="Arial Narrow" pitchFamily="34" charset="0"/>
                <a:cs typeface="+mn-cs"/>
              </a:rPr>
              <a:t>Medical surveillance</a:t>
            </a:r>
            <a:endParaRPr lang="en-GB" sz="2400">
              <a:solidFill>
                <a:srgbClr val="000000"/>
              </a:solidFill>
              <a:latin typeface="Arial Narrow" pitchFamily="34" charset="0"/>
              <a:cs typeface="+mn-cs"/>
            </a:endParaRPr>
          </a:p>
        </p:txBody>
      </p:sp>
      <p:sp>
        <p:nvSpPr>
          <p:cNvPr id="399378" name="AutoShape 18"/>
          <p:cNvSpPr>
            <a:spLocks noChangeArrowheads="1"/>
          </p:cNvSpPr>
          <p:nvPr/>
        </p:nvSpPr>
        <p:spPr bwMode="auto">
          <a:xfrm>
            <a:off x="5553075" y="3978275"/>
            <a:ext cx="3082925" cy="1306513"/>
          </a:xfrm>
          <a:prstGeom prst="roundRect">
            <a:avLst>
              <a:gd name="adj" fmla="val 16667"/>
            </a:avLst>
          </a:prstGeom>
          <a:gradFill rotWithShape="1">
            <a:gsLst>
              <a:gs pos="0">
                <a:srgbClr val="FFEFD1"/>
              </a:gs>
              <a:gs pos="64999">
                <a:srgbClr val="F0EBD5"/>
              </a:gs>
              <a:gs pos="100000">
                <a:srgbClr val="D1C39F"/>
              </a:gs>
            </a:gsLst>
            <a:lin ang="5400000" scaled="0"/>
          </a:gradFill>
          <a:ln w="9525" algn="ctr">
            <a:noFill/>
            <a:round/>
            <a:headEnd/>
            <a:tailEnd/>
          </a:ln>
          <a:effectLst/>
        </p:spPr>
        <p:txBody>
          <a:bodyPr>
            <a:spAutoFit/>
          </a:bodyPr>
          <a:lstStyle/>
          <a:p>
            <a:pPr algn="ctr"/>
            <a:r>
              <a:rPr lang="en-GB" sz="2400" b="1" dirty="0">
                <a:solidFill>
                  <a:srgbClr val="000000"/>
                </a:solidFill>
                <a:latin typeface="Arial Narrow" pitchFamily="34" charset="0"/>
                <a:cs typeface="+mn-cs"/>
              </a:rPr>
              <a:t>Targets and objectives can be set and measured</a:t>
            </a:r>
          </a:p>
        </p:txBody>
      </p:sp>
      <p:sp>
        <p:nvSpPr>
          <p:cNvPr id="399379" name="Line 19"/>
          <p:cNvSpPr>
            <a:spLocks noChangeShapeType="1"/>
          </p:cNvSpPr>
          <p:nvPr/>
        </p:nvSpPr>
        <p:spPr bwMode="auto">
          <a:xfrm flipV="1">
            <a:off x="2987675" y="3500438"/>
            <a:ext cx="1655763" cy="720725"/>
          </a:xfrm>
          <a:prstGeom prst="line">
            <a:avLst/>
          </a:prstGeom>
          <a:noFill/>
          <a:ln w="98425">
            <a:solidFill>
              <a:srgbClr val="E2D8AF"/>
            </a:solidFill>
            <a:round/>
            <a:headEnd/>
            <a:tailEnd type="triangle" w="med" len="med"/>
          </a:ln>
          <a:effectLst/>
        </p:spPr>
        <p:txBody>
          <a:bodyPr/>
          <a:lstStyle/>
          <a:p>
            <a:pPr algn="ctr" eaLnBrk="0" hangingPunct="0"/>
            <a:endParaRPr lang="en-GB" sz="2400">
              <a:solidFill>
                <a:srgbClr val="000000"/>
              </a:solidFill>
              <a:cs typeface="+mn-cs"/>
            </a:endParaRPr>
          </a:p>
        </p:txBody>
      </p:sp>
      <p:sp>
        <p:nvSpPr>
          <p:cNvPr id="399381" name="Line 21"/>
          <p:cNvSpPr>
            <a:spLocks noChangeShapeType="1"/>
          </p:cNvSpPr>
          <p:nvPr/>
        </p:nvSpPr>
        <p:spPr bwMode="auto">
          <a:xfrm flipV="1">
            <a:off x="6227763" y="3429000"/>
            <a:ext cx="1728787" cy="647700"/>
          </a:xfrm>
          <a:prstGeom prst="line">
            <a:avLst/>
          </a:prstGeom>
          <a:noFill/>
          <a:ln w="98425">
            <a:solidFill>
              <a:srgbClr val="E2D8AF"/>
            </a:solidFill>
            <a:round/>
            <a:headEnd/>
            <a:tailEnd type="triangle" w="med" len="med"/>
          </a:ln>
          <a:effectLst/>
        </p:spPr>
        <p:txBody>
          <a:bodyPr/>
          <a:lstStyle/>
          <a:p>
            <a:pPr algn="ctr" eaLnBrk="0" hangingPunct="0"/>
            <a:endParaRPr lang="en-GB" sz="2400">
              <a:solidFill>
                <a:srgbClr val="000000"/>
              </a:solidFill>
              <a:cs typeface="+mn-cs"/>
            </a:endParaRPr>
          </a:p>
        </p:txBody>
      </p:sp>
      <p:sp>
        <p:nvSpPr>
          <p:cNvPr id="399382" name="Line 22"/>
          <p:cNvSpPr>
            <a:spLocks noChangeShapeType="1"/>
          </p:cNvSpPr>
          <p:nvPr/>
        </p:nvSpPr>
        <p:spPr bwMode="auto">
          <a:xfrm flipH="1" flipV="1">
            <a:off x="5148263" y="3500438"/>
            <a:ext cx="1150937" cy="576262"/>
          </a:xfrm>
          <a:prstGeom prst="line">
            <a:avLst/>
          </a:prstGeom>
          <a:noFill/>
          <a:ln w="98425">
            <a:solidFill>
              <a:srgbClr val="E2D8AF"/>
            </a:solidFill>
            <a:round/>
            <a:headEnd/>
            <a:tailEnd type="triangle" w="med" len="med"/>
          </a:ln>
          <a:effectLst/>
        </p:spPr>
        <p:txBody>
          <a:bodyPr/>
          <a:lstStyle/>
          <a:p>
            <a:pPr algn="ctr" eaLnBrk="0" hangingPunct="0"/>
            <a:endParaRPr lang="en-GB" sz="2400">
              <a:solidFill>
                <a:srgbClr val="000000"/>
              </a:solidFill>
              <a:cs typeface="+mn-cs"/>
            </a:endParaRPr>
          </a:p>
        </p:txBody>
      </p:sp>
      <p:sp>
        <p:nvSpPr>
          <p:cNvPr id="252" name="TextBox 251"/>
          <p:cNvSpPr txBox="1"/>
          <p:nvPr/>
        </p:nvSpPr>
        <p:spPr>
          <a:xfrm>
            <a:off x="5000628" y="285728"/>
            <a:ext cx="3714776" cy="523220"/>
          </a:xfrm>
          <a:prstGeom prst="rect">
            <a:avLst/>
          </a:prstGeom>
          <a:noFill/>
        </p:spPr>
        <p:txBody>
          <a:bodyPr wrap="square" rtlCol="0">
            <a:spAutoFit/>
          </a:bodyPr>
          <a:lstStyle/>
          <a:p>
            <a:r>
              <a:rPr lang="en-GB" sz="2800" b="1" dirty="0" smtClean="0"/>
              <a:t>The WRAC in Action</a:t>
            </a:r>
            <a:endParaRPr lang="en-GB"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99377"/>
                                        </p:tgtEl>
                                        <p:attrNameLst>
                                          <p:attrName>style.visibility</p:attrName>
                                        </p:attrNameLst>
                                      </p:cBhvr>
                                      <p:to>
                                        <p:strVal val="visible"/>
                                      </p:to>
                                    </p:set>
                                    <p:animEffect transition="in" filter="box(in)">
                                      <p:cBhvr>
                                        <p:cTn id="19" dur="500"/>
                                        <p:tgtEl>
                                          <p:spTgt spid="399377"/>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99378"/>
                                        </p:tgtEl>
                                        <p:attrNameLst>
                                          <p:attrName>style.visibility</p:attrName>
                                        </p:attrNameLst>
                                      </p:cBhvr>
                                      <p:to>
                                        <p:strVal val="visible"/>
                                      </p:to>
                                    </p:set>
                                    <p:animEffect transition="in" filter="box(in)">
                                      <p:cBhvr>
                                        <p:cTn id="22" dur="500"/>
                                        <p:tgtEl>
                                          <p:spTgt spid="399378"/>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99379"/>
                                        </p:tgtEl>
                                        <p:attrNameLst>
                                          <p:attrName>style.visibility</p:attrName>
                                        </p:attrNameLst>
                                      </p:cBhvr>
                                      <p:to>
                                        <p:strVal val="visible"/>
                                      </p:to>
                                    </p:set>
                                    <p:animEffect transition="in" filter="box(in)">
                                      <p:cBhvr>
                                        <p:cTn id="25" dur="500"/>
                                        <p:tgtEl>
                                          <p:spTgt spid="399379"/>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399381"/>
                                        </p:tgtEl>
                                        <p:attrNameLst>
                                          <p:attrName>style.visibility</p:attrName>
                                        </p:attrNameLst>
                                      </p:cBhvr>
                                      <p:to>
                                        <p:strVal val="visible"/>
                                      </p:to>
                                    </p:set>
                                    <p:animEffect transition="in" filter="box(in)">
                                      <p:cBhvr>
                                        <p:cTn id="28" dur="500"/>
                                        <p:tgtEl>
                                          <p:spTgt spid="399381"/>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99382"/>
                                        </p:tgtEl>
                                        <p:attrNameLst>
                                          <p:attrName>style.visibility</p:attrName>
                                        </p:attrNameLst>
                                      </p:cBhvr>
                                      <p:to>
                                        <p:strVal val="visible"/>
                                      </p:to>
                                    </p:set>
                                    <p:animEffect transition="in" filter="box(in)">
                                      <p:cBhvr>
                                        <p:cTn id="31" dur="500"/>
                                        <p:tgtEl>
                                          <p:spTgt spid="399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7" grpId="0" animBg="1"/>
      <p:bldP spid="399378" grpId="0" animBg="1"/>
      <p:bldP spid="399379" grpId="0" animBg="1"/>
      <p:bldP spid="399381" grpId="0" animBg="1"/>
      <p:bldP spid="3993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285860"/>
            <a:ext cx="8229600" cy="776287"/>
          </a:xfrm>
        </p:spPr>
        <p:txBody>
          <a:bodyPr/>
          <a:lstStyle/>
          <a:p>
            <a:r>
              <a:rPr lang="en-ZA" dirty="0" smtClean="0"/>
              <a:t>Thank you</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000108"/>
            <a:ext cx="8229600" cy="776287"/>
          </a:xfrm>
        </p:spPr>
        <p:txBody>
          <a:bodyPr/>
          <a:lstStyle/>
          <a:p>
            <a:r>
              <a:rPr lang="en-ZA" sz="2800" dirty="0" smtClean="0"/>
              <a:t>Primary aim</a:t>
            </a:r>
            <a:endParaRPr lang="en-US" sz="2800" dirty="0"/>
          </a:p>
        </p:txBody>
      </p:sp>
      <p:pic>
        <p:nvPicPr>
          <p:cNvPr id="4" name="Content Placeholder 3"/>
          <p:cNvPicPr>
            <a:picLocks noGrp="1" noChangeAspect="1"/>
          </p:cNvPicPr>
          <p:nvPr>
            <p:ph idx="4294967295"/>
          </p:nvPr>
        </p:nvPicPr>
        <p:blipFill>
          <a:blip r:embed="rId3" cstate="print">
            <a:extLst>
              <a:ext uri="{28A0092B-C50C-407E-A947-70E740481C1C}">
                <a14:useLocalDpi xmlns="" xmlns:a14="http://schemas.microsoft.com/office/drawing/2010/main" val="0"/>
              </a:ext>
            </a:extLst>
          </a:blip>
          <a:stretch>
            <a:fillRect/>
          </a:stretch>
        </p:blipFill>
        <p:spPr>
          <a:xfrm>
            <a:off x="127434" y="5143512"/>
            <a:ext cx="2301426" cy="1534284"/>
          </a:xfr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15140" y="5143512"/>
            <a:ext cx="2335869" cy="1554465"/>
          </a:xfrm>
          <a:prstGeom prst="rect">
            <a:avLst/>
          </a:prstGeom>
        </p:spPr>
      </p:pic>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28860" y="5143512"/>
            <a:ext cx="2301425" cy="1531544"/>
          </a:xfrm>
          <a:prstGeom prst="rect">
            <a:avLst/>
          </a:prstGeom>
        </p:spPr>
      </p:pic>
      <p:pic>
        <p:nvPicPr>
          <p:cNvPr id="7" name="Picture 6"/>
          <p:cNvPicPr>
            <a:picLocks/>
          </p:cNvPicPr>
          <p:nvPr/>
        </p:nvPicPr>
        <p:blipFill>
          <a:blip r:embed="rId6" cstate="print">
            <a:extLst>
              <a:ext uri="{28A0092B-C50C-407E-A947-70E740481C1C}">
                <a14:useLocalDpi xmlns="" xmlns:a14="http://schemas.microsoft.com/office/drawing/2010/main" val="0"/>
              </a:ext>
            </a:extLst>
          </a:blip>
          <a:srcRect b="8"/>
          <a:stretch>
            <a:fillRect/>
          </a:stretch>
        </p:blipFill>
        <p:spPr>
          <a:xfrm rot="10800000">
            <a:off x="4686170" y="5143512"/>
            <a:ext cx="2028970" cy="1549431"/>
          </a:xfrm>
          <a:prstGeom prst="rect">
            <a:avLst/>
          </a:prstGeom>
        </p:spPr>
      </p:pic>
      <p:sp>
        <p:nvSpPr>
          <p:cNvPr id="8" name="TextBox 7"/>
          <p:cNvSpPr txBox="1"/>
          <p:nvPr/>
        </p:nvSpPr>
        <p:spPr>
          <a:xfrm>
            <a:off x="500034" y="1708556"/>
            <a:ext cx="7428637" cy="3077766"/>
          </a:xfrm>
          <a:prstGeom prst="rect">
            <a:avLst/>
          </a:prstGeom>
          <a:noFill/>
        </p:spPr>
        <p:txBody>
          <a:bodyPr wrap="none" rtlCol="0">
            <a:spAutoFit/>
          </a:bodyPr>
          <a:lstStyle/>
          <a:p>
            <a:pPr>
              <a:buFont typeface="Arial" pitchFamily="34" charset="0"/>
              <a:buChar char="•"/>
            </a:pPr>
            <a:r>
              <a:rPr lang="en-ZA" sz="2000" b="1" dirty="0" smtClean="0">
                <a:solidFill>
                  <a:schemeClr val="tx2">
                    <a:lumMod val="75000"/>
                  </a:schemeClr>
                </a:solidFill>
              </a:rPr>
              <a:t>  Prevent harm to employees</a:t>
            </a:r>
          </a:p>
          <a:p>
            <a:pPr>
              <a:buFont typeface="Arial" pitchFamily="34" charset="0"/>
              <a:buChar char="•"/>
            </a:pPr>
            <a:endParaRPr lang="en-ZA" sz="1200" b="1" dirty="0" smtClean="0">
              <a:solidFill>
                <a:schemeClr val="tx2">
                  <a:lumMod val="75000"/>
                </a:schemeClr>
              </a:solidFill>
            </a:endParaRPr>
          </a:p>
          <a:p>
            <a:pPr>
              <a:buFont typeface="Arial" pitchFamily="34" charset="0"/>
              <a:buChar char="•"/>
            </a:pPr>
            <a:r>
              <a:rPr lang="en-ZA" sz="2000" b="1" dirty="0" smtClean="0">
                <a:solidFill>
                  <a:schemeClr val="tx2">
                    <a:lumMod val="75000"/>
                  </a:schemeClr>
                </a:solidFill>
              </a:rPr>
              <a:t>  Prevent regulatory action against the Company</a:t>
            </a:r>
          </a:p>
          <a:p>
            <a:pPr>
              <a:buFont typeface="Arial" pitchFamily="34" charset="0"/>
              <a:buChar char="•"/>
            </a:pPr>
            <a:endParaRPr lang="en-ZA" sz="1200" b="1" dirty="0" smtClean="0">
              <a:solidFill>
                <a:schemeClr val="tx2">
                  <a:lumMod val="75000"/>
                </a:schemeClr>
              </a:solidFill>
            </a:endParaRPr>
          </a:p>
          <a:p>
            <a:pPr>
              <a:buFont typeface="Arial" pitchFamily="34" charset="0"/>
              <a:buChar char="•"/>
            </a:pPr>
            <a:r>
              <a:rPr lang="en-ZA" sz="2000" b="1" dirty="0" smtClean="0">
                <a:solidFill>
                  <a:schemeClr val="tx2">
                    <a:lumMod val="75000"/>
                  </a:schemeClr>
                </a:solidFill>
              </a:rPr>
              <a:t>  Minimise the risk of legal claims against the company for </a:t>
            </a:r>
          </a:p>
          <a:p>
            <a:r>
              <a:rPr lang="en-ZA" sz="2000" b="1" dirty="0" smtClean="0">
                <a:solidFill>
                  <a:schemeClr val="tx2">
                    <a:lumMod val="75000"/>
                  </a:schemeClr>
                </a:solidFill>
              </a:rPr>
              <a:t>   occupational diseases, injuries and deaths</a:t>
            </a:r>
          </a:p>
          <a:p>
            <a:endParaRPr lang="en-ZA" sz="1200" b="1" dirty="0" smtClean="0">
              <a:solidFill>
                <a:schemeClr val="tx2">
                  <a:lumMod val="75000"/>
                </a:schemeClr>
              </a:solidFill>
            </a:endParaRPr>
          </a:p>
          <a:p>
            <a:pPr>
              <a:buFont typeface="Arial" pitchFamily="34" charset="0"/>
              <a:buChar char="•"/>
            </a:pPr>
            <a:r>
              <a:rPr lang="en-ZA" sz="2000" b="1" dirty="0" smtClean="0">
                <a:solidFill>
                  <a:schemeClr val="tx2">
                    <a:lumMod val="75000"/>
                  </a:schemeClr>
                </a:solidFill>
              </a:rPr>
              <a:t>  Minimise reputational risk</a:t>
            </a:r>
            <a:endParaRPr lang="en-US" sz="20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_01.jpg"/>
          <p:cNvPicPr>
            <a:picLocks noChangeAspect="1"/>
          </p:cNvPicPr>
          <p:nvPr/>
        </p:nvPicPr>
        <p:blipFill>
          <a:blip r:embed="rId3" cstate="print"/>
          <a:stretch>
            <a:fillRect/>
          </a:stretch>
        </p:blipFill>
        <p:spPr>
          <a:xfrm>
            <a:off x="0" y="1187444"/>
            <a:ext cx="9144000" cy="5670556"/>
          </a:xfrm>
          <a:prstGeom prst="rect">
            <a:avLst/>
          </a:prstGeom>
        </p:spPr>
      </p:pic>
      <p:sp>
        <p:nvSpPr>
          <p:cNvPr id="8" name="Slide Number Placeholder 3"/>
          <p:cNvSpPr>
            <a:spLocks noGrp="1"/>
          </p:cNvSpPr>
          <p:nvPr>
            <p:ph type="sldNum" sz="quarter" idx="12"/>
          </p:nvPr>
        </p:nvSpPr>
        <p:spPr>
          <a:xfrm>
            <a:off x="7812088" y="6397625"/>
            <a:ext cx="874712" cy="339725"/>
          </a:xfrm>
          <a:noFill/>
          <a:ln>
            <a:miter lim="800000"/>
            <a:headEnd/>
            <a:tailEnd/>
          </a:ln>
        </p:spPr>
        <p:txBody>
          <a:bodyPr/>
          <a:lstStyle/>
          <a:p>
            <a:fld id="{74A9AEE9-354E-FB45-BFF8-3976ED590082}" type="slidenum">
              <a:rPr lang="en-US">
                <a:solidFill>
                  <a:srgbClr val="FFFFFF"/>
                </a:solidFill>
              </a:rPr>
              <a:pPr/>
              <a:t>4</a:t>
            </a:fld>
            <a:endParaRPr lang="en-US" dirty="0">
              <a:solidFill>
                <a:srgbClr val="FFFFFF"/>
              </a:solidFill>
            </a:endParaRPr>
          </a:p>
        </p:txBody>
      </p:sp>
      <p:sp>
        <p:nvSpPr>
          <p:cNvPr id="10" name="TextBox 9"/>
          <p:cNvSpPr txBox="1"/>
          <p:nvPr/>
        </p:nvSpPr>
        <p:spPr>
          <a:xfrm>
            <a:off x="360311" y="1499277"/>
            <a:ext cx="8497939" cy="400110"/>
          </a:xfrm>
          <a:prstGeom prst="rect">
            <a:avLst/>
          </a:prstGeom>
          <a:noFill/>
        </p:spPr>
        <p:txBody>
          <a:bodyPr wrap="square" rtlCol="0">
            <a:spAutoFit/>
          </a:bodyPr>
          <a:lstStyle/>
          <a:p>
            <a:r>
              <a:rPr lang="en-GB" sz="2000" b="1" dirty="0" smtClean="0">
                <a:solidFill>
                  <a:schemeClr val="bg1"/>
                </a:solidFill>
              </a:rPr>
              <a:t>10 reasons for poor Occupational Health performance</a:t>
            </a:r>
            <a:endParaRPr lang="en-GB" sz="900" b="1" dirty="0">
              <a:solidFill>
                <a:schemeClr val="bg1"/>
              </a:solidFill>
            </a:endParaRPr>
          </a:p>
        </p:txBody>
      </p:sp>
      <p:sp>
        <p:nvSpPr>
          <p:cNvPr id="11" name="Rectangle 10"/>
          <p:cNvSpPr/>
          <p:nvPr/>
        </p:nvSpPr>
        <p:spPr>
          <a:xfrm>
            <a:off x="500378" y="2014314"/>
            <a:ext cx="1944000" cy="1350000"/>
          </a:xfrm>
          <a:prstGeom prst="rect">
            <a:avLst/>
          </a:prstGeom>
          <a:solidFill>
            <a:srgbClr val="E2D8AF"/>
          </a:solidFill>
        </p:spPr>
        <p:txBody>
          <a:bodyPr wrap="square">
            <a:noAutofit/>
          </a:bodyPr>
          <a:lstStyle/>
          <a:p>
            <a:r>
              <a:rPr lang="en-GB" dirty="0" smtClean="0">
                <a:solidFill>
                  <a:schemeClr val="tx2"/>
                </a:solidFill>
              </a:rPr>
              <a:t>Lack of commitment</a:t>
            </a:r>
            <a:endParaRPr lang="en-GB" dirty="0">
              <a:solidFill>
                <a:schemeClr val="tx2"/>
              </a:solidFill>
            </a:endParaRPr>
          </a:p>
        </p:txBody>
      </p:sp>
      <p:sp>
        <p:nvSpPr>
          <p:cNvPr id="12" name="Rectangle 11"/>
          <p:cNvSpPr/>
          <p:nvPr/>
        </p:nvSpPr>
        <p:spPr>
          <a:xfrm>
            <a:off x="2566793" y="2014314"/>
            <a:ext cx="1944000" cy="1350000"/>
          </a:xfrm>
          <a:prstGeom prst="rect">
            <a:avLst/>
          </a:prstGeom>
          <a:solidFill>
            <a:srgbClr val="E2D8AF"/>
          </a:solidFill>
        </p:spPr>
        <p:txBody>
          <a:bodyPr wrap="square">
            <a:noAutofit/>
          </a:bodyPr>
          <a:lstStyle/>
          <a:p>
            <a:r>
              <a:rPr lang="en-GB" dirty="0" smtClean="0">
                <a:solidFill>
                  <a:schemeClr val="tx2"/>
                </a:solidFill>
              </a:rPr>
              <a:t>Poor </a:t>
            </a:r>
            <a:br>
              <a:rPr lang="en-GB" dirty="0" smtClean="0">
                <a:solidFill>
                  <a:schemeClr val="tx2"/>
                </a:solidFill>
              </a:rPr>
            </a:br>
            <a:r>
              <a:rPr lang="en-GB" dirty="0" smtClean="0">
                <a:solidFill>
                  <a:schemeClr val="tx2"/>
                </a:solidFill>
              </a:rPr>
              <a:t>awareness</a:t>
            </a:r>
            <a:endParaRPr lang="en-GB" dirty="0">
              <a:solidFill>
                <a:schemeClr val="tx2"/>
              </a:solidFill>
            </a:endParaRPr>
          </a:p>
        </p:txBody>
      </p:sp>
      <p:sp>
        <p:nvSpPr>
          <p:cNvPr id="13" name="Rectangle 12"/>
          <p:cNvSpPr/>
          <p:nvPr/>
        </p:nvSpPr>
        <p:spPr>
          <a:xfrm>
            <a:off x="4633208" y="2014314"/>
            <a:ext cx="1944000" cy="1350000"/>
          </a:xfrm>
          <a:prstGeom prst="rect">
            <a:avLst/>
          </a:prstGeom>
          <a:solidFill>
            <a:srgbClr val="E2D8AF"/>
          </a:solidFill>
        </p:spPr>
        <p:txBody>
          <a:bodyPr wrap="square">
            <a:noAutofit/>
          </a:bodyPr>
          <a:lstStyle/>
          <a:p>
            <a:r>
              <a:rPr lang="en-GB" dirty="0" smtClean="0">
                <a:solidFill>
                  <a:schemeClr val="tx2"/>
                </a:solidFill>
              </a:rPr>
              <a:t>Weak </a:t>
            </a:r>
            <a:br>
              <a:rPr lang="en-GB" dirty="0" smtClean="0">
                <a:solidFill>
                  <a:schemeClr val="tx2"/>
                </a:solidFill>
              </a:rPr>
            </a:br>
            <a:r>
              <a:rPr lang="en-GB" dirty="0" smtClean="0">
                <a:solidFill>
                  <a:schemeClr val="tx2"/>
                </a:solidFill>
              </a:rPr>
              <a:t>hazard ID</a:t>
            </a:r>
            <a:endParaRPr lang="en-GB" dirty="0">
              <a:solidFill>
                <a:schemeClr val="tx2"/>
              </a:solidFill>
            </a:endParaRPr>
          </a:p>
        </p:txBody>
      </p:sp>
      <p:sp>
        <p:nvSpPr>
          <p:cNvPr id="14" name="Rectangle 13"/>
          <p:cNvSpPr/>
          <p:nvPr/>
        </p:nvSpPr>
        <p:spPr>
          <a:xfrm>
            <a:off x="6699622" y="2014314"/>
            <a:ext cx="1944000" cy="1350000"/>
          </a:xfrm>
          <a:prstGeom prst="rect">
            <a:avLst/>
          </a:prstGeom>
          <a:solidFill>
            <a:srgbClr val="E2D8AF"/>
          </a:solidFill>
        </p:spPr>
        <p:txBody>
          <a:bodyPr wrap="square">
            <a:noAutofit/>
          </a:bodyPr>
          <a:lstStyle/>
          <a:p>
            <a:r>
              <a:rPr lang="en-GB" dirty="0" smtClean="0">
                <a:solidFill>
                  <a:schemeClr val="tx2"/>
                </a:solidFill>
              </a:rPr>
              <a:t>Low hazard understanding</a:t>
            </a:r>
            <a:endParaRPr lang="en-GB" dirty="0">
              <a:solidFill>
                <a:schemeClr val="tx2"/>
              </a:solidFill>
            </a:endParaRPr>
          </a:p>
        </p:txBody>
      </p:sp>
      <p:sp>
        <p:nvSpPr>
          <p:cNvPr id="15" name="Rectangle 14"/>
          <p:cNvSpPr/>
          <p:nvPr/>
        </p:nvSpPr>
        <p:spPr>
          <a:xfrm>
            <a:off x="500378" y="3483951"/>
            <a:ext cx="1944000" cy="1350000"/>
          </a:xfrm>
          <a:prstGeom prst="rect">
            <a:avLst/>
          </a:prstGeom>
          <a:solidFill>
            <a:srgbClr val="E2D8AF"/>
          </a:solidFill>
        </p:spPr>
        <p:txBody>
          <a:bodyPr wrap="square">
            <a:noAutofit/>
          </a:bodyPr>
          <a:lstStyle/>
          <a:p>
            <a:r>
              <a:rPr lang="en-GB" dirty="0" smtClean="0">
                <a:solidFill>
                  <a:schemeClr val="tx2"/>
                </a:solidFill>
              </a:rPr>
              <a:t>Systems </a:t>
            </a:r>
            <a:br>
              <a:rPr lang="en-GB" dirty="0" smtClean="0">
                <a:solidFill>
                  <a:schemeClr val="tx2"/>
                </a:solidFill>
              </a:rPr>
            </a:br>
            <a:r>
              <a:rPr lang="en-GB" dirty="0" smtClean="0">
                <a:solidFill>
                  <a:schemeClr val="tx2"/>
                </a:solidFill>
              </a:rPr>
              <a:t>reactive</a:t>
            </a:r>
            <a:endParaRPr lang="en-GB" dirty="0">
              <a:solidFill>
                <a:schemeClr val="tx2"/>
              </a:solidFill>
            </a:endParaRPr>
          </a:p>
        </p:txBody>
      </p:sp>
      <p:sp>
        <p:nvSpPr>
          <p:cNvPr id="16" name="Rectangle 15"/>
          <p:cNvSpPr/>
          <p:nvPr/>
        </p:nvSpPr>
        <p:spPr>
          <a:xfrm>
            <a:off x="6699622" y="3483951"/>
            <a:ext cx="1944000" cy="1350000"/>
          </a:xfrm>
          <a:prstGeom prst="rect">
            <a:avLst/>
          </a:prstGeom>
          <a:solidFill>
            <a:srgbClr val="E2D8AF"/>
          </a:solidFill>
        </p:spPr>
        <p:txBody>
          <a:bodyPr wrap="square">
            <a:noAutofit/>
          </a:bodyPr>
          <a:lstStyle/>
          <a:p>
            <a:r>
              <a:rPr lang="en-GB" dirty="0" smtClean="0">
                <a:solidFill>
                  <a:schemeClr val="tx2"/>
                </a:solidFill>
              </a:rPr>
              <a:t>Inadequate resources</a:t>
            </a:r>
            <a:endParaRPr lang="en-GB" dirty="0">
              <a:solidFill>
                <a:schemeClr val="tx2"/>
              </a:solidFill>
            </a:endParaRPr>
          </a:p>
        </p:txBody>
      </p:sp>
      <p:sp>
        <p:nvSpPr>
          <p:cNvPr id="17" name="Rectangle 16"/>
          <p:cNvSpPr/>
          <p:nvPr/>
        </p:nvSpPr>
        <p:spPr>
          <a:xfrm>
            <a:off x="500378" y="4969561"/>
            <a:ext cx="1944000" cy="1350000"/>
          </a:xfrm>
          <a:prstGeom prst="rect">
            <a:avLst/>
          </a:prstGeom>
          <a:solidFill>
            <a:srgbClr val="E2D8AF"/>
          </a:solidFill>
        </p:spPr>
        <p:txBody>
          <a:bodyPr wrap="square">
            <a:noAutofit/>
          </a:bodyPr>
          <a:lstStyle/>
          <a:p>
            <a:r>
              <a:rPr lang="en-GB" dirty="0" smtClean="0">
                <a:solidFill>
                  <a:schemeClr val="tx2"/>
                </a:solidFill>
              </a:rPr>
              <a:t>Inadequate liason between teams</a:t>
            </a:r>
            <a:endParaRPr lang="en-GB" dirty="0">
              <a:solidFill>
                <a:schemeClr val="tx2"/>
              </a:solidFill>
            </a:endParaRPr>
          </a:p>
        </p:txBody>
      </p:sp>
      <p:sp>
        <p:nvSpPr>
          <p:cNvPr id="18" name="Rectangle 17"/>
          <p:cNvSpPr/>
          <p:nvPr/>
        </p:nvSpPr>
        <p:spPr>
          <a:xfrm>
            <a:off x="2566793" y="4969561"/>
            <a:ext cx="1944000" cy="1350000"/>
          </a:xfrm>
          <a:prstGeom prst="rect">
            <a:avLst/>
          </a:prstGeom>
          <a:solidFill>
            <a:srgbClr val="E2D8AF"/>
          </a:solidFill>
        </p:spPr>
        <p:txBody>
          <a:bodyPr wrap="square">
            <a:noAutofit/>
          </a:bodyPr>
          <a:lstStyle/>
          <a:p>
            <a:r>
              <a:rPr lang="en-GB" dirty="0" smtClean="0">
                <a:solidFill>
                  <a:schemeClr val="tx2"/>
                </a:solidFill>
              </a:rPr>
              <a:t>Poor record keeping</a:t>
            </a:r>
            <a:endParaRPr lang="en-GB" dirty="0">
              <a:solidFill>
                <a:schemeClr val="tx2"/>
              </a:solidFill>
            </a:endParaRPr>
          </a:p>
        </p:txBody>
      </p:sp>
      <p:sp>
        <p:nvSpPr>
          <p:cNvPr id="19" name="Rectangle 18"/>
          <p:cNvSpPr/>
          <p:nvPr/>
        </p:nvSpPr>
        <p:spPr>
          <a:xfrm>
            <a:off x="4633208" y="4969561"/>
            <a:ext cx="1944000" cy="1350000"/>
          </a:xfrm>
          <a:prstGeom prst="rect">
            <a:avLst/>
          </a:prstGeom>
          <a:solidFill>
            <a:srgbClr val="E2D8AF"/>
          </a:solidFill>
        </p:spPr>
        <p:txBody>
          <a:bodyPr wrap="square">
            <a:noAutofit/>
          </a:bodyPr>
          <a:lstStyle/>
          <a:p>
            <a:r>
              <a:rPr lang="en-GB" dirty="0" smtClean="0">
                <a:solidFill>
                  <a:schemeClr val="tx2"/>
                </a:solidFill>
              </a:rPr>
              <a:t>Lagging </a:t>
            </a:r>
            <a:br>
              <a:rPr lang="en-GB" dirty="0" smtClean="0">
                <a:solidFill>
                  <a:schemeClr val="tx2"/>
                </a:solidFill>
              </a:rPr>
            </a:br>
            <a:r>
              <a:rPr lang="en-GB" dirty="0" smtClean="0">
                <a:solidFill>
                  <a:schemeClr val="tx2"/>
                </a:solidFill>
              </a:rPr>
              <a:t>results</a:t>
            </a:r>
            <a:endParaRPr lang="en-GB" dirty="0">
              <a:solidFill>
                <a:schemeClr val="tx2"/>
              </a:solidFill>
            </a:endParaRPr>
          </a:p>
        </p:txBody>
      </p:sp>
      <p:sp>
        <p:nvSpPr>
          <p:cNvPr id="20" name="Rectangle 19"/>
          <p:cNvSpPr/>
          <p:nvPr/>
        </p:nvSpPr>
        <p:spPr>
          <a:xfrm>
            <a:off x="6699622" y="4969561"/>
            <a:ext cx="1944000" cy="1350000"/>
          </a:xfrm>
          <a:prstGeom prst="rect">
            <a:avLst/>
          </a:prstGeom>
          <a:solidFill>
            <a:srgbClr val="E2D8AF"/>
          </a:solidFill>
        </p:spPr>
        <p:txBody>
          <a:bodyPr wrap="square">
            <a:noAutofit/>
          </a:bodyPr>
          <a:lstStyle/>
          <a:p>
            <a:r>
              <a:rPr lang="en-GB" dirty="0" smtClean="0">
                <a:solidFill>
                  <a:schemeClr val="tx2"/>
                </a:solidFill>
              </a:rPr>
              <a:t>Unreliable sampling</a:t>
            </a:r>
            <a:endParaRPr lang="en-GB" dirty="0">
              <a:solidFill>
                <a:schemeClr val="tx2"/>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96" y="1009639"/>
            <a:ext cx="8229600" cy="776287"/>
          </a:xfrm>
        </p:spPr>
        <p:txBody>
          <a:bodyPr/>
          <a:lstStyle/>
          <a:p>
            <a:r>
              <a:rPr lang="en-ZA" sz="2800" dirty="0" smtClean="0"/>
              <a:t>The risk management process</a:t>
            </a:r>
            <a:endParaRPr lang="en-US" sz="2800" dirty="0"/>
          </a:p>
        </p:txBody>
      </p:sp>
      <p:sp>
        <p:nvSpPr>
          <p:cNvPr id="103452"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03425" name="Group 1"/>
          <p:cNvGrpSpPr>
            <a:grpSpLocks noChangeAspect="1"/>
          </p:cNvGrpSpPr>
          <p:nvPr/>
        </p:nvGrpSpPr>
        <p:grpSpPr bwMode="auto">
          <a:xfrm>
            <a:off x="1214414" y="1714487"/>
            <a:ext cx="6643734" cy="4881111"/>
            <a:chOff x="1134" y="2368"/>
            <a:chExt cx="8820" cy="6480"/>
          </a:xfrm>
        </p:grpSpPr>
        <p:sp>
          <p:nvSpPr>
            <p:cNvPr id="103451" name="AutoShape 27"/>
            <p:cNvSpPr>
              <a:spLocks noChangeAspect="1" noChangeArrowheads="1" noTextEdit="1"/>
            </p:cNvSpPr>
            <p:nvPr/>
          </p:nvSpPr>
          <p:spPr bwMode="auto">
            <a:xfrm>
              <a:off x="1134" y="2368"/>
              <a:ext cx="8820" cy="6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450" name="Rectangle 26"/>
            <p:cNvSpPr>
              <a:spLocks noChangeArrowheads="1"/>
            </p:cNvSpPr>
            <p:nvPr/>
          </p:nvSpPr>
          <p:spPr bwMode="auto">
            <a:xfrm>
              <a:off x="3654" y="4068"/>
              <a:ext cx="3420" cy="324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449" name="Rectangle 25"/>
            <p:cNvSpPr>
              <a:spLocks noChangeArrowheads="1"/>
            </p:cNvSpPr>
            <p:nvPr/>
          </p:nvSpPr>
          <p:spPr bwMode="auto">
            <a:xfrm>
              <a:off x="4193" y="3088"/>
              <a:ext cx="2340" cy="870"/>
            </a:xfrm>
            <a:prstGeom prst="rect">
              <a:avLst/>
            </a:prstGeom>
            <a:solidFill>
              <a:schemeClr val="tx2">
                <a:lumMod val="20000"/>
                <a:lumOff val="80000"/>
              </a:schemeClr>
            </a:solidFill>
            <a:ln w="9525">
              <a:solidFill>
                <a:srgbClr val="000000"/>
              </a:solidFill>
              <a:miter lim="800000"/>
              <a:headEnd/>
              <a:tailEnd/>
            </a:ln>
          </p:spPr>
          <p:txBody>
            <a:bodyPr vert="horz" wrap="square" lIns="91440" tIns="8280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2</a:t>
              </a:r>
              <a:endParaRPr kumimoji="0" lang="en-GB" sz="9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Establishing the context</a:t>
              </a:r>
              <a:endParaRPr kumimoji="0" lang="en-GB" sz="1800" b="1" i="0" u="none" strike="noStrike" cap="none" normalizeH="0" baseline="0" smtClean="0">
                <a:ln>
                  <a:noFill/>
                </a:ln>
                <a:solidFill>
                  <a:schemeClr val="tx1"/>
                </a:solidFill>
                <a:effectLst/>
                <a:latin typeface="Arial" pitchFamily="34" charset="0"/>
                <a:cs typeface="Arial" pitchFamily="34" charset="0"/>
              </a:endParaRPr>
            </a:p>
          </p:txBody>
        </p:sp>
        <p:sp>
          <p:nvSpPr>
            <p:cNvPr id="103448" name="Rectangle 24"/>
            <p:cNvSpPr>
              <a:spLocks noChangeArrowheads="1"/>
            </p:cNvSpPr>
            <p:nvPr/>
          </p:nvSpPr>
          <p:spPr bwMode="auto">
            <a:xfrm>
              <a:off x="4194" y="4528"/>
              <a:ext cx="2340" cy="720"/>
            </a:xfrm>
            <a:prstGeom prst="rect">
              <a:avLst/>
            </a:prstGeom>
            <a:solidFill>
              <a:srgbClr val="FF66CC"/>
            </a:solidFill>
            <a:ln w="9525">
              <a:solidFill>
                <a:srgbClr val="000000"/>
              </a:solidFill>
              <a:miter lim="800000"/>
              <a:headEnd/>
              <a:tailEnd/>
            </a:ln>
          </p:spPr>
          <p:txBody>
            <a:bodyPr vert="horz" wrap="square" lIns="91440" tIns="8280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3</a:t>
              </a:r>
              <a:endParaRPr kumimoji="0" lang="en-GB" sz="9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Risk identification</a:t>
              </a:r>
              <a:endParaRPr kumimoji="0" lang="en-GB" sz="1800" b="1" i="0" u="none" strike="noStrike" cap="none" normalizeH="0" baseline="0" smtClean="0">
                <a:ln>
                  <a:noFill/>
                </a:ln>
                <a:solidFill>
                  <a:schemeClr val="tx1"/>
                </a:solidFill>
                <a:effectLst/>
                <a:latin typeface="Arial" pitchFamily="34" charset="0"/>
                <a:cs typeface="Arial" pitchFamily="34" charset="0"/>
              </a:endParaRPr>
            </a:p>
          </p:txBody>
        </p:sp>
        <p:sp>
          <p:nvSpPr>
            <p:cNvPr id="103447" name="Rectangle 23"/>
            <p:cNvSpPr>
              <a:spLocks noChangeArrowheads="1"/>
            </p:cNvSpPr>
            <p:nvPr/>
          </p:nvSpPr>
          <p:spPr bwMode="auto">
            <a:xfrm>
              <a:off x="4194" y="5428"/>
              <a:ext cx="2340" cy="720"/>
            </a:xfrm>
            <a:prstGeom prst="rect">
              <a:avLst/>
            </a:prstGeom>
            <a:solidFill>
              <a:srgbClr val="92D050"/>
            </a:solidFill>
            <a:ln w="9525">
              <a:solidFill>
                <a:srgbClr val="000000"/>
              </a:solidFill>
              <a:miter lim="800000"/>
              <a:headEnd/>
              <a:tailEnd/>
            </a:ln>
          </p:spPr>
          <p:txBody>
            <a:bodyPr vert="horz" wrap="square" lIns="91440" tIns="8280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4</a:t>
              </a:r>
              <a:endParaRPr kumimoji="0" lang="en-GB" sz="9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Risk analysis</a:t>
              </a:r>
              <a:endParaRPr kumimoji="0" lang="en-GB" sz="1800" b="1" i="0" u="none" strike="noStrike" cap="none" normalizeH="0" baseline="0" smtClean="0">
                <a:ln>
                  <a:noFill/>
                </a:ln>
                <a:solidFill>
                  <a:schemeClr val="tx1"/>
                </a:solidFill>
                <a:effectLst/>
                <a:latin typeface="Arial" pitchFamily="34" charset="0"/>
                <a:cs typeface="Arial" pitchFamily="34" charset="0"/>
              </a:endParaRPr>
            </a:p>
          </p:txBody>
        </p:sp>
        <p:sp>
          <p:nvSpPr>
            <p:cNvPr id="103446" name="Rectangle 22"/>
            <p:cNvSpPr>
              <a:spLocks noChangeArrowheads="1"/>
            </p:cNvSpPr>
            <p:nvPr/>
          </p:nvSpPr>
          <p:spPr bwMode="auto">
            <a:xfrm>
              <a:off x="4194" y="6328"/>
              <a:ext cx="2340" cy="720"/>
            </a:xfrm>
            <a:prstGeom prst="rect">
              <a:avLst/>
            </a:prstGeom>
            <a:solidFill>
              <a:srgbClr val="00CC99"/>
            </a:solidFill>
            <a:ln w="9525">
              <a:solidFill>
                <a:srgbClr val="000000"/>
              </a:solidFill>
              <a:miter lim="800000"/>
              <a:headEnd/>
              <a:tailEnd/>
            </a:ln>
          </p:spPr>
          <p:txBody>
            <a:bodyPr vert="horz" wrap="square" lIns="91440" tIns="8280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5</a:t>
              </a:r>
              <a:endParaRPr kumimoji="0" lang="en-GB" sz="9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Risk evaluation</a:t>
              </a:r>
              <a:endParaRPr kumimoji="0" lang="en-GB" sz="1800" b="1" i="0" u="none" strike="noStrike" cap="none" normalizeH="0" baseline="0" smtClean="0">
                <a:ln>
                  <a:noFill/>
                </a:ln>
                <a:solidFill>
                  <a:schemeClr val="tx1"/>
                </a:solidFill>
                <a:effectLst/>
                <a:latin typeface="Arial" pitchFamily="34" charset="0"/>
                <a:cs typeface="Arial" pitchFamily="34" charset="0"/>
              </a:endParaRPr>
            </a:p>
          </p:txBody>
        </p:sp>
        <p:sp>
          <p:nvSpPr>
            <p:cNvPr id="103445" name="Text Box 21"/>
            <p:cNvSpPr txBox="1">
              <a:spLocks noChangeArrowheads="1"/>
            </p:cNvSpPr>
            <p:nvPr/>
          </p:nvSpPr>
          <p:spPr bwMode="auto">
            <a:xfrm>
              <a:off x="4634" y="4048"/>
              <a:ext cx="216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Risk   assessment</a:t>
              </a:r>
              <a:endParaRPr kumimoji="0" lang="en-GB"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103444" name="Rectangle 20"/>
            <p:cNvSpPr>
              <a:spLocks noChangeArrowheads="1"/>
            </p:cNvSpPr>
            <p:nvPr/>
          </p:nvSpPr>
          <p:spPr bwMode="auto">
            <a:xfrm>
              <a:off x="4194" y="7588"/>
              <a:ext cx="2340" cy="720"/>
            </a:xfrm>
            <a:prstGeom prst="rect">
              <a:avLst/>
            </a:prstGeom>
            <a:solidFill>
              <a:srgbClr val="66FF33"/>
            </a:solidFill>
            <a:ln w="9525">
              <a:solidFill>
                <a:srgbClr val="000000"/>
              </a:solidFill>
              <a:miter lim="800000"/>
              <a:headEnd/>
              <a:tailEnd/>
            </a:ln>
          </p:spPr>
          <p:txBody>
            <a:bodyPr vert="horz" wrap="square" lIns="91440" tIns="8280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6</a:t>
              </a:r>
              <a:endParaRPr kumimoji="0" lang="en-GB" sz="9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Risk treatment</a:t>
              </a:r>
              <a:endParaRPr kumimoji="0" lang="en-GB" sz="1800" b="1" i="0" u="none" strike="noStrike" cap="none" normalizeH="0" baseline="0" smtClean="0">
                <a:ln>
                  <a:noFill/>
                </a:ln>
                <a:solidFill>
                  <a:schemeClr val="tx1"/>
                </a:solidFill>
                <a:effectLst/>
                <a:latin typeface="Arial" pitchFamily="34" charset="0"/>
                <a:cs typeface="Arial" pitchFamily="34" charset="0"/>
              </a:endParaRPr>
            </a:p>
          </p:txBody>
        </p:sp>
        <p:sp>
          <p:nvSpPr>
            <p:cNvPr id="103443" name="Line 19"/>
            <p:cNvSpPr>
              <a:spLocks noChangeShapeType="1"/>
            </p:cNvSpPr>
            <p:nvPr/>
          </p:nvSpPr>
          <p:spPr bwMode="auto">
            <a:xfrm>
              <a:off x="5274" y="3958"/>
              <a:ext cx="1" cy="57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42" name="Line 18"/>
            <p:cNvSpPr>
              <a:spLocks noChangeShapeType="1"/>
            </p:cNvSpPr>
            <p:nvPr/>
          </p:nvSpPr>
          <p:spPr bwMode="auto">
            <a:xfrm>
              <a:off x="5274" y="5248"/>
              <a:ext cx="1" cy="18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41" name="Line 17"/>
            <p:cNvSpPr>
              <a:spLocks noChangeShapeType="1"/>
            </p:cNvSpPr>
            <p:nvPr/>
          </p:nvSpPr>
          <p:spPr bwMode="auto">
            <a:xfrm>
              <a:off x="5274" y="6148"/>
              <a:ext cx="1" cy="18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40" name="Line 16"/>
            <p:cNvSpPr>
              <a:spLocks noChangeShapeType="1"/>
            </p:cNvSpPr>
            <p:nvPr/>
          </p:nvSpPr>
          <p:spPr bwMode="auto">
            <a:xfrm>
              <a:off x="5274" y="7048"/>
              <a:ext cx="1" cy="54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39" name="Rectangle 15"/>
            <p:cNvSpPr>
              <a:spLocks noChangeArrowheads="1"/>
            </p:cNvSpPr>
            <p:nvPr/>
          </p:nvSpPr>
          <p:spPr bwMode="auto">
            <a:xfrm>
              <a:off x="1494" y="3088"/>
              <a:ext cx="1800" cy="5220"/>
            </a:xfrm>
            <a:prstGeom prst="rect">
              <a:avLst/>
            </a:prstGeom>
            <a:solidFill>
              <a:schemeClr val="accent2"/>
            </a:solidFill>
            <a:ln w="9525">
              <a:solidFill>
                <a:srgbClr val="000000"/>
              </a:solidFill>
              <a:miter lim="800000"/>
              <a:headEnd/>
              <a:tailEnd/>
            </a:ln>
          </p:spPr>
          <p:txBody>
            <a:bodyPr vert="horz" wrap="square" lIns="91440" tIns="8280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1 Communication and consultation</a:t>
              </a:r>
              <a:endParaRPr kumimoji="0" lang="en-GB" sz="1800" b="1" i="0" u="none" strike="noStrike" cap="none" normalizeH="0" baseline="0" smtClean="0">
                <a:ln>
                  <a:noFill/>
                </a:ln>
                <a:solidFill>
                  <a:schemeClr val="tx1"/>
                </a:solidFill>
                <a:effectLst/>
                <a:latin typeface="Arial" pitchFamily="34" charset="0"/>
                <a:cs typeface="Arial" pitchFamily="34" charset="0"/>
              </a:endParaRPr>
            </a:p>
          </p:txBody>
        </p:sp>
        <p:sp>
          <p:nvSpPr>
            <p:cNvPr id="103438" name="Rectangle 14"/>
            <p:cNvSpPr>
              <a:spLocks noChangeArrowheads="1"/>
            </p:cNvSpPr>
            <p:nvPr/>
          </p:nvSpPr>
          <p:spPr bwMode="auto">
            <a:xfrm>
              <a:off x="7434" y="3088"/>
              <a:ext cx="1800" cy="5220"/>
            </a:xfrm>
            <a:prstGeom prst="rect">
              <a:avLst/>
            </a:prstGeom>
            <a:solidFill>
              <a:srgbClr val="FFC000"/>
            </a:solidFill>
            <a:ln w="9525">
              <a:solidFill>
                <a:srgbClr val="000000"/>
              </a:solidFill>
              <a:miter lim="800000"/>
              <a:headEnd/>
              <a:tailEnd/>
            </a:ln>
          </p:spPr>
          <p:txBody>
            <a:bodyPr vert="horz" wrap="square" lIns="91440" tIns="8280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7</a:t>
              </a:r>
              <a:endParaRPr kumimoji="0" lang="en-GB" sz="9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Monitoring and review</a:t>
              </a:r>
              <a:endParaRPr kumimoji="0" lang="en-GB" sz="1800" b="1" i="0" u="none" strike="noStrike" cap="none" normalizeH="0" baseline="0" smtClean="0">
                <a:ln>
                  <a:noFill/>
                </a:ln>
                <a:solidFill>
                  <a:schemeClr val="tx1"/>
                </a:solidFill>
                <a:effectLst/>
                <a:latin typeface="Arial" pitchFamily="34" charset="0"/>
                <a:cs typeface="Arial" pitchFamily="34" charset="0"/>
              </a:endParaRPr>
            </a:p>
          </p:txBody>
        </p:sp>
        <p:sp>
          <p:nvSpPr>
            <p:cNvPr id="103437" name="Freeform 13"/>
            <p:cNvSpPr>
              <a:spLocks/>
            </p:cNvSpPr>
            <p:nvPr/>
          </p:nvSpPr>
          <p:spPr bwMode="auto">
            <a:xfrm>
              <a:off x="5274" y="8308"/>
              <a:ext cx="3060" cy="360"/>
            </a:xfrm>
            <a:custGeom>
              <a:avLst/>
              <a:gdLst/>
              <a:ahLst/>
              <a:cxnLst>
                <a:cxn ang="0">
                  <a:pos x="0" y="0"/>
                </a:cxn>
                <a:cxn ang="0">
                  <a:pos x="0" y="360"/>
                </a:cxn>
                <a:cxn ang="0">
                  <a:pos x="3240" y="360"/>
                </a:cxn>
                <a:cxn ang="0">
                  <a:pos x="3240" y="0"/>
                </a:cxn>
              </a:cxnLst>
              <a:rect l="0" t="0" r="r" b="b"/>
              <a:pathLst>
                <a:path w="3240" h="360">
                  <a:moveTo>
                    <a:pt x="0" y="0"/>
                  </a:moveTo>
                  <a:lnTo>
                    <a:pt x="0" y="360"/>
                  </a:lnTo>
                  <a:lnTo>
                    <a:pt x="3240" y="360"/>
                  </a:lnTo>
                  <a:lnTo>
                    <a:pt x="3240" y="0"/>
                  </a:lnTo>
                </a:path>
              </a:pathLst>
            </a:cu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36" name="Freeform 12"/>
            <p:cNvSpPr>
              <a:spLocks/>
            </p:cNvSpPr>
            <p:nvPr/>
          </p:nvSpPr>
          <p:spPr bwMode="auto">
            <a:xfrm flipV="1">
              <a:off x="5274" y="2728"/>
              <a:ext cx="3060" cy="360"/>
            </a:xfrm>
            <a:custGeom>
              <a:avLst/>
              <a:gdLst/>
              <a:ahLst/>
              <a:cxnLst>
                <a:cxn ang="0">
                  <a:pos x="0" y="0"/>
                </a:cxn>
                <a:cxn ang="0">
                  <a:pos x="0" y="360"/>
                </a:cxn>
                <a:cxn ang="0">
                  <a:pos x="3240" y="360"/>
                </a:cxn>
                <a:cxn ang="0">
                  <a:pos x="3240" y="0"/>
                </a:cxn>
              </a:cxnLst>
              <a:rect l="0" t="0" r="r" b="b"/>
              <a:pathLst>
                <a:path w="3240" h="360">
                  <a:moveTo>
                    <a:pt x="0" y="0"/>
                  </a:moveTo>
                  <a:lnTo>
                    <a:pt x="0" y="360"/>
                  </a:lnTo>
                  <a:lnTo>
                    <a:pt x="3240" y="360"/>
                  </a:lnTo>
                  <a:lnTo>
                    <a:pt x="3240" y="0"/>
                  </a:lnTo>
                </a:path>
              </a:pathLst>
            </a:custGeom>
            <a:noFill/>
            <a:ln w="9525">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103435" name="Line 11"/>
            <p:cNvSpPr>
              <a:spLocks noChangeShapeType="1"/>
            </p:cNvSpPr>
            <p:nvPr/>
          </p:nvSpPr>
          <p:spPr bwMode="auto">
            <a:xfrm>
              <a:off x="3294" y="3356"/>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34" name="Line 10"/>
            <p:cNvSpPr>
              <a:spLocks noChangeShapeType="1"/>
            </p:cNvSpPr>
            <p:nvPr/>
          </p:nvSpPr>
          <p:spPr bwMode="auto">
            <a:xfrm>
              <a:off x="3294" y="4798"/>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33" name="Line 9"/>
            <p:cNvSpPr>
              <a:spLocks noChangeShapeType="1"/>
            </p:cNvSpPr>
            <p:nvPr/>
          </p:nvSpPr>
          <p:spPr bwMode="auto">
            <a:xfrm>
              <a:off x="3294" y="5697"/>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32" name="Line 8"/>
            <p:cNvSpPr>
              <a:spLocks noChangeShapeType="1"/>
            </p:cNvSpPr>
            <p:nvPr/>
          </p:nvSpPr>
          <p:spPr bwMode="auto">
            <a:xfrm>
              <a:off x="3294" y="6587"/>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31" name="Line 7"/>
            <p:cNvSpPr>
              <a:spLocks noChangeShapeType="1"/>
            </p:cNvSpPr>
            <p:nvPr/>
          </p:nvSpPr>
          <p:spPr bwMode="auto">
            <a:xfrm>
              <a:off x="6534" y="6588"/>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30" name="Line 6"/>
            <p:cNvSpPr>
              <a:spLocks noChangeShapeType="1"/>
            </p:cNvSpPr>
            <p:nvPr/>
          </p:nvSpPr>
          <p:spPr bwMode="auto">
            <a:xfrm>
              <a:off x="6534" y="5688"/>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29" name="Line 5"/>
            <p:cNvSpPr>
              <a:spLocks noChangeShapeType="1"/>
            </p:cNvSpPr>
            <p:nvPr/>
          </p:nvSpPr>
          <p:spPr bwMode="auto">
            <a:xfrm>
              <a:off x="6534" y="4788"/>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28" name="Line 4"/>
            <p:cNvSpPr>
              <a:spLocks noChangeShapeType="1"/>
            </p:cNvSpPr>
            <p:nvPr/>
          </p:nvSpPr>
          <p:spPr bwMode="auto">
            <a:xfrm>
              <a:off x="6534" y="3348"/>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27" name="Line 3"/>
            <p:cNvSpPr>
              <a:spLocks noChangeShapeType="1"/>
            </p:cNvSpPr>
            <p:nvPr/>
          </p:nvSpPr>
          <p:spPr bwMode="auto">
            <a:xfrm>
              <a:off x="6534" y="7848"/>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3426" name="Line 2"/>
            <p:cNvSpPr>
              <a:spLocks noChangeShapeType="1"/>
            </p:cNvSpPr>
            <p:nvPr/>
          </p:nvSpPr>
          <p:spPr bwMode="auto">
            <a:xfrm>
              <a:off x="3294" y="7847"/>
              <a:ext cx="900" cy="1"/>
            </a:xfrm>
            <a:prstGeom prst="line">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000108"/>
            <a:ext cx="8229600" cy="776287"/>
          </a:xfrm>
        </p:spPr>
        <p:txBody>
          <a:bodyPr/>
          <a:lstStyle/>
          <a:p>
            <a:r>
              <a:rPr lang="en-ZA" sz="2800" dirty="0" smtClean="0"/>
              <a:t>Adopted approach</a:t>
            </a:r>
            <a:endParaRPr lang="en-US" sz="2800" dirty="0"/>
          </a:p>
        </p:txBody>
      </p:sp>
      <p:sp>
        <p:nvSpPr>
          <p:cNvPr id="8" name="TextBox 7"/>
          <p:cNvSpPr txBox="1"/>
          <p:nvPr/>
        </p:nvSpPr>
        <p:spPr>
          <a:xfrm>
            <a:off x="500034" y="1846068"/>
            <a:ext cx="8587607" cy="2154436"/>
          </a:xfrm>
          <a:prstGeom prst="rect">
            <a:avLst/>
          </a:prstGeom>
          <a:noFill/>
        </p:spPr>
        <p:txBody>
          <a:bodyPr wrap="none" rtlCol="0">
            <a:spAutoFit/>
          </a:bodyPr>
          <a:lstStyle/>
          <a:p>
            <a:r>
              <a:rPr lang="en-ZA" sz="2000" b="1" dirty="0" smtClean="0">
                <a:solidFill>
                  <a:schemeClr val="tx2">
                    <a:lumMod val="75000"/>
                  </a:schemeClr>
                </a:solidFill>
              </a:rPr>
              <a:t>Prevent harm to employees by:</a:t>
            </a:r>
          </a:p>
          <a:p>
            <a:endParaRPr lang="en-ZA" sz="1200" b="1" dirty="0" smtClean="0">
              <a:solidFill>
                <a:schemeClr val="tx2">
                  <a:lumMod val="75000"/>
                </a:schemeClr>
              </a:solidFill>
            </a:endParaRPr>
          </a:p>
          <a:p>
            <a:pPr>
              <a:buFont typeface="Arial" pitchFamily="34" charset="0"/>
              <a:buChar char="•"/>
            </a:pPr>
            <a:r>
              <a:rPr lang="en-ZA" sz="2000" b="1" dirty="0" smtClean="0">
                <a:solidFill>
                  <a:schemeClr val="tx2">
                    <a:lumMod val="75000"/>
                  </a:schemeClr>
                </a:solidFill>
              </a:rPr>
              <a:t>  Proactively identifying and managing </a:t>
            </a:r>
            <a:r>
              <a:rPr lang="en-ZA" sz="2000" b="1" u="sng" dirty="0" smtClean="0">
                <a:solidFill>
                  <a:schemeClr val="tx2">
                    <a:lumMod val="75000"/>
                  </a:schemeClr>
                </a:solidFill>
              </a:rPr>
              <a:t>sources</a:t>
            </a:r>
            <a:r>
              <a:rPr lang="en-ZA" sz="2000" b="1" dirty="0" smtClean="0">
                <a:solidFill>
                  <a:schemeClr val="tx2">
                    <a:lumMod val="75000"/>
                  </a:schemeClr>
                </a:solidFill>
              </a:rPr>
              <a:t> of potential risk, and</a:t>
            </a:r>
          </a:p>
          <a:p>
            <a:pPr>
              <a:buFont typeface="Arial" pitchFamily="34" charset="0"/>
              <a:buChar char="•"/>
            </a:pPr>
            <a:endParaRPr lang="en-ZA" sz="1200" b="1" dirty="0" smtClean="0">
              <a:solidFill>
                <a:schemeClr val="tx2">
                  <a:lumMod val="75000"/>
                </a:schemeClr>
              </a:solidFill>
            </a:endParaRPr>
          </a:p>
          <a:p>
            <a:pPr>
              <a:buFont typeface="Arial" pitchFamily="34" charset="0"/>
              <a:buChar char="•"/>
            </a:pPr>
            <a:r>
              <a:rPr lang="en-ZA" sz="2000" b="1" dirty="0" smtClean="0">
                <a:solidFill>
                  <a:schemeClr val="tx2">
                    <a:lumMod val="75000"/>
                  </a:schemeClr>
                </a:solidFill>
              </a:rPr>
              <a:t>  Eliminating exposure to hazards</a:t>
            </a:r>
          </a:p>
          <a:p>
            <a:endParaRPr lang="en-ZA" sz="1200" b="1" dirty="0" smtClean="0">
              <a:solidFill>
                <a:schemeClr val="tx2">
                  <a:lumMod val="75000"/>
                </a:schemeClr>
              </a:solidFill>
            </a:endParaRPr>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39342" y="5214950"/>
            <a:ext cx="2146972" cy="1428759"/>
          </a:xfrm>
          <a:prstGeom prst="rect">
            <a:avLst/>
          </a:prstGeom>
        </p:spPr>
      </p:pic>
      <p:pic>
        <p:nvPicPr>
          <p:cNvPr id="11" name="Picture 10" descr="_MG_1256.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86578" y="5214950"/>
            <a:ext cx="2143140" cy="1428760"/>
          </a:xfrm>
          <a:prstGeom prst="rect">
            <a:avLst/>
          </a:prstGeom>
        </p:spPr>
      </p:pic>
      <p:pic>
        <p:nvPicPr>
          <p:cNvPr id="12" name="Picture 11" descr="NN35628.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86314" y="5214950"/>
            <a:ext cx="2143141" cy="1428760"/>
          </a:xfrm>
          <a:prstGeom prst="rect">
            <a:avLst/>
          </a:prstGeom>
        </p:spPr>
      </p:pic>
      <p:pic>
        <p:nvPicPr>
          <p:cNvPr id="13" name="Picture 12"/>
          <p:cNvPicPr>
            <a:picLocks/>
          </p:cNvPicPr>
          <p:nvPr/>
        </p:nvPicPr>
        <p:blipFill>
          <a:blip r:embed="rId6" cstate="print"/>
          <a:stretch>
            <a:fillRect/>
          </a:stretch>
        </p:blipFill>
        <p:spPr>
          <a:xfrm>
            <a:off x="500034" y="5214950"/>
            <a:ext cx="2143140" cy="142876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071546"/>
            <a:ext cx="8229600" cy="776287"/>
          </a:xfrm>
        </p:spPr>
        <p:txBody>
          <a:bodyPr/>
          <a:lstStyle/>
          <a:p>
            <a:r>
              <a:rPr lang="en-GB" sz="2800" dirty="0" smtClean="0"/>
              <a:t>Best Practice</a:t>
            </a:r>
            <a:endParaRPr lang="en-GB" sz="2800" dirty="0"/>
          </a:p>
        </p:txBody>
      </p:sp>
      <p:sp>
        <p:nvSpPr>
          <p:cNvPr id="5" name="Content Placeholder 2"/>
          <p:cNvSpPr>
            <a:spLocks noGrp="1"/>
          </p:cNvSpPr>
          <p:nvPr>
            <p:ph idx="1"/>
          </p:nvPr>
        </p:nvSpPr>
        <p:spPr>
          <a:xfrm>
            <a:off x="457200" y="1857364"/>
            <a:ext cx="8229600" cy="4246563"/>
          </a:xfrm>
        </p:spPr>
        <p:txBody>
          <a:bodyPr/>
          <a:lstStyle/>
          <a:p>
            <a:pPr marL="447675" indent="-447675" hangingPunct="0">
              <a:spcAft>
                <a:spcPts val="1200"/>
              </a:spcAft>
            </a:pPr>
            <a:r>
              <a:rPr lang="en-GB" sz="2000" dirty="0">
                <a:solidFill>
                  <a:schemeClr val="tx2"/>
                </a:solidFill>
                <a:latin typeface="+mn-lt"/>
                <a:ea typeface="+mn-ea"/>
                <a:cs typeface="+mn-cs"/>
              </a:rPr>
              <a:t>Knowing the hazard (anticipating and identifying).</a:t>
            </a:r>
          </a:p>
          <a:p>
            <a:pPr marL="447675" indent="-447675" hangingPunct="0">
              <a:spcAft>
                <a:spcPts val="1200"/>
              </a:spcAft>
            </a:pPr>
            <a:r>
              <a:rPr lang="en-GB" sz="2000" dirty="0">
                <a:solidFill>
                  <a:schemeClr val="tx2"/>
                </a:solidFill>
                <a:latin typeface="+mn-lt"/>
                <a:ea typeface="+mn-ea"/>
                <a:cs typeface="+mn-cs"/>
              </a:rPr>
              <a:t>Understanding the risk (quantifying).</a:t>
            </a:r>
          </a:p>
          <a:p>
            <a:pPr marL="447675" indent="-447675" hangingPunct="0">
              <a:spcAft>
                <a:spcPts val="1200"/>
              </a:spcAft>
            </a:pPr>
            <a:r>
              <a:rPr lang="en-GB" sz="2000" dirty="0">
                <a:solidFill>
                  <a:schemeClr val="tx2"/>
                </a:solidFill>
                <a:latin typeface="+mn-lt"/>
                <a:ea typeface="+mn-ea"/>
                <a:cs typeface="+mn-cs"/>
              </a:rPr>
              <a:t>Managing the risk (control at source, elimination, substitution, process change etc.)</a:t>
            </a:r>
          </a:p>
          <a:p>
            <a:pPr marL="447675" indent="-447675" hangingPunct="0">
              <a:spcAft>
                <a:spcPts val="1200"/>
              </a:spcAft>
            </a:pPr>
            <a:r>
              <a:rPr lang="en-GB" sz="2000" dirty="0">
                <a:solidFill>
                  <a:schemeClr val="tx2"/>
                </a:solidFill>
                <a:latin typeface="+mn-lt"/>
                <a:ea typeface="+mn-ea"/>
                <a:cs typeface="+mn-cs"/>
              </a:rPr>
              <a:t>Monitoring (occupational hygiene programmes, medical surveillance)</a:t>
            </a:r>
          </a:p>
          <a:p>
            <a:pPr marL="447675" indent="-447675" hangingPunct="0">
              <a:spcAft>
                <a:spcPts val="1200"/>
              </a:spcAft>
            </a:pPr>
            <a:r>
              <a:rPr lang="en-GB" sz="2000" dirty="0">
                <a:solidFill>
                  <a:schemeClr val="tx2"/>
                </a:solidFill>
                <a:latin typeface="+mn-lt"/>
                <a:ea typeface="+mn-ea"/>
                <a:cs typeface="+mn-cs"/>
              </a:rPr>
              <a:t>Review (audit, management review)</a:t>
            </a:r>
          </a:p>
          <a:p>
            <a:pPr marL="447675" indent="-447675" hangingPunct="0">
              <a:spcAft>
                <a:spcPts val="1200"/>
              </a:spcAft>
            </a:pPr>
            <a:r>
              <a:rPr lang="en-GB" sz="2000" dirty="0">
                <a:solidFill>
                  <a:schemeClr val="tx2"/>
                </a:solidFill>
                <a:latin typeface="+mn-lt"/>
                <a:ea typeface="+mn-ea"/>
                <a:cs typeface="+mn-cs"/>
              </a:rPr>
              <a:t>Continuous </a:t>
            </a:r>
            <a:r>
              <a:rPr lang="en-GB" sz="2000" dirty="0" smtClean="0">
                <a:solidFill>
                  <a:schemeClr val="tx2"/>
                </a:solidFill>
                <a:latin typeface="+mn-lt"/>
                <a:ea typeface="+mn-ea"/>
                <a:cs typeface="+mn-cs"/>
              </a:rPr>
              <a:t>improvement</a:t>
            </a:r>
            <a:endParaRPr lang="en-GB" sz="2000" dirty="0">
              <a:solidFill>
                <a:schemeClr val="tx2"/>
              </a:solidFill>
              <a:latin typeface="+mn-lt"/>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69879" y="4143380"/>
            <a:ext cx="4074121" cy="271462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1714480" y="1643050"/>
            <a:ext cx="5616575" cy="647700"/>
          </a:xfrm>
          <a:prstGeom prst="rect">
            <a:avLst/>
          </a:prstGeom>
          <a:noFill/>
          <a:ln w="9525" algn="ctr">
            <a:noFill/>
            <a:miter lim="800000"/>
            <a:headEnd/>
            <a:tailEnd/>
          </a:ln>
          <a:effectLst/>
        </p:spPr>
        <p:txBody>
          <a:bodyPr anchor="ctr"/>
          <a:lstStyle/>
          <a:p>
            <a:pPr algn="ctr" eaLnBrk="1" hangingPunct="1"/>
            <a:r>
              <a:rPr lang="en-ZA" sz="2800" b="1" i="1" dirty="0">
                <a:solidFill>
                  <a:schemeClr val="accent1"/>
                </a:solidFill>
              </a:rPr>
              <a:t>“HEALTH IN ACTION”</a:t>
            </a:r>
            <a:endParaRPr lang="en-US" sz="2800" b="1" dirty="0">
              <a:solidFill>
                <a:schemeClr val="accent1"/>
              </a:solidFill>
            </a:endParaRPr>
          </a:p>
        </p:txBody>
      </p:sp>
      <p:sp>
        <p:nvSpPr>
          <p:cNvPr id="5" name="Rectangle 11"/>
          <p:cNvSpPr>
            <a:spLocks noChangeArrowheads="1"/>
          </p:cNvSpPr>
          <p:nvPr/>
        </p:nvSpPr>
        <p:spPr bwMode="auto">
          <a:xfrm>
            <a:off x="393702" y="2325708"/>
            <a:ext cx="7393008" cy="3960812"/>
          </a:xfrm>
          <a:prstGeom prst="rect">
            <a:avLst/>
          </a:prstGeom>
          <a:noFill/>
          <a:ln w="9525">
            <a:noFill/>
            <a:miter lim="800000"/>
            <a:headEnd/>
            <a:tailEnd/>
          </a:ln>
        </p:spPr>
        <p:txBody>
          <a:bodyPr/>
          <a:lstStyle/>
          <a:p>
            <a:pPr algn="l">
              <a:buClr>
                <a:schemeClr val="tx2">
                  <a:lumMod val="50000"/>
                </a:schemeClr>
              </a:buClr>
              <a:buFont typeface="Arial" pitchFamily="34" charset="0"/>
              <a:buChar char="•"/>
            </a:pPr>
            <a:r>
              <a:rPr lang="en-GB" b="1" dirty="0">
                <a:solidFill>
                  <a:schemeClr val="bg2">
                    <a:lumMod val="50000"/>
                  </a:schemeClr>
                </a:solidFill>
              </a:rPr>
              <a:t> Do you Understand the Health Risks in your operation ?</a:t>
            </a:r>
          </a:p>
          <a:p>
            <a:pPr marL="355600" lvl="1" indent="-176213" algn="l">
              <a:buClr>
                <a:schemeClr val="tx2">
                  <a:lumMod val="50000"/>
                </a:schemeClr>
              </a:buClr>
              <a:buFontTx/>
              <a:buChar char="•"/>
            </a:pPr>
            <a:r>
              <a:rPr lang="en-GB" dirty="0">
                <a:solidFill>
                  <a:schemeClr val="bg2">
                    <a:lumMod val="50000"/>
                  </a:schemeClr>
                </a:solidFill>
              </a:rPr>
              <a:t>What are the health hazards in your operation</a:t>
            </a:r>
          </a:p>
          <a:p>
            <a:pPr marL="355600" lvl="1" indent="-176213" algn="l">
              <a:buClr>
                <a:schemeClr val="tx2">
                  <a:lumMod val="50000"/>
                </a:schemeClr>
              </a:buClr>
              <a:buFontTx/>
              <a:buChar char="•"/>
            </a:pPr>
            <a:r>
              <a:rPr lang="en-GB" dirty="0">
                <a:solidFill>
                  <a:schemeClr val="bg2">
                    <a:lumMod val="50000"/>
                  </a:schemeClr>
                </a:solidFill>
              </a:rPr>
              <a:t>What have you done to measure and assess the risks</a:t>
            </a:r>
            <a:endParaRPr lang="en-ZA" dirty="0">
              <a:solidFill>
                <a:schemeClr val="bg2">
                  <a:lumMod val="50000"/>
                </a:schemeClr>
              </a:solidFill>
            </a:endParaRPr>
          </a:p>
          <a:p>
            <a:pPr marL="355600" lvl="1" indent="-176213" algn="l">
              <a:buClr>
                <a:schemeClr val="tx2">
                  <a:lumMod val="50000"/>
                </a:schemeClr>
              </a:buClr>
              <a:buFontTx/>
              <a:buChar char="•"/>
            </a:pPr>
            <a:endParaRPr lang="en-GB" dirty="0">
              <a:solidFill>
                <a:schemeClr val="bg2">
                  <a:lumMod val="50000"/>
                </a:schemeClr>
              </a:solidFill>
            </a:endParaRPr>
          </a:p>
          <a:p>
            <a:pPr algn="l">
              <a:buClr>
                <a:schemeClr val="tx2">
                  <a:lumMod val="50000"/>
                </a:schemeClr>
              </a:buClr>
              <a:buFont typeface="Arial" pitchFamily="34" charset="0"/>
              <a:buChar char="•"/>
            </a:pPr>
            <a:r>
              <a:rPr lang="en-GB" b="1" dirty="0">
                <a:solidFill>
                  <a:schemeClr val="bg2">
                    <a:lumMod val="50000"/>
                  </a:schemeClr>
                </a:solidFill>
              </a:rPr>
              <a:t> Are you comfortable with the Control of health risks?</a:t>
            </a:r>
          </a:p>
          <a:p>
            <a:pPr marL="355600" lvl="1" indent="-176213" algn="l">
              <a:buClr>
                <a:schemeClr val="tx2">
                  <a:lumMod val="50000"/>
                </a:schemeClr>
              </a:buClr>
              <a:buFontTx/>
              <a:buChar char="•"/>
            </a:pPr>
            <a:r>
              <a:rPr lang="en-GB" dirty="0">
                <a:solidFill>
                  <a:schemeClr val="bg2">
                    <a:lumMod val="50000"/>
                  </a:schemeClr>
                </a:solidFill>
              </a:rPr>
              <a:t>What have you done to control health risks</a:t>
            </a:r>
          </a:p>
          <a:p>
            <a:pPr marL="355600" lvl="1" indent="-176213" algn="l">
              <a:buClr>
                <a:schemeClr val="tx2">
                  <a:lumMod val="50000"/>
                </a:schemeClr>
              </a:buClr>
              <a:buFontTx/>
              <a:buChar char="•"/>
            </a:pPr>
            <a:r>
              <a:rPr lang="en-GB" dirty="0">
                <a:solidFill>
                  <a:schemeClr val="bg2">
                    <a:lumMod val="50000"/>
                  </a:schemeClr>
                </a:solidFill>
              </a:rPr>
              <a:t>Do you monitor the effectiveness of your controls</a:t>
            </a:r>
          </a:p>
          <a:p>
            <a:pPr marL="355600" lvl="1" indent="-176213" algn="l">
              <a:buClr>
                <a:schemeClr val="tx2">
                  <a:lumMod val="50000"/>
                </a:schemeClr>
              </a:buClr>
              <a:buFontTx/>
              <a:buChar char="•"/>
            </a:pPr>
            <a:endParaRPr lang="en-ZA" dirty="0">
              <a:solidFill>
                <a:schemeClr val="bg2">
                  <a:lumMod val="50000"/>
                </a:schemeClr>
              </a:solidFill>
            </a:endParaRPr>
          </a:p>
          <a:p>
            <a:pPr algn="l">
              <a:buClr>
                <a:schemeClr val="tx2">
                  <a:lumMod val="50000"/>
                </a:schemeClr>
              </a:buClr>
              <a:buFont typeface="Arial" pitchFamily="34" charset="0"/>
              <a:buChar char="•"/>
            </a:pPr>
            <a:r>
              <a:rPr lang="en-GB" b="1" dirty="0">
                <a:solidFill>
                  <a:schemeClr val="bg2">
                    <a:lumMod val="50000"/>
                  </a:schemeClr>
                </a:solidFill>
              </a:rPr>
              <a:t> Can you do More ?</a:t>
            </a:r>
          </a:p>
          <a:p>
            <a:pPr marL="355600" lvl="1" indent="-176213" algn="l">
              <a:buClr>
                <a:schemeClr val="tx2">
                  <a:lumMod val="50000"/>
                </a:schemeClr>
              </a:buClr>
              <a:buFontTx/>
              <a:buChar char="•"/>
            </a:pPr>
            <a:r>
              <a:rPr lang="en-GB" dirty="0">
                <a:solidFill>
                  <a:schemeClr val="bg2">
                    <a:lumMod val="50000"/>
                  </a:schemeClr>
                </a:solidFill>
              </a:rPr>
              <a:t>Have you optimised the control of health risks</a:t>
            </a:r>
          </a:p>
        </p:txBody>
      </p:sp>
      <p:sp>
        <p:nvSpPr>
          <p:cNvPr id="6" name="Rectangle 13"/>
          <p:cNvSpPr>
            <a:spLocks noChangeArrowheads="1"/>
          </p:cNvSpPr>
          <p:nvPr/>
        </p:nvSpPr>
        <p:spPr bwMode="auto">
          <a:xfrm>
            <a:off x="500034" y="1000108"/>
            <a:ext cx="7772400" cy="647700"/>
          </a:xfrm>
          <a:prstGeom prst="rect">
            <a:avLst/>
          </a:prstGeom>
          <a:noFill/>
          <a:ln w="9525" algn="ctr">
            <a:noFill/>
            <a:miter lim="800000"/>
            <a:headEnd/>
            <a:tailEnd/>
          </a:ln>
          <a:effectLst/>
        </p:spPr>
        <p:txBody>
          <a:bodyPr anchor="ctr"/>
          <a:lstStyle/>
          <a:p>
            <a:pPr eaLnBrk="1" hangingPunct="1"/>
            <a:r>
              <a:rPr lang="en-GB" sz="2400" b="1" dirty="0">
                <a:solidFill>
                  <a:schemeClr val="bg2">
                    <a:lumMod val="50000"/>
                  </a:schemeClr>
                </a:solidFill>
              </a:rPr>
              <a:t>Key Questions for Managers</a:t>
            </a:r>
            <a:endParaRPr lang="en-US" sz="2400" b="1" dirty="0">
              <a:solidFill>
                <a:schemeClr val="bg2">
                  <a:lumMod val="5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ngloAmerican_STANDARD">
  <a:themeElements>
    <a:clrScheme name="AngloAmerican_STANDARD 5">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fontScheme name="AngloAmerican_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AngloAmerican_STANDARD 1">
        <a:dk1>
          <a:srgbClr val="000000"/>
        </a:dk1>
        <a:lt1>
          <a:srgbClr val="FFFFFF"/>
        </a:lt1>
        <a:dk2>
          <a:srgbClr val="002776"/>
        </a:dk2>
        <a:lt2>
          <a:srgbClr val="999A8F"/>
        </a:lt2>
        <a:accent1>
          <a:srgbClr val="D2492A"/>
        </a:accent1>
        <a:accent2>
          <a:srgbClr val="C88F42"/>
        </a:accent2>
        <a:accent3>
          <a:srgbClr val="FFFFFF"/>
        </a:accent3>
        <a:accent4>
          <a:srgbClr val="000000"/>
        </a:accent4>
        <a:accent5>
          <a:srgbClr val="E5B1AC"/>
        </a:accent5>
        <a:accent6>
          <a:srgbClr val="B5813B"/>
        </a:accent6>
        <a:hlink>
          <a:srgbClr val="63B1E5"/>
        </a:hlink>
        <a:folHlink>
          <a:srgbClr val="AEA400"/>
        </a:folHlink>
      </a:clrScheme>
      <a:clrMap bg1="lt1" tx1="dk1" bg2="lt2" tx2="dk2" accent1="accent1" accent2="accent2" accent3="accent3" accent4="accent4" accent5="accent5" accent6="accent6" hlink="hlink" folHlink="folHlink"/>
    </a:extraClrScheme>
    <a:extraClrScheme>
      <a:clrScheme name="AngloAmerican_STANDARD 2">
        <a:dk1>
          <a:srgbClr val="000000"/>
        </a:dk1>
        <a:lt1>
          <a:srgbClr val="FFFFFF"/>
        </a:lt1>
        <a:dk2>
          <a:srgbClr val="002776"/>
        </a:dk2>
        <a:lt2>
          <a:srgbClr val="999A8F"/>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AngloAmerican_STANDARD 3">
        <a:dk1>
          <a:srgbClr val="000000"/>
        </a:dk1>
        <a:lt1>
          <a:srgbClr val="FFFFFF"/>
        </a:lt1>
        <a:dk2>
          <a:srgbClr val="002776"/>
        </a:dk2>
        <a:lt2>
          <a:srgbClr val="999A8F"/>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AngloAmerican_STANDARD 4">
        <a:dk1>
          <a:srgbClr val="000000"/>
        </a:dk1>
        <a:lt1>
          <a:srgbClr val="FFFFFF"/>
        </a:lt1>
        <a:dk2>
          <a:srgbClr val="002776"/>
        </a:dk2>
        <a:lt2>
          <a:srgbClr val="999A8F"/>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AngloAmerican_STANDARD 5">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3">
      <a:dk1>
        <a:srgbClr val="000000"/>
      </a:dk1>
      <a:lt1>
        <a:srgbClr val="FFFFFF"/>
      </a:lt1>
      <a:dk2>
        <a:srgbClr val="002776"/>
      </a:dk2>
      <a:lt2>
        <a:srgbClr val="999A8F"/>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2776"/>
        </a:dk2>
        <a:lt2>
          <a:srgbClr val="999A8F"/>
        </a:lt2>
        <a:accent1>
          <a:srgbClr val="D2492A"/>
        </a:accent1>
        <a:accent2>
          <a:srgbClr val="C88F42"/>
        </a:accent2>
        <a:accent3>
          <a:srgbClr val="FFFFFF"/>
        </a:accent3>
        <a:accent4>
          <a:srgbClr val="000000"/>
        </a:accent4>
        <a:accent5>
          <a:srgbClr val="E5B1AC"/>
        </a:accent5>
        <a:accent6>
          <a:srgbClr val="B5813B"/>
        </a:accent6>
        <a:hlink>
          <a:srgbClr val="63B1E5"/>
        </a:hlink>
        <a:folHlink>
          <a:srgbClr val="AEA4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2776"/>
        </a:dk2>
        <a:lt2>
          <a:srgbClr val="999A8F"/>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2776"/>
        </a:dk2>
        <a:lt2>
          <a:srgbClr val="999A8F"/>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2776"/>
        </a:dk2>
        <a:lt2>
          <a:srgbClr val="999A8F"/>
        </a:lt2>
        <a:accent1>
          <a:srgbClr val="312626"/>
        </a:accent1>
        <a:accent2>
          <a:srgbClr val="C88F42"/>
        </a:accent2>
        <a:accent3>
          <a:srgbClr val="FFFFFF"/>
        </a:accent3>
        <a:accent4>
          <a:srgbClr val="000000"/>
        </a:accent4>
        <a:accent5>
          <a:srgbClr val="ADACAC"/>
        </a:accent5>
        <a:accent6>
          <a:srgbClr val="B5813B"/>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2776"/>
        </a:dk2>
        <a:lt2>
          <a:srgbClr val="999A8F"/>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7">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3_Default Design 1">
        <a:dk1>
          <a:srgbClr val="000000"/>
        </a:dk1>
        <a:lt1>
          <a:srgbClr val="FFFFFF"/>
        </a:lt1>
        <a:dk2>
          <a:srgbClr val="002776"/>
        </a:dk2>
        <a:lt2>
          <a:srgbClr val="999A8F"/>
        </a:lt2>
        <a:accent1>
          <a:srgbClr val="D2492A"/>
        </a:accent1>
        <a:accent2>
          <a:srgbClr val="C88F42"/>
        </a:accent2>
        <a:accent3>
          <a:srgbClr val="FFFFFF"/>
        </a:accent3>
        <a:accent4>
          <a:srgbClr val="000000"/>
        </a:accent4>
        <a:accent5>
          <a:srgbClr val="E5B1AC"/>
        </a:accent5>
        <a:accent6>
          <a:srgbClr val="B5813B"/>
        </a:accent6>
        <a:hlink>
          <a:srgbClr val="63B1E5"/>
        </a:hlink>
        <a:folHlink>
          <a:srgbClr val="AEA4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2776"/>
        </a:dk2>
        <a:lt2>
          <a:srgbClr val="999A8F"/>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2776"/>
        </a:dk2>
        <a:lt2>
          <a:srgbClr val="999A8F"/>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2776"/>
        </a:dk2>
        <a:lt2>
          <a:srgbClr val="999A8F"/>
        </a:lt2>
        <a:accent1>
          <a:srgbClr val="312626"/>
        </a:accent1>
        <a:accent2>
          <a:srgbClr val="C88F42"/>
        </a:accent2>
        <a:accent3>
          <a:srgbClr val="FFFFFF"/>
        </a:accent3>
        <a:accent4>
          <a:srgbClr val="000000"/>
        </a:accent4>
        <a:accent5>
          <a:srgbClr val="ADACAC"/>
        </a:accent5>
        <a:accent6>
          <a:srgbClr val="B5813B"/>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2776"/>
        </a:dk2>
        <a:lt2>
          <a:srgbClr val="999A8F"/>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2776"/>
        </a:dk2>
        <a:lt2>
          <a:srgbClr val="999A8F"/>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3_Default Design 8">
        <a:dk1>
          <a:srgbClr val="000000"/>
        </a:dk1>
        <a:lt1>
          <a:srgbClr val="FFFFFF"/>
        </a:lt1>
        <a:dk2>
          <a:srgbClr val="002776"/>
        </a:dk2>
        <a:lt2>
          <a:srgbClr val="808080"/>
        </a:lt2>
        <a:accent1>
          <a:srgbClr val="D2492A"/>
        </a:accent1>
        <a:accent2>
          <a:srgbClr val="E2D8AF"/>
        </a:accent2>
        <a:accent3>
          <a:srgbClr val="FFFFFF"/>
        </a:accent3>
        <a:accent4>
          <a:srgbClr val="000000"/>
        </a:accent4>
        <a:accent5>
          <a:srgbClr val="E5B1AC"/>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3_Default Design 9">
        <a:dk1>
          <a:srgbClr val="000000"/>
        </a:dk1>
        <a:lt1>
          <a:srgbClr val="FFFFFF"/>
        </a:lt1>
        <a:dk2>
          <a:srgbClr val="002776"/>
        </a:dk2>
        <a:lt2>
          <a:srgbClr val="808080"/>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3_Default Design 10">
        <a:dk1>
          <a:srgbClr val="000000"/>
        </a:dk1>
        <a:lt1>
          <a:srgbClr val="FFFFFF"/>
        </a:lt1>
        <a:dk2>
          <a:srgbClr val="002776"/>
        </a:dk2>
        <a:lt2>
          <a:srgbClr val="808080"/>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3_Default Design 11">
        <a:dk1>
          <a:srgbClr val="000000"/>
        </a:dk1>
        <a:lt1>
          <a:srgbClr val="FFFFFF"/>
        </a:lt1>
        <a:dk2>
          <a:srgbClr val="002776"/>
        </a:dk2>
        <a:lt2>
          <a:srgbClr val="808080"/>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2776"/>
      </a:dk2>
      <a:lt2>
        <a:srgbClr val="808080"/>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4_Default Design 1">
        <a:dk1>
          <a:srgbClr val="000000"/>
        </a:dk1>
        <a:lt1>
          <a:srgbClr val="FFFFFF"/>
        </a:lt1>
        <a:dk2>
          <a:srgbClr val="002776"/>
        </a:dk2>
        <a:lt2>
          <a:srgbClr val="808080"/>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2776"/>
        </a:dk2>
        <a:lt2>
          <a:srgbClr val="808080"/>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2776"/>
        </a:dk2>
        <a:lt2>
          <a:srgbClr val="808080"/>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2776"/>
        </a:dk2>
        <a:lt2>
          <a:srgbClr val="808080"/>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2776"/>
        </a:dk2>
        <a:lt2>
          <a:srgbClr val="808080"/>
        </a:lt2>
        <a:accent1>
          <a:srgbClr val="D2492A"/>
        </a:accent1>
        <a:accent2>
          <a:srgbClr val="E2D8AF"/>
        </a:accent2>
        <a:accent3>
          <a:srgbClr val="FFFFFF"/>
        </a:accent3>
        <a:accent4>
          <a:srgbClr val="000000"/>
        </a:accent4>
        <a:accent5>
          <a:srgbClr val="E5B1AC"/>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2776"/>
        </a:dk2>
        <a:lt2>
          <a:srgbClr val="999A8F"/>
        </a:lt2>
        <a:accent1>
          <a:srgbClr val="D2492A"/>
        </a:accent1>
        <a:accent2>
          <a:srgbClr val="C88F42"/>
        </a:accent2>
        <a:accent3>
          <a:srgbClr val="FFFFFF"/>
        </a:accent3>
        <a:accent4>
          <a:srgbClr val="000000"/>
        </a:accent4>
        <a:accent5>
          <a:srgbClr val="E5B1AC"/>
        </a:accent5>
        <a:accent6>
          <a:srgbClr val="B5813B"/>
        </a:accent6>
        <a:hlink>
          <a:srgbClr val="63B1E5"/>
        </a:hlink>
        <a:folHlink>
          <a:srgbClr val="AEA4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2776"/>
        </a:dk2>
        <a:lt2>
          <a:srgbClr val="999A8F"/>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4_Default Design 8">
        <a:dk1>
          <a:srgbClr val="000000"/>
        </a:dk1>
        <a:lt1>
          <a:srgbClr val="FFFFFF"/>
        </a:lt1>
        <a:dk2>
          <a:srgbClr val="002776"/>
        </a:dk2>
        <a:lt2>
          <a:srgbClr val="999A8F"/>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4_Default Design 9">
        <a:dk1>
          <a:srgbClr val="000000"/>
        </a:dk1>
        <a:lt1>
          <a:srgbClr val="FFFFFF"/>
        </a:lt1>
        <a:dk2>
          <a:srgbClr val="002776"/>
        </a:dk2>
        <a:lt2>
          <a:srgbClr val="999A8F"/>
        </a:lt2>
        <a:accent1>
          <a:srgbClr val="312626"/>
        </a:accent1>
        <a:accent2>
          <a:srgbClr val="C88F42"/>
        </a:accent2>
        <a:accent3>
          <a:srgbClr val="FFFFFF"/>
        </a:accent3>
        <a:accent4>
          <a:srgbClr val="000000"/>
        </a:accent4>
        <a:accent5>
          <a:srgbClr val="ADACAC"/>
        </a:accent5>
        <a:accent6>
          <a:srgbClr val="B5813B"/>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4_Default Design 10">
        <a:dk1>
          <a:srgbClr val="000000"/>
        </a:dk1>
        <a:lt1>
          <a:srgbClr val="FFFFFF"/>
        </a:lt1>
        <a:dk2>
          <a:srgbClr val="002776"/>
        </a:dk2>
        <a:lt2>
          <a:srgbClr val="999A8F"/>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4_Default Design 11">
        <a:dk1>
          <a:srgbClr val="000000"/>
        </a:dk1>
        <a:lt1>
          <a:srgbClr val="FFFFFF"/>
        </a:lt1>
        <a:dk2>
          <a:srgbClr val="002776"/>
        </a:dk2>
        <a:lt2>
          <a:srgbClr val="999A8F"/>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4_Default Design 12">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6_Default Design 1">
      <a:dk1>
        <a:srgbClr val="000000"/>
      </a:dk1>
      <a:lt1>
        <a:srgbClr val="FFFFFF"/>
      </a:lt1>
      <a:dk2>
        <a:srgbClr val="002776"/>
      </a:dk2>
      <a:lt2>
        <a:srgbClr val="808080"/>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6_Default Design 1">
        <a:dk1>
          <a:srgbClr val="000000"/>
        </a:dk1>
        <a:lt1>
          <a:srgbClr val="FFFFFF"/>
        </a:lt1>
        <a:dk2>
          <a:srgbClr val="002776"/>
        </a:dk2>
        <a:lt2>
          <a:srgbClr val="808080"/>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2776"/>
        </a:dk2>
        <a:lt2>
          <a:srgbClr val="808080"/>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2776"/>
        </a:dk2>
        <a:lt2>
          <a:srgbClr val="808080"/>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2776"/>
        </a:dk2>
        <a:lt2>
          <a:srgbClr val="808080"/>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2776"/>
        </a:dk2>
        <a:lt2>
          <a:srgbClr val="808080"/>
        </a:lt2>
        <a:accent1>
          <a:srgbClr val="D2492A"/>
        </a:accent1>
        <a:accent2>
          <a:srgbClr val="E2D8AF"/>
        </a:accent2>
        <a:accent3>
          <a:srgbClr val="FFFFFF"/>
        </a:accent3>
        <a:accent4>
          <a:srgbClr val="000000"/>
        </a:accent4>
        <a:accent5>
          <a:srgbClr val="E5B1AC"/>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2776"/>
        </a:dk2>
        <a:lt2>
          <a:srgbClr val="999A8F"/>
        </a:lt2>
        <a:accent1>
          <a:srgbClr val="D2492A"/>
        </a:accent1>
        <a:accent2>
          <a:srgbClr val="C88F42"/>
        </a:accent2>
        <a:accent3>
          <a:srgbClr val="FFFFFF"/>
        </a:accent3>
        <a:accent4>
          <a:srgbClr val="000000"/>
        </a:accent4>
        <a:accent5>
          <a:srgbClr val="E5B1AC"/>
        </a:accent5>
        <a:accent6>
          <a:srgbClr val="B5813B"/>
        </a:accent6>
        <a:hlink>
          <a:srgbClr val="63B1E5"/>
        </a:hlink>
        <a:folHlink>
          <a:srgbClr val="AEA4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2776"/>
        </a:dk2>
        <a:lt2>
          <a:srgbClr val="999A8F"/>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6_Default Design 8">
        <a:dk1>
          <a:srgbClr val="000000"/>
        </a:dk1>
        <a:lt1>
          <a:srgbClr val="FFFFFF"/>
        </a:lt1>
        <a:dk2>
          <a:srgbClr val="002776"/>
        </a:dk2>
        <a:lt2>
          <a:srgbClr val="999A8F"/>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6_Default Design 9">
        <a:dk1>
          <a:srgbClr val="000000"/>
        </a:dk1>
        <a:lt1>
          <a:srgbClr val="FFFFFF"/>
        </a:lt1>
        <a:dk2>
          <a:srgbClr val="002776"/>
        </a:dk2>
        <a:lt2>
          <a:srgbClr val="999A8F"/>
        </a:lt2>
        <a:accent1>
          <a:srgbClr val="312626"/>
        </a:accent1>
        <a:accent2>
          <a:srgbClr val="C88F42"/>
        </a:accent2>
        <a:accent3>
          <a:srgbClr val="FFFFFF"/>
        </a:accent3>
        <a:accent4>
          <a:srgbClr val="000000"/>
        </a:accent4>
        <a:accent5>
          <a:srgbClr val="ADACAC"/>
        </a:accent5>
        <a:accent6>
          <a:srgbClr val="B5813B"/>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6_Default Design 10">
        <a:dk1>
          <a:srgbClr val="000000"/>
        </a:dk1>
        <a:lt1>
          <a:srgbClr val="FFFFFF"/>
        </a:lt1>
        <a:dk2>
          <a:srgbClr val="002776"/>
        </a:dk2>
        <a:lt2>
          <a:srgbClr val="999A8F"/>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6_Default Design 11">
        <a:dk1>
          <a:srgbClr val="000000"/>
        </a:dk1>
        <a:lt1>
          <a:srgbClr val="FFFFFF"/>
        </a:lt1>
        <a:dk2>
          <a:srgbClr val="002776"/>
        </a:dk2>
        <a:lt2>
          <a:srgbClr val="999A8F"/>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6_Default Design 12">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5_Default Design 1">
      <a:dk1>
        <a:srgbClr val="000000"/>
      </a:dk1>
      <a:lt1>
        <a:srgbClr val="FFFFFF"/>
      </a:lt1>
      <a:dk2>
        <a:srgbClr val="002776"/>
      </a:dk2>
      <a:lt2>
        <a:srgbClr val="808080"/>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5_Default Design 1">
        <a:dk1>
          <a:srgbClr val="000000"/>
        </a:dk1>
        <a:lt1>
          <a:srgbClr val="FFFFFF"/>
        </a:lt1>
        <a:dk2>
          <a:srgbClr val="002776"/>
        </a:dk2>
        <a:lt2>
          <a:srgbClr val="808080"/>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2776"/>
        </a:dk2>
        <a:lt2>
          <a:srgbClr val="808080"/>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2776"/>
        </a:dk2>
        <a:lt2>
          <a:srgbClr val="808080"/>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2776"/>
        </a:dk2>
        <a:lt2>
          <a:srgbClr val="808080"/>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2776"/>
        </a:dk2>
        <a:lt2>
          <a:srgbClr val="808080"/>
        </a:lt2>
        <a:accent1>
          <a:srgbClr val="D2492A"/>
        </a:accent1>
        <a:accent2>
          <a:srgbClr val="E2D8AF"/>
        </a:accent2>
        <a:accent3>
          <a:srgbClr val="FFFFFF"/>
        </a:accent3>
        <a:accent4>
          <a:srgbClr val="000000"/>
        </a:accent4>
        <a:accent5>
          <a:srgbClr val="E5B1AC"/>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2776"/>
        </a:dk2>
        <a:lt2>
          <a:srgbClr val="999A8F"/>
        </a:lt2>
        <a:accent1>
          <a:srgbClr val="D2492A"/>
        </a:accent1>
        <a:accent2>
          <a:srgbClr val="C88F42"/>
        </a:accent2>
        <a:accent3>
          <a:srgbClr val="FFFFFF"/>
        </a:accent3>
        <a:accent4>
          <a:srgbClr val="000000"/>
        </a:accent4>
        <a:accent5>
          <a:srgbClr val="E5B1AC"/>
        </a:accent5>
        <a:accent6>
          <a:srgbClr val="B5813B"/>
        </a:accent6>
        <a:hlink>
          <a:srgbClr val="63B1E5"/>
        </a:hlink>
        <a:folHlink>
          <a:srgbClr val="AEA4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2776"/>
        </a:dk2>
        <a:lt2>
          <a:srgbClr val="999A8F"/>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5_Default Design 8">
        <a:dk1>
          <a:srgbClr val="000000"/>
        </a:dk1>
        <a:lt1>
          <a:srgbClr val="FFFFFF"/>
        </a:lt1>
        <a:dk2>
          <a:srgbClr val="002776"/>
        </a:dk2>
        <a:lt2>
          <a:srgbClr val="999A8F"/>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5_Default Design 9">
        <a:dk1>
          <a:srgbClr val="000000"/>
        </a:dk1>
        <a:lt1>
          <a:srgbClr val="FFFFFF"/>
        </a:lt1>
        <a:dk2>
          <a:srgbClr val="002776"/>
        </a:dk2>
        <a:lt2>
          <a:srgbClr val="999A8F"/>
        </a:lt2>
        <a:accent1>
          <a:srgbClr val="312626"/>
        </a:accent1>
        <a:accent2>
          <a:srgbClr val="C88F42"/>
        </a:accent2>
        <a:accent3>
          <a:srgbClr val="FFFFFF"/>
        </a:accent3>
        <a:accent4>
          <a:srgbClr val="000000"/>
        </a:accent4>
        <a:accent5>
          <a:srgbClr val="ADACAC"/>
        </a:accent5>
        <a:accent6>
          <a:srgbClr val="B5813B"/>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5_Default Design 10">
        <a:dk1>
          <a:srgbClr val="000000"/>
        </a:dk1>
        <a:lt1>
          <a:srgbClr val="FFFFFF"/>
        </a:lt1>
        <a:dk2>
          <a:srgbClr val="002776"/>
        </a:dk2>
        <a:lt2>
          <a:srgbClr val="999A8F"/>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5_Default Design 11">
        <a:dk1>
          <a:srgbClr val="000000"/>
        </a:dk1>
        <a:lt1>
          <a:srgbClr val="FFFFFF"/>
        </a:lt1>
        <a:dk2>
          <a:srgbClr val="002776"/>
        </a:dk2>
        <a:lt2>
          <a:srgbClr val="999A8F"/>
        </a:lt2>
        <a:accent1>
          <a:srgbClr val="312626"/>
        </a:accent1>
        <a:accent2>
          <a:srgbClr val="999A8F"/>
        </a:accent2>
        <a:accent3>
          <a:srgbClr val="FFFFFF"/>
        </a:accent3>
        <a:accent4>
          <a:srgbClr val="000000"/>
        </a:accent4>
        <a:accent5>
          <a:srgbClr val="ADACAC"/>
        </a:accent5>
        <a:accent6>
          <a:srgbClr val="8A8B81"/>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5_Default Design 12">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2_Default Design 6">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Default Design 1">
        <a:dk1>
          <a:srgbClr val="000000"/>
        </a:dk1>
        <a:lt1>
          <a:srgbClr val="FFFFFF"/>
        </a:lt1>
        <a:dk2>
          <a:srgbClr val="002776"/>
        </a:dk2>
        <a:lt2>
          <a:srgbClr val="999A8F"/>
        </a:lt2>
        <a:accent1>
          <a:srgbClr val="D2492A"/>
        </a:accent1>
        <a:accent2>
          <a:srgbClr val="C88F42"/>
        </a:accent2>
        <a:accent3>
          <a:srgbClr val="FFFFFF"/>
        </a:accent3>
        <a:accent4>
          <a:srgbClr val="000000"/>
        </a:accent4>
        <a:accent5>
          <a:srgbClr val="E5B1AC"/>
        </a:accent5>
        <a:accent6>
          <a:srgbClr val="B5813B"/>
        </a:accent6>
        <a:hlink>
          <a:srgbClr val="63B1E5"/>
        </a:hlink>
        <a:folHlink>
          <a:srgbClr val="AEA4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2776"/>
        </a:dk2>
        <a:lt2>
          <a:srgbClr val="999A8F"/>
        </a:lt2>
        <a:accent1>
          <a:srgbClr val="335291"/>
        </a:accent1>
        <a:accent2>
          <a:srgbClr val="4C689F"/>
        </a:accent2>
        <a:accent3>
          <a:srgbClr val="FFFFFF"/>
        </a:accent3>
        <a:accent4>
          <a:srgbClr val="000000"/>
        </a:accent4>
        <a:accent5>
          <a:srgbClr val="ADB3C7"/>
        </a:accent5>
        <a:accent6>
          <a:srgbClr val="445E90"/>
        </a:accent6>
        <a:hlink>
          <a:srgbClr val="8093BA"/>
        </a:hlink>
        <a:folHlink>
          <a:srgbClr val="99A9C8"/>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2776"/>
        </a:dk2>
        <a:lt2>
          <a:srgbClr val="999A8F"/>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2776"/>
        </a:dk2>
        <a:lt2>
          <a:srgbClr val="999A8F"/>
        </a:lt2>
        <a:accent1>
          <a:srgbClr val="312626"/>
        </a:accent1>
        <a:accent2>
          <a:srgbClr val="C88F42"/>
        </a:accent2>
        <a:accent3>
          <a:srgbClr val="FFFFFF"/>
        </a:accent3>
        <a:accent4>
          <a:srgbClr val="000000"/>
        </a:accent4>
        <a:accent5>
          <a:srgbClr val="ADACAC"/>
        </a:accent5>
        <a:accent6>
          <a:srgbClr val="B5813B"/>
        </a:accent6>
        <a:hlink>
          <a:srgbClr val="A79E70"/>
        </a:hlink>
        <a:folHlink>
          <a:srgbClr val="AEA4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2776"/>
        </a:dk2>
        <a:lt2>
          <a:srgbClr val="999A8F"/>
        </a:lt2>
        <a:accent1>
          <a:srgbClr val="63B1E5"/>
        </a:accent1>
        <a:accent2>
          <a:srgbClr val="865F7F"/>
        </a:accent2>
        <a:accent3>
          <a:srgbClr val="FFFFFF"/>
        </a:accent3>
        <a:accent4>
          <a:srgbClr val="000000"/>
        </a:accent4>
        <a:accent5>
          <a:srgbClr val="B7D5F0"/>
        </a:accent5>
        <a:accent6>
          <a:srgbClr val="795572"/>
        </a:accent6>
        <a:hlink>
          <a:srgbClr val="D2AD2A"/>
        </a:hlink>
        <a:folHlink>
          <a:srgbClr val="C88F42"/>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5">
    <a:dk1>
      <a:srgbClr val="000000"/>
    </a:dk1>
    <a:lt1>
      <a:srgbClr val="FFFFFF"/>
    </a:lt1>
    <a:dk2>
      <a:srgbClr val="002776"/>
    </a:dk2>
    <a:lt2>
      <a:srgbClr val="8093BA"/>
    </a:lt2>
    <a:accent1>
      <a:srgbClr val="C60C30"/>
    </a:accent1>
    <a:accent2>
      <a:srgbClr val="E2D8AF"/>
    </a:accent2>
    <a:accent3>
      <a:srgbClr val="FFFFFF"/>
    </a:accent3>
    <a:accent4>
      <a:srgbClr val="000000"/>
    </a:accent4>
    <a:accent5>
      <a:srgbClr val="DFAAAD"/>
    </a:accent5>
    <a:accent6>
      <a:srgbClr val="CDC49E"/>
    </a:accent6>
    <a:hlink>
      <a:srgbClr val="4C689F"/>
    </a:hlink>
    <a:folHlink>
      <a:srgbClr val="99A9C8"/>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AngloAmerican_STANDARD</Template>
  <TotalTime>1633</TotalTime>
  <Words>3664</Words>
  <Application>Microsoft Office PowerPoint</Application>
  <PresentationFormat>On-screen Show (4:3)</PresentationFormat>
  <Paragraphs>1188</Paragraphs>
  <Slides>39</Slides>
  <Notes>39</Notes>
  <HiddenSlides>0</HiddenSlides>
  <MMClips>0</MMClips>
  <ScaleCrop>false</ScaleCrop>
  <HeadingPairs>
    <vt:vector size="4" baseType="variant">
      <vt:variant>
        <vt:lpstr>Theme</vt:lpstr>
      </vt:variant>
      <vt:variant>
        <vt:i4>7</vt:i4>
      </vt:variant>
      <vt:variant>
        <vt:lpstr>Slide Titles</vt:lpstr>
      </vt:variant>
      <vt:variant>
        <vt:i4>39</vt:i4>
      </vt:variant>
    </vt:vector>
  </HeadingPairs>
  <TitlesOfParts>
    <vt:vector size="46" baseType="lpstr">
      <vt:lpstr>AngloAmerican_STANDARD</vt:lpstr>
      <vt:lpstr>1_Default Design</vt:lpstr>
      <vt:lpstr>3_Default Design</vt:lpstr>
      <vt:lpstr>4_Default Design</vt:lpstr>
      <vt:lpstr>6_Default Design</vt:lpstr>
      <vt:lpstr>5_Default Design</vt:lpstr>
      <vt:lpstr>2_Default Design</vt:lpstr>
      <vt:lpstr> Occupational Health Risk Registers    An effective communication and     management tool.</vt:lpstr>
      <vt:lpstr>The world is changing……..</vt:lpstr>
      <vt:lpstr>and South Africa……</vt:lpstr>
      <vt:lpstr>Primary aim</vt:lpstr>
      <vt:lpstr>Slide 4</vt:lpstr>
      <vt:lpstr>The risk management process</vt:lpstr>
      <vt:lpstr>Adopted approach</vt:lpstr>
      <vt:lpstr>Best Practice</vt:lpstr>
      <vt:lpstr>Slide 8</vt:lpstr>
      <vt:lpstr>Slide 9</vt:lpstr>
      <vt:lpstr>Slide 10</vt:lpstr>
      <vt:lpstr>Slide 11</vt:lpstr>
      <vt:lpstr>Base-line occupational health risk assessment</vt:lpstr>
      <vt:lpstr>Slide 13</vt:lpstr>
      <vt:lpstr>Slide 14</vt:lpstr>
      <vt:lpstr>Slide 15</vt:lpstr>
      <vt:lpstr>Slide 16</vt:lpstr>
      <vt:lpstr>Slide 17</vt:lpstr>
      <vt:lpstr>Slide 18</vt:lpstr>
      <vt:lpstr>Simplify Health Risk Profile </vt:lpstr>
      <vt:lpstr>Slide 20</vt:lpstr>
      <vt:lpstr>Slide 21</vt:lpstr>
      <vt:lpstr>Slide 22</vt:lpstr>
      <vt:lpstr>Slide 23</vt:lpstr>
      <vt:lpstr>Slide 24</vt:lpstr>
      <vt:lpstr>Slide 25</vt:lpstr>
      <vt:lpstr>Slide 26</vt:lpstr>
      <vt:lpstr>Health hazard footprint</vt:lpstr>
      <vt:lpstr>Workplace health risk profile</vt:lpstr>
      <vt:lpstr>Slide 29</vt:lpstr>
      <vt:lpstr>Slide 30</vt:lpstr>
      <vt:lpstr>Health incidents</vt:lpstr>
      <vt:lpstr>Slide 32</vt:lpstr>
      <vt:lpstr>Use of incidents</vt:lpstr>
      <vt:lpstr>Occupational hygiene programme template</vt:lpstr>
      <vt:lpstr>Responsibility and involvement</vt:lpstr>
      <vt:lpstr>The Risk Register</vt:lpstr>
      <vt:lpstr>Slide 37</vt:lpstr>
      <vt:lpstr>Thank you</vt:lpstr>
    </vt:vector>
  </TitlesOfParts>
  <Company>Anglo Platinum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AA_T_000013</dc:title>
  <dc:subject>Group Technical Template for a Power Point Presentation</dc:subject>
  <dc:creator>W. Ancill</dc:creator>
  <dc:description>built by: www.mediasterling.com</dc:description>
  <cp:lastModifiedBy>CasB</cp:lastModifiedBy>
  <cp:revision>125</cp:revision>
  <dcterms:created xsi:type="dcterms:W3CDTF">2010-08-02T10:23:00Z</dcterms:created>
  <dcterms:modified xsi:type="dcterms:W3CDTF">2012-05-18T07:48:09Z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Standard version_">
    <vt:lpwstr>1.2</vt:lpwstr>
  </property>
</Properties>
</file>