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9" r:id="rId3"/>
    <p:sldId id="275" r:id="rId4"/>
    <p:sldId id="288" r:id="rId5"/>
    <p:sldId id="274" r:id="rId6"/>
    <p:sldId id="285" r:id="rId7"/>
    <p:sldId id="282" r:id="rId8"/>
    <p:sldId id="286" r:id="rId9"/>
  </p:sldIdLst>
  <p:sldSz cx="9144000" cy="6858000" type="screen4x3"/>
  <p:notesSz cx="7086600" cy="9372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559" autoAdjust="0"/>
  </p:normalViewPr>
  <p:slideViewPr>
    <p:cSldViewPr>
      <p:cViewPr>
        <p:scale>
          <a:sx n="90" d="100"/>
          <a:sy n="90" d="100"/>
        </p:scale>
        <p:origin x="-67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14788" y="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C2D7AD-DA14-4518-A45F-BCE4B38E8C70}" type="datetimeFigureOut">
              <a:rPr lang="en-US" smtClean="0"/>
              <a:pPr/>
              <a:t>2/19/2014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703263"/>
            <a:ext cx="46863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025" y="4451350"/>
            <a:ext cx="5670550" cy="4217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70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14788" y="890270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09A798-6B2B-40D6-8B85-5EBD5665790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604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2/19/2014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2/19/2014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2/19/2014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2/19/2014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2/19/2014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2/19/2014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2/19/2014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2/19/2014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2/19/2014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2/19/2014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2/19/2014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E5AA6-0D00-4313-A42E-433812463DD9}" type="datetimeFigureOut">
              <a:rPr lang="en-US" smtClean="0"/>
              <a:pPr/>
              <a:t>2/19/2014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57620" y="1304216"/>
            <a:ext cx="5286380" cy="769441"/>
          </a:xfrm>
        </p:spPr>
        <p:txBody>
          <a:bodyPr>
            <a:spAutoFit/>
          </a:bodyPr>
          <a:lstStyle/>
          <a:p>
            <a:r>
              <a:rPr lang="en-ZA" dirty="0" smtClean="0">
                <a:solidFill>
                  <a:schemeClr val="bg1"/>
                </a:solidFill>
              </a:rPr>
              <a:t>Noise Adoption Team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215524" y="5049306"/>
            <a:ext cx="3914780" cy="584775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ZA" dirty="0" smtClean="0">
                <a:solidFill>
                  <a:schemeClr val="bg1"/>
                </a:solidFill>
              </a:rPr>
              <a:t>20</a:t>
            </a:r>
            <a:r>
              <a:rPr lang="en-ZA" baseline="30000" dirty="0" smtClean="0">
                <a:solidFill>
                  <a:schemeClr val="bg1"/>
                </a:solidFill>
              </a:rPr>
              <a:t>th</a:t>
            </a:r>
            <a:r>
              <a:rPr lang="en-ZA" dirty="0" smtClean="0">
                <a:solidFill>
                  <a:schemeClr val="bg1"/>
                </a:solidFill>
              </a:rPr>
              <a:t> February 2014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 l="56223" t="5468" r="18422" b="23450"/>
          <a:stretch>
            <a:fillRect/>
          </a:stretch>
        </p:blipFill>
        <p:spPr bwMode="auto">
          <a:xfrm>
            <a:off x="8256891" y="6311300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378352" y="6303128"/>
            <a:ext cx="6698848" cy="8172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371600" y="6703498"/>
            <a:ext cx="67056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1" y="6311299"/>
            <a:ext cx="857256" cy="392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49628" y="711811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142852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Contents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93514" y="990600"/>
            <a:ext cx="7889486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400" dirty="0" smtClean="0"/>
              <a:t>Key activities/highlights of the month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400" dirty="0" smtClean="0"/>
              <a:t>Lowlights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400" dirty="0" smtClean="0"/>
              <a:t>Key lessons learnt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400" dirty="0" smtClean="0"/>
              <a:t>Past &amp; Future activities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endParaRPr lang="en-ZA" sz="2000" dirty="0" smtClean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8" r="18422" b="23450"/>
          <a:stretch>
            <a:fillRect/>
          </a:stretch>
        </p:blipFill>
        <p:spPr bwMode="auto">
          <a:xfrm>
            <a:off x="8108803" y="6351044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142977" y="6327755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2977" y="6741368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316984"/>
            <a:ext cx="857256" cy="424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1438" y="507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Key Team activities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for 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the Month </a:t>
            </a:r>
            <a:r>
              <a:rPr lang="en-ZA" sz="2400" b="1" dirty="0" smtClean="0">
                <a:latin typeface="Arial" pitchFamily="34" charset="0"/>
                <a:cs typeface="Arial" pitchFamily="34" charset="0"/>
              </a:rPr>
              <a:t>(Jan 2014-Feb 2014)</a:t>
            </a: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8471358"/>
              </p:ext>
            </p:extLst>
          </p:nvPr>
        </p:nvGraphicFramePr>
        <p:xfrm>
          <a:off x="-12" y="571480"/>
          <a:ext cx="9144000" cy="5852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552"/>
                <a:gridCol w="8604448"/>
              </a:tblGrid>
              <a:tr h="721527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No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Highlights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 (Achievements, Industry Interactions)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130921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1</a:t>
                      </a:r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.</a:t>
                      </a: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2. 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HPD_TAS Adoption </a:t>
                      </a:r>
                      <a:endParaRPr lang="en-US" sz="1800" b="1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Received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 COPA nominations  for HPD adopters  (20)</a:t>
                      </a:r>
                    </a:p>
                    <a:p>
                      <a:pPr marL="800100" marR="0" lvl="1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Some  nominees are not adopters  (5)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Created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 POE for All adopters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Company COPA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 meetings 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will be used to discuss and introduce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POE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Company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 COPA meetings will be precursor for industry COPA meeting - end March</a:t>
                      </a:r>
                      <a:endParaRPr lang="en-US" sz="1800" b="1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en-US" sz="1800" b="1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Industry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Noise Data Base and Industry silencing of equipment data base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None/>
                        <a:tabLst/>
                        <a:defRPr/>
                      </a:pPr>
                      <a:endParaRPr lang="en-US" sz="18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Circulated request to the Industry 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Receiving response from Industry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Data Base will have a dual function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Leading Practice Planning workshop 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IBMQI </a:t>
                      </a:r>
                    </a:p>
                    <a:p>
                      <a:pPr marL="457200" marR="0" lvl="1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8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8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sp>
        <p:nvSpPr>
          <p:cNvPr id="12" name="Text Placeholder 4"/>
          <p:cNvSpPr txBox="1">
            <a:spLocks/>
          </p:cNvSpPr>
          <p:nvPr/>
        </p:nvSpPr>
        <p:spPr>
          <a:xfrm>
            <a:off x="1285840" y="6316984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355969"/>
      </p:ext>
    </p:extLst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8" r="18422" b="23450"/>
          <a:stretch>
            <a:fillRect/>
          </a:stretch>
        </p:blipFill>
        <p:spPr bwMode="auto">
          <a:xfrm>
            <a:off x="8108803" y="6351044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142977" y="6327755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2977" y="6741368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316984"/>
            <a:ext cx="857256" cy="424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1438" y="507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Key Team activities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for 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the Month </a:t>
            </a:r>
            <a:r>
              <a:rPr lang="en-ZA" sz="2400" b="1" dirty="0" smtClean="0">
                <a:latin typeface="Arial" pitchFamily="34" charset="0"/>
                <a:cs typeface="Arial" pitchFamily="34" charset="0"/>
              </a:rPr>
              <a:t>(Jan 2014-Feb 2014)</a:t>
            </a: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0019955"/>
              </p:ext>
            </p:extLst>
          </p:nvPr>
        </p:nvGraphicFramePr>
        <p:xfrm>
          <a:off x="-12" y="571480"/>
          <a:ext cx="9144000" cy="5852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552"/>
                <a:gridCol w="8604448"/>
              </a:tblGrid>
              <a:tr h="721527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No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Highlights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 (Achievements, Industry Interactions)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130921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3.</a:t>
                      </a: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4.</a:t>
                      </a: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Leading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 Practice Planning workshop preparation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Continued Site visits &amp; Data collection 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– Harmony, AGA, ARM, </a:t>
                      </a:r>
                      <a:r>
                        <a:rPr lang="en-US" sz="1800" b="1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Glencore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, </a:t>
                      </a:r>
                      <a:r>
                        <a:rPr lang="en-US" sz="1800" b="1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Exarro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, Sasol, </a:t>
                      </a:r>
                      <a:r>
                        <a:rPr lang="en-US" sz="1800" b="1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Lonmin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, Northam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Caution:  To date were not be able to identify a “Potential Leading Practice”</a:t>
                      </a:r>
                      <a:endParaRPr lang="en-US" sz="1800" b="1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IBMQI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Received  nominees and awaiting  MOSH Task Force approval – 21 Feb 2014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8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sp>
        <p:nvSpPr>
          <p:cNvPr id="12" name="Text Placeholder 4"/>
          <p:cNvSpPr txBox="1">
            <a:spLocks/>
          </p:cNvSpPr>
          <p:nvPr/>
        </p:nvSpPr>
        <p:spPr>
          <a:xfrm>
            <a:off x="1285840" y="6316984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6525554"/>
      </p:ext>
    </p:extLst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8" r="18422" b="23450"/>
          <a:stretch>
            <a:fillRect/>
          </a:stretch>
        </p:blipFill>
        <p:spPr bwMode="auto">
          <a:xfrm>
            <a:off x="8108803" y="6351044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142977" y="6327755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2977" y="6741368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316984"/>
            <a:ext cx="857256" cy="424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1438" y="507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 Placeholder 4"/>
          <p:cNvSpPr txBox="1">
            <a:spLocks/>
          </p:cNvSpPr>
          <p:nvPr/>
        </p:nvSpPr>
        <p:spPr>
          <a:xfrm>
            <a:off x="1285840" y="6316984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8685483"/>
              </p:ext>
            </p:extLst>
          </p:nvPr>
        </p:nvGraphicFramePr>
        <p:xfrm>
          <a:off x="-15012" y="723880"/>
          <a:ext cx="9159011" cy="55931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9778"/>
                <a:gridCol w="2601090"/>
                <a:gridCol w="3014380"/>
                <a:gridCol w="2853763"/>
              </a:tblGrid>
              <a:tr h="1440217">
                <a:tc>
                  <a:txBody>
                    <a:bodyPr/>
                    <a:lstStyle/>
                    <a:p>
                      <a:pPr indent="-457200" algn="l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No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Activities</a:t>
                      </a: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Lowlights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(Issues, Risks, Concerns)</a:t>
                      </a:r>
                      <a:endParaRPr kumimoji="0" lang="en-US" sz="1800" b="1" u="none" strike="noStrike" cap="none" normalizeH="0" baseline="0" dirty="0" smtClean="0">
                        <a:ln>
                          <a:noFill/>
                        </a:ln>
                        <a:effectLst/>
                        <a:latin typeface="+mn-lt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Response - Remedial  Action </a:t>
                      </a:r>
                      <a:endParaRPr kumimoji="0" lang="en-US" sz="1800" b="1" u="none" strike="noStrike" cap="none" normalizeH="0" baseline="0" dirty="0" smtClean="0">
                        <a:ln>
                          <a:noFill/>
                        </a:ln>
                        <a:effectLst/>
                        <a:latin typeface="+mn-lt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87696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High Management</a:t>
                      </a:r>
                      <a:r>
                        <a:rPr lang="en-US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turn-over (Modikwa, BECSA, </a:t>
                      </a:r>
                      <a:r>
                        <a:rPr lang="en-US" sz="14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Exarro</a:t>
                      </a:r>
                      <a:r>
                        <a:rPr lang="en-US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Re-work and sustainability of the HPD_TAS</a:t>
                      </a:r>
                      <a:r>
                        <a:rPr lang="en-US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Adoption</a:t>
                      </a:r>
                      <a:endParaRPr lang="en-US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Escalate to MOSH task Force, Re-doing the complete process</a:t>
                      </a:r>
                      <a:endParaRPr lang="en-US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horzOverflow="overflow"/>
                </a:tc>
              </a:tr>
              <a:tr h="65958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70945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62076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4.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67085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5.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61527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8.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</a:tr>
            </a:tbl>
          </a:graphicData>
        </a:graphic>
      </p:graphicFrame>
      <p:sp>
        <p:nvSpPr>
          <p:cNvPr id="14" name="Title 3"/>
          <p:cNvSpPr txBox="1">
            <a:spLocks/>
          </p:cNvSpPr>
          <p:nvPr/>
        </p:nvSpPr>
        <p:spPr>
          <a:xfrm>
            <a:off x="183410" y="1015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1438" y="108559"/>
            <a:ext cx="904169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Low lights </a:t>
            </a:r>
            <a:r>
              <a:rPr lang="en-ZA" sz="2400" b="1" dirty="0" smtClean="0">
                <a:latin typeface="Arial" pitchFamily="34" charset="0"/>
                <a:cs typeface="Arial" pitchFamily="34" charset="0"/>
              </a:rPr>
              <a:t>– For the Month (Jan 2014 – Feb 2014)</a:t>
            </a: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1539199"/>
      </p:ext>
    </p:extLst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8" r="18422" b="23450"/>
          <a:stretch>
            <a:fillRect/>
          </a:stretch>
        </p:blipFill>
        <p:spPr bwMode="auto">
          <a:xfrm>
            <a:off x="8108803" y="6351044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142977" y="6327755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2977" y="6741368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316984"/>
            <a:ext cx="857256" cy="424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1438" y="507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Noise team M&amp;E Report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ZA" sz="2400" b="1" dirty="0" smtClean="0">
                <a:latin typeface="Arial" pitchFamily="34" charset="0"/>
                <a:cs typeface="Arial" pitchFamily="34" charset="0"/>
              </a:rPr>
              <a:t>(Jan 2014 – Feb 2014 )</a:t>
            </a: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 Placeholder 4"/>
          <p:cNvSpPr txBox="1">
            <a:spLocks/>
          </p:cNvSpPr>
          <p:nvPr/>
        </p:nvSpPr>
        <p:spPr>
          <a:xfrm>
            <a:off x="1285840" y="6316984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5750456"/>
              </p:ext>
            </p:extLst>
          </p:nvPr>
        </p:nvGraphicFramePr>
        <p:xfrm>
          <a:off x="71440" y="723882"/>
          <a:ext cx="9072561" cy="58232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797"/>
                <a:gridCol w="2145128"/>
                <a:gridCol w="317797"/>
                <a:gridCol w="2224577"/>
                <a:gridCol w="953390"/>
                <a:gridCol w="873941"/>
                <a:gridCol w="794492"/>
                <a:gridCol w="715042"/>
                <a:gridCol w="730397"/>
              </a:tblGrid>
              <a:tr h="820339"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KPA No</a:t>
                      </a:r>
                    </a:p>
                    <a:p>
                      <a:pPr algn="ctr"/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Key Performance Area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</a:p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No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</a:t>
                      </a:r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1</a:t>
                      </a:r>
                    </a:p>
                    <a:p>
                      <a:pPr algn="ctr"/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(Definition)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 2</a:t>
                      </a:r>
                    </a:p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(Definition)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 1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 2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Originally</a:t>
                      </a:r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p</a:t>
                      </a:r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lanned completion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25878"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A22</a:t>
                      </a:r>
                    </a:p>
                  </a:txBody>
                  <a:tcPr marL="0" marR="0" marT="0" marB="0"/>
                </a:tc>
                <a:tc rowSpan="10">
                  <a:txBody>
                    <a:bodyPr/>
                    <a:lstStyle/>
                    <a:p>
                      <a:pPr algn="l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Leading practice adoption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T95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Identified potential adoption mines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(101)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102</a:t>
                      </a:r>
                      <a:r>
                        <a:rPr lang="en-US" sz="800" b="0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Mines/Operations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  <a:r>
                        <a:rPr lang="en-US" sz="800" b="0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Monthly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100 %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Feb 2014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Ongoing</a:t>
                      </a:r>
                      <a:endParaRPr lang="en-US" sz="8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/>
                </a:tc>
              </a:tr>
              <a:tr h="427765">
                <a:tc>
                  <a:txBody>
                    <a:bodyPr/>
                    <a:lstStyle/>
                    <a:p>
                      <a:pPr algn="ctr" fontAlgn="t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T97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Positive decision to adopt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(101)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 102</a:t>
                      </a:r>
                      <a:r>
                        <a:rPr lang="en-US" sz="800" b="0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Mines/Operations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smtClean="0">
                          <a:solidFill>
                            <a:srgbClr val="FF0000"/>
                          </a:solidFill>
                          <a:latin typeface="Arial"/>
                        </a:rPr>
                        <a:t>Monthly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100 %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smtClean="0">
                          <a:solidFill>
                            <a:schemeClr val="tx1"/>
                          </a:solidFill>
                          <a:latin typeface="Arial"/>
                        </a:rPr>
                        <a:t>Feb 2014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Ongoing</a:t>
                      </a:r>
                    </a:p>
                  </a:txBody>
                  <a:tcPr marL="0" marR="0" marT="0" marB="0" anchor="ctr"/>
                </a:tc>
              </a:tr>
              <a:tr h="427765">
                <a:tc>
                  <a:txBody>
                    <a:bodyPr/>
                    <a:lstStyle/>
                    <a:p>
                      <a:pPr algn="ctr" fontAlgn="t"/>
                      <a:endParaRPr lang="en-US" sz="8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T98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Mine adoption team appointed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(51)</a:t>
                      </a:r>
                      <a:r>
                        <a:rPr lang="en-US" sz="8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  <a:r>
                        <a:rPr lang="en-US" sz="8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52</a:t>
                      </a:r>
                      <a:r>
                        <a:rPr lang="en-US" sz="800" b="0" i="0" u="none" strike="noStrike" baseline="0" dirty="0" smtClean="0">
                          <a:solidFill>
                            <a:schemeClr val="tx1"/>
                          </a:solidFill>
                          <a:latin typeface="Arial"/>
                        </a:rPr>
                        <a:t> </a:t>
                      </a:r>
                      <a:r>
                        <a:rPr lang="en-US" sz="8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Mines/Operations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smtClean="0">
                          <a:solidFill>
                            <a:srgbClr val="FF0000"/>
                          </a:solidFill>
                          <a:latin typeface="Arial"/>
                        </a:rPr>
                        <a:t>Monthly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(51) </a:t>
                      </a:r>
                      <a:r>
                        <a:rPr lang="en-US" sz="8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52%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smtClean="0">
                          <a:solidFill>
                            <a:schemeClr val="tx1"/>
                          </a:solidFill>
                          <a:latin typeface="Arial"/>
                        </a:rPr>
                        <a:t>Feb 2014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?</a:t>
                      </a:r>
                      <a:endParaRPr lang="en-US" sz="8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/>
                </a:tc>
              </a:tr>
              <a:tr h="457167">
                <a:tc>
                  <a:txBody>
                    <a:bodyPr/>
                    <a:lstStyle/>
                    <a:p>
                      <a:pPr algn="ctr" fontAlgn="t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T103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Mental models interviews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(101)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 102</a:t>
                      </a:r>
                      <a:r>
                        <a:rPr lang="en-US" sz="800" b="0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Mines/Operations</a:t>
                      </a:r>
                      <a:endParaRPr lang="en-US" sz="800" b="0" i="0" u="none" strike="noStrike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smtClean="0">
                          <a:solidFill>
                            <a:srgbClr val="FF0000"/>
                          </a:solidFill>
                          <a:latin typeface="Arial"/>
                        </a:rPr>
                        <a:t>Monthly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(60%) </a:t>
                      </a:r>
                      <a:r>
                        <a:rPr lang="en-US" sz="8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62%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smtClean="0">
                          <a:solidFill>
                            <a:schemeClr val="tx1"/>
                          </a:solidFill>
                          <a:latin typeface="Arial"/>
                        </a:rPr>
                        <a:t>Feb 2014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  <a:r>
                        <a:rPr lang="en-US" sz="8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?</a:t>
                      </a:r>
                      <a:endParaRPr lang="en-US" sz="8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/>
                </a:tc>
              </a:tr>
              <a:tr h="641645">
                <a:tc>
                  <a:txBody>
                    <a:bodyPr/>
                    <a:lstStyle/>
                    <a:p>
                      <a:pPr algn="ctr" fontAlgn="t"/>
                      <a:endParaRPr lang="en-US" sz="8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T104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Customised</a:t>
                      </a:r>
                      <a:r>
                        <a:rPr lang="en-US" sz="8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BC plan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(101)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 102</a:t>
                      </a:r>
                      <a:r>
                        <a:rPr lang="en-US" sz="800" b="0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Mines/Operations</a:t>
                      </a:r>
                    </a:p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smtClean="0">
                          <a:solidFill>
                            <a:srgbClr val="FF0000"/>
                          </a:solidFill>
                          <a:latin typeface="Arial"/>
                        </a:rPr>
                        <a:t>Monthly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(20%) </a:t>
                      </a:r>
                      <a:r>
                        <a:rPr lang="en-US" sz="8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62%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smtClean="0">
                          <a:solidFill>
                            <a:schemeClr val="tx1"/>
                          </a:solidFill>
                          <a:latin typeface="Arial"/>
                        </a:rPr>
                        <a:t>Feb 2014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smtClean="0">
                          <a:solidFill>
                            <a:schemeClr val="tx1"/>
                          </a:solidFill>
                          <a:latin typeface="Arial"/>
                        </a:rPr>
                        <a:t>?</a:t>
                      </a:r>
                      <a:endParaRPr lang="en-US" sz="8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/>
                </a:tc>
              </a:tr>
              <a:tr h="641645">
                <a:tc>
                  <a:txBody>
                    <a:bodyPr/>
                    <a:lstStyle/>
                    <a:p>
                      <a:pPr algn="ctr" fontAlgn="t"/>
                      <a:endParaRPr lang="en-US" sz="8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T105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Customised</a:t>
                      </a:r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LB plan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en-US" sz="800" b="0" i="0" u="none" strike="noStrike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fontAlgn="ctr"/>
                      <a:r>
                        <a:rPr lang="en-US" sz="800" b="0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(101)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 102</a:t>
                      </a:r>
                      <a:r>
                        <a:rPr lang="en-US" sz="800" b="0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Mines/Operations</a:t>
                      </a:r>
                      <a:endParaRPr lang="en-US" sz="800" b="0" i="0" u="none" strike="noStrike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smtClean="0">
                          <a:solidFill>
                            <a:srgbClr val="FF0000"/>
                          </a:solidFill>
                          <a:latin typeface="Arial"/>
                        </a:rPr>
                        <a:t>Monthly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(20%) </a:t>
                      </a:r>
                      <a:r>
                        <a:rPr lang="en-US" sz="8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62%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smtClean="0">
                          <a:solidFill>
                            <a:schemeClr val="tx1"/>
                          </a:solidFill>
                          <a:latin typeface="Arial"/>
                        </a:rPr>
                        <a:t>Feb 2014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smtClean="0">
                          <a:solidFill>
                            <a:schemeClr val="tx1"/>
                          </a:solidFill>
                          <a:latin typeface="Arial"/>
                        </a:rPr>
                        <a:t>?</a:t>
                      </a:r>
                      <a:endParaRPr lang="en-US" sz="8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/>
                </a:tc>
              </a:tr>
              <a:tr h="457167">
                <a:tc>
                  <a:txBody>
                    <a:bodyPr/>
                    <a:lstStyle/>
                    <a:p>
                      <a:pPr algn="ctr" fontAlgn="t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T108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Management sign-off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(101)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 102</a:t>
                      </a:r>
                      <a:r>
                        <a:rPr lang="en-US" sz="800" b="0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Mines/Operations</a:t>
                      </a:r>
                      <a:endParaRPr lang="en-US" sz="800" b="0" i="0" u="none" strike="noStrike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smtClean="0">
                          <a:solidFill>
                            <a:srgbClr val="FF0000"/>
                          </a:solidFill>
                          <a:latin typeface="Arial"/>
                        </a:rPr>
                        <a:t>Monthly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0%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smtClean="0">
                          <a:solidFill>
                            <a:schemeClr val="tx1"/>
                          </a:solidFill>
                          <a:latin typeface="Arial"/>
                        </a:rPr>
                        <a:t>Feb 2014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smtClean="0">
                          <a:solidFill>
                            <a:schemeClr val="tx1"/>
                          </a:solidFill>
                          <a:latin typeface="Arial"/>
                        </a:rPr>
                        <a:t>?</a:t>
                      </a:r>
                      <a:endParaRPr lang="en-US" sz="8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/>
                </a:tc>
              </a:tr>
              <a:tr h="457167">
                <a:tc>
                  <a:txBody>
                    <a:bodyPr/>
                    <a:lstStyle/>
                    <a:p>
                      <a:pPr algn="ctr" fontAlgn="t"/>
                      <a:endParaRPr lang="en-US" sz="8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T109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Leading practice piloted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(101)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 102</a:t>
                      </a:r>
                      <a:r>
                        <a:rPr lang="en-US" sz="800" b="0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Mines/Operations</a:t>
                      </a:r>
                      <a:endParaRPr lang="en-US" sz="800" b="0" i="0" u="none" strike="noStrike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smtClean="0">
                          <a:solidFill>
                            <a:srgbClr val="FF0000"/>
                          </a:solidFill>
                          <a:latin typeface="Arial"/>
                        </a:rPr>
                        <a:t>Monthly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0%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smtClean="0">
                          <a:solidFill>
                            <a:schemeClr val="tx1"/>
                          </a:solidFill>
                          <a:latin typeface="Arial"/>
                        </a:rPr>
                        <a:t>Feb 2014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smtClean="0">
                          <a:solidFill>
                            <a:schemeClr val="tx1"/>
                          </a:solidFill>
                          <a:latin typeface="Arial"/>
                        </a:rPr>
                        <a:t>?</a:t>
                      </a:r>
                      <a:endParaRPr lang="en-US" sz="8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/>
                </a:tc>
              </a:tr>
              <a:tr h="609556">
                <a:tc>
                  <a:txBody>
                    <a:bodyPr/>
                    <a:lstStyle/>
                    <a:p>
                      <a:pPr algn="ctr" fontAlgn="t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T110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Roll-out plan implementation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(101)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 102</a:t>
                      </a:r>
                      <a:r>
                        <a:rPr lang="en-US" sz="800" b="0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Mines/Operations</a:t>
                      </a:r>
                      <a:endParaRPr lang="en-US" sz="800" b="0" i="0" u="none" strike="noStrike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smtClean="0">
                          <a:solidFill>
                            <a:srgbClr val="FF0000"/>
                          </a:solidFill>
                          <a:latin typeface="Arial"/>
                        </a:rPr>
                        <a:t>Monthly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0%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smtClean="0">
                          <a:solidFill>
                            <a:schemeClr val="tx1"/>
                          </a:solidFill>
                          <a:latin typeface="Arial"/>
                        </a:rPr>
                        <a:t>Feb 2014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smtClean="0">
                          <a:solidFill>
                            <a:schemeClr val="tx1"/>
                          </a:solidFill>
                          <a:latin typeface="Arial"/>
                        </a:rPr>
                        <a:t>?</a:t>
                      </a:r>
                      <a:endParaRPr lang="en-US" sz="8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/>
                </a:tc>
              </a:tr>
              <a:tr h="457167">
                <a:tc>
                  <a:txBody>
                    <a:bodyPr/>
                    <a:lstStyle/>
                    <a:p>
                      <a:pPr algn="ctr" fontAlgn="t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T111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Completed adoptions of leading practice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(79)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101</a:t>
                      </a:r>
                    </a:p>
                    <a:p>
                      <a:pPr algn="ctr" fontAlgn="ctr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Mines/Operations</a:t>
                      </a:r>
                    </a:p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Monthly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0%</a:t>
                      </a:r>
                      <a:endParaRPr lang="en-US" sz="800" b="1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Feb 2014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?</a:t>
                      </a:r>
                      <a:endParaRPr lang="en-US" sz="8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8640744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8" r="18422" b="23450"/>
          <a:stretch>
            <a:fillRect/>
          </a:stretch>
        </p:blipFill>
        <p:spPr bwMode="auto">
          <a:xfrm>
            <a:off x="8108803" y="6351044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142977" y="6327755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2977" y="6741368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316984"/>
            <a:ext cx="857256" cy="424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1438" y="507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  <a:defRPr/>
            </a:pP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Key lessons learnt </a:t>
            </a:r>
            <a:r>
              <a:rPr lang="en-ZA" sz="2400" b="1" dirty="0" smtClean="0">
                <a:latin typeface="Arial" pitchFamily="34" charset="0"/>
                <a:cs typeface="Arial" pitchFamily="34" charset="0"/>
              </a:rPr>
              <a:t>(Jan 2014 – Feb 2014)</a:t>
            </a:r>
            <a:endParaRPr lang="en-ZA" sz="2400" b="1" dirty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ct val="0"/>
              </a:spcBef>
              <a:defRPr/>
            </a:pP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1269549"/>
              </p:ext>
            </p:extLst>
          </p:nvPr>
        </p:nvGraphicFramePr>
        <p:xfrm>
          <a:off x="0" y="722293"/>
          <a:ext cx="9144000" cy="56093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552"/>
                <a:gridCol w="8604448"/>
              </a:tblGrid>
              <a:tr h="480675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No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Key Lessons learnt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69848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1.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Biggest challenge is to get buy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in from all stakeholders.</a:t>
                      </a:r>
                      <a:endParaRPr lang="en-US" sz="18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8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114300" marR="114300" marT="0" marB="0"/>
                </a:tc>
              </a:tr>
              <a:tr h="569848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2.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8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114300" marR="114300" marT="0" marB="0"/>
                </a:tc>
              </a:tr>
              <a:tr h="569848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3.</a:t>
                      </a:r>
                      <a:endParaRPr lang="en-US" sz="1800" b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8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114300" marR="114300" marT="0" marB="0"/>
                </a:tc>
              </a:tr>
              <a:tr h="569848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4.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114300" marR="114300" marT="0" marB="0"/>
                </a:tc>
              </a:tr>
              <a:tr h="569848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5.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114300" marR="114300" marT="0" marB="0"/>
                </a:tc>
              </a:tr>
              <a:tr h="569848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6.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14300" marR="114300" marT="0" marB="0"/>
                </a:tc>
              </a:tr>
              <a:tr h="569848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7.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114300" marR="114300" marT="0" marB="0"/>
                </a:tc>
              </a:tr>
              <a:tr h="569848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8.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14300" marR="114300" marT="0" marB="0"/>
                </a:tc>
              </a:tr>
              <a:tr h="569848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9.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sp>
        <p:nvSpPr>
          <p:cNvPr id="12" name="Text Placeholder 4"/>
          <p:cNvSpPr txBox="1">
            <a:spLocks/>
          </p:cNvSpPr>
          <p:nvPr/>
        </p:nvSpPr>
        <p:spPr>
          <a:xfrm>
            <a:off x="1285840" y="6316984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699314"/>
      </p:ext>
    </p:extLst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8" r="18422" b="23450"/>
          <a:stretch>
            <a:fillRect/>
          </a:stretch>
        </p:blipFill>
        <p:spPr bwMode="auto">
          <a:xfrm>
            <a:off x="8108803" y="6351044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142977" y="6327755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2977" y="6741368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316984"/>
            <a:ext cx="857256" cy="424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1438" y="507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>
                <a:latin typeface="Arial" pitchFamily="34" charset="0"/>
                <a:cs typeface="Arial" pitchFamily="34" charset="0"/>
              </a:rPr>
              <a:t>Key Team activities for the Month </a:t>
            </a:r>
            <a:r>
              <a:rPr lang="en-ZA" sz="2400" b="1" dirty="0" smtClean="0">
                <a:latin typeface="Arial" pitchFamily="34" charset="0"/>
                <a:cs typeface="Arial" pitchFamily="34" charset="0"/>
              </a:rPr>
              <a:t>(Jan 2014 – Feb 2014)</a:t>
            </a: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 Placeholder 4"/>
          <p:cNvSpPr txBox="1">
            <a:spLocks/>
          </p:cNvSpPr>
          <p:nvPr/>
        </p:nvSpPr>
        <p:spPr>
          <a:xfrm>
            <a:off x="1285840" y="6316984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47197"/>
              </p:ext>
            </p:extLst>
          </p:nvPr>
        </p:nvGraphicFramePr>
        <p:xfrm>
          <a:off x="42590" y="1318924"/>
          <a:ext cx="9144000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158"/>
                <a:gridCol w="8605842"/>
              </a:tblGrid>
              <a:tr h="341701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No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Activities</a:t>
                      </a: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320849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800" b="1" u="sng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Past (Jan – Feb)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Re Training at Modikwa , </a:t>
                      </a:r>
                      <a:r>
                        <a:rPr lang="en-US" sz="1800" b="1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Exxarro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, </a:t>
                      </a:r>
                      <a:r>
                        <a:rPr lang="en-US" sz="1800" b="1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Glencore</a:t>
                      </a:r>
                      <a:endParaRPr lang="en-US" sz="18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MOSH Noise Team Strategy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HPD_TAS Induction at </a:t>
                      </a:r>
                      <a:r>
                        <a:rPr lang="en-US" sz="1800" b="1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Samrec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( New Shaft)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Sponsor Meeting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en-US" sz="18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800" b="1" u="sng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Future (Feb - March)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Sponsor Meeting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HPD TAS Company COPAs - </a:t>
                      </a:r>
                      <a:r>
                        <a:rPr lang="en-US" sz="1800" b="1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PoE</a:t>
                      </a:r>
                      <a:endParaRPr lang="en-US" sz="18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HPD TAS Induction for Black Rock Mine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Reports and Analysis of Noise Databases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Reports and Analysis of Practices on offer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en-US" sz="18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en-US" sz="18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en-US" sz="18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18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18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18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Title 3"/>
          <p:cNvSpPr txBox="1">
            <a:spLocks/>
          </p:cNvSpPr>
          <p:nvPr/>
        </p:nvSpPr>
        <p:spPr>
          <a:xfrm>
            <a:off x="0" y="7402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 smtClean="0">
                <a:latin typeface="Arial" pitchFamily="34" charset="0"/>
                <a:cs typeface="Arial" pitchFamily="34" charset="0"/>
              </a:rPr>
              <a:t>Important past &amp; future activities</a:t>
            </a:r>
          </a:p>
          <a:p>
            <a:pPr lvl="0">
              <a:spcBef>
                <a:spcPct val="0"/>
              </a:spcBef>
              <a:defRPr/>
            </a:pP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0952389"/>
      </p:ext>
    </p:extLst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theme/theme1.xml><?xml version="1.0" encoding="utf-8"?>
<a:theme xmlns:a="http://schemas.openxmlformats.org/drawingml/2006/main" name="Theme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Theme3</Template>
  <TotalTime>5346</TotalTime>
  <Words>586</Words>
  <Application>Microsoft Office PowerPoint</Application>
  <PresentationFormat>On-screen Show (4:3)</PresentationFormat>
  <Paragraphs>195</Paragraphs>
  <Slides>8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Theme3</vt:lpstr>
      <vt:lpstr>Noise Adoption Team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to add title</dc:title>
  <dc:creator>tbotha</dc:creator>
  <cp:lastModifiedBy>JDeBeer01</cp:lastModifiedBy>
  <cp:revision>462</cp:revision>
  <dcterms:created xsi:type="dcterms:W3CDTF">2012-08-02T11:34:04Z</dcterms:created>
  <dcterms:modified xsi:type="dcterms:W3CDTF">2014-02-19T11:59:22Z</dcterms:modified>
</cp:coreProperties>
</file>