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93" r:id="rId3"/>
    <p:sldId id="321" r:id="rId4"/>
    <p:sldId id="298" r:id="rId5"/>
    <p:sldId id="329" r:id="rId6"/>
    <p:sldId id="325" r:id="rId7"/>
    <p:sldId id="326" r:id="rId8"/>
    <p:sldId id="327" r:id="rId9"/>
    <p:sldId id="323" r:id="rId10"/>
    <p:sldId id="330" r:id="rId11"/>
    <p:sldId id="289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DDCC"/>
    <a:srgbClr val="D16309"/>
    <a:srgbClr val="36866B"/>
    <a:srgbClr val="61BFA0"/>
    <a:srgbClr val="FFFF99"/>
    <a:srgbClr val="C3E7DB"/>
    <a:srgbClr val="91D3BD"/>
    <a:srgbClr val="94D0BC"/>
    <a:srgbClr val="7DC5AD"/>
    <a:srgbClr val="B4A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1322-9992-44C7-AC5E-8ECC0C9C8567}" type="doc">
      <dgm:prSet loTypeId="urn:microsoft.com/office/officeart/2008/layout/VerticalAccent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ZA"/>
        </a:p>
      </dgm:t>
    </dgm:pt>
    <dgm:pt modelId="{5B194283-C59A-4EEF-8304-A4EBC98128A5}">
      <dgm:prSet phldrT="[Text]"/>
      <dgm:spPr/>
      <dgm:t>
        <a:bodyPr/>
        <a:lstStyle/>
        <a:p>
          <a:r>
            <a:rPr lang="en-ZA" b="0" dirty="0" smtClean="0">
              <a:solidFill>
                <a:schemeClr val="tx1"/>
              </a:solidFill>
              <a:effectLst/>
            </a:rPr>
            <a:t>Mission and Values - Dust</a:t>
          </a:r>
          <a:endParaRPr lang="en-ZA" b="0" dirty="0">
            <a:solidFill>
              <a:schemeClr val="tx1"/>
            </a:solidFill>
            <a:effectLst/>
          </a:endParaRPr>
        </a:p>
      </dgm:t>
    </dgm:pt>
    <dgm:pt modelId="{029B697A-146B-4448-809A-5BB64D96547B}" type="parTrans" cxnId="{60667976-68D7-4A46-9E7F-8ABAE39AACBC}">
      <dgm:prSet/>
      <dgm:spPr/>
      <dgm:t>
        <a:bodyPr/>
        <a:lstStyle/>
        <a:p>
          <a:endParaRPr lang="en-ZA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A79638-566E-4EE6-BDAF-C2E26640D3F3}" type="sibTrans" cxnId="{60667976-68D7-4A46-9E7F-8ABAE39AACBC}">
      <dgm:prSet/>
      <dgm:spPr/>
      <dgm:t>
        <a:bodyPr/>
        <a:lstStyle/>
        <a:p>
          <a:endParaRPr lang="en-ZA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82B1F7-A12D-495C-819F-C86AB8A528C6}">
      <dgm:prSet phldrT="[Text]"/>
      <dgm:spPr/>
      <dgm:t>
        <a:bodyPr/>
        <a:lstStyle/>
        <a:p>
          <a:r>
            <a:rPr lang="en-ZA" b="0" dirty="0" smtClean="0">
              <a:solidFill>
                <a:schemeClr val="tx1"/>
              </a:solidFill>
              <a:effectLst/>
            </a:rPr>
            <a:t>Work in progress</a:t>
          </a:r>
          <a:endParaRPr lang="en-ZA" b="0" dirty="0">
            <a:solidFill>
              <a:schemeClr val="tx1"/>
            </a:solidFill>
            <a:effectLst/>
          </a:endParaRPr>
        </a:p>
      </dgm:t>
    </dgm:pt>
    <dgm:pt modelId="{059DD234-7A16-4C4E-AC42-76E46A4355CC}" type="parTrans" cxnId="{D3244CA1-6D32-4501-A7E3-ED6891026332}">
      <dgm:prSet/>
      <dgm:spPr/>
      <dgm:t>
        <a:bodyPr/>
        <a:lstStyle/>
        <a:p>
          <a:endParaRPr lang="en-ZA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8AA670-FF83-4378-9FF5-B9C2872A5E3A}" type="sibTrans" cxnId="{D3244CA1-6D32-4501-A7E3-ED6891026332}">
      <dgm:prSet/>
      <dgm:spPr/>
      <dgm:t>
        <a:bodyPr/>
        <a:lstStyle/>
        <a:p>
          <a:endParaRPr lang="en-ZA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29D956-2B33-42FF-AACD-0DA3E95414D3}">
      <dgm:prSet phldrT="[Text]"/>
      <dgm:spPr/>
      <dgm:t>
        <a:bodyPr/>
        <a:lstStyle/>
        <a:p>
          <a:r>
            <a:rPr lang="en-ZA" b="0" dirty="0" smtClean="0">
              <a:solidFill>
                <a:schemeClr val="tx1"/>
              </a:solidFill>
              <a:effectLst/>
            </a:rPr>
            <a:t>SLP Progress report</a:t>
          </a:r>
          <a:endParaRPr lang="en-ZA" b="0" dirty="0">
            <a:solidFill>
              <a:schemeClr val="tx1"/>
            </a:solidFill>
            <a:effectLst/>
          </a:endParaRPr>
        </a:p>
      </dgm:t>
    </dgm:pt>
    <dgm:pt modelId="{3938FD86-B313-4AF2-971C-3E53107A1F46}" type="parTrans" cxnId="{707AFE3A-7151-4107-858C-F8C03EA035E9}">
      <dgm:prSet/>
      <dgm:spPr/>
      <dgm:t>
        <a:bodyPr/>
        <a:lstStyle/>
        <a:p>
          <a:endParaRPr lang="en-ZA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261BF3-BB18-4BAD-9E17-AE7B5FB3290B}" type="sibTrans" cxnId="{707AFE3A-7151-4107-858C-F8C03EA035E9}">
      <dgm:prSet/>
      <dgm:spPr/>
      <dgm:t>
        <a:bodyPr/>
        <a:lstStyle/>
        <a:p>
          <a:endParaRPr lang="en-ZA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FC0FA7-C74E-4935-9DD8-2497EE1B0269}">
      <dgm:prSet phldrT="[Text]"/>
      <dgm:spPr/>
      <dgm:t>
        <a:bodyPr/>
        <a:lstStyle/>
        <a:p>
          <a:r>
            <a:rPr lang="en-ZA" b="0" dirty="0" smtClean="0">
              <a:solidFill>
                <a:schemeClr val="tx1"/>
              </a:solidFill>
              <a:effectLst/>
            </a:rPr>
            <a:t>Challenges</a:t>
          </a:r>
          <a:endParaRPr lang="en-ZA" b="0" dirty="0">
            <a:solidFill>
              <a:schemeClr val="tx1"/>
            </a:solidFill>
            <a:effectLst/>
          </a:endParaRPr>
        </a:p>
      </dgm:t>
    </dgm:pt>
    <dgm:pt modelId="{2E037DC1-A4B0-41F3-9B3F-A7EAF977AFE1}" type="parTrans" cxnId="{37A59519-1501-4C8C-943B-D912BBF297A6}">
      <dgm:prSet/>
      <dgm:spPr/>
      <dgm:t>
        <a:bodyPr/>
        <a:lstStyle/>
        <a:p>
          <a:endParaRPr lang="en-ZA"/>
        </a:p>
      </dgm:t>
    </dgm:pt>
    <dgm:pt modelId="{F8F61A1B-2738-4CA1-B075-0734CDD96E53}" type="sibTrans" cxnId="{37A59519-1501-4C8C-943B-D912BBF297A6}">
      <dgm:prSet/>
      <dgm:spPr/>
      <dgm:t>
        <a:bodyPr/>
        <a:lstStyle/>
        <a:p>
          <a:endParaRPr lang="en-ZA"/>
        </a:p>
      </dgm:t>
    </dgm:pt>
    <dgm:pt modelId="{22D2FF7C-D515-4DE3-9492-920EC61AF7C4}" type="pres">
      <dgm:prSet presAssocID="{66F31322-9992-44C7-AC5E-8ECC0C9C856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ZA"/>
        </a:p>
      </dgm:t>
    </dgm:pt>
    <dgm:pt modelId="{075C4875-68A2-4F01-B254-863D80370911}" type="pres">
      <dgm:prSet presAssocID="{5B194283-C59A-4EEF-8304-A4EBC98128A5}" presName="parenttextcomposite" presStyleCnt="0"/>
      <dgm:spPr/>
    </dgm:pt>
    <dgm:pt modelId="{240DFBC5-777F-48C9-9691-77D7466C8C48}" type="pres">
      <dgm:prSet presAssocID="{5B194283-C59A-4EEF-8304-A4EBC98128A5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B8993A0-0CEF-489B-B7CA-B6EA08646D10}" type="pres">
      <dgm:prSet presAssocID="{5B194283-C59A-4EEF-8304-A4EBC98128A5}" presName="parallelogramComposite" presStyleCnt="0"/>
      <dgm:spPr/>
    </dgm:pt>
    <dgm:pt modelId="{5216A2F7-75B8-4AFB-9030-A193D42FAD4D}" type="pres">
      <dgm:prSet presAssocID="{5B194283-C59A-4EEF-8304-A4EBC98128A5}" presName="parallelogram1" presStyleLbl="alignNode1" presStyleIdx="0" presStyleCnt="28"/>
      <dgm:spPr/>
      <dgm:t>
        <a:bodyPr/>
        <a:lstStyle/>
        <a:p>
          <a:endParaRPr lang="en-ZA"/>
        </a:p>
      </dgm:t>
    </dgm:pt>
    <dgm:pt modelId="{DC75244D-D53C-45C0-958B-322EF23F5930}" type="pres">
      <dgm:prSet presAssocID="{5B194283-C59A-4EEF-8304-A4EBC98128A5}" presName="parallelogram2" presStyleLbl="alignNode1" presStyleIdx="1" presStyleCnt="28"/>
      <dgm:spPr/>
    </dgm:pt>
    <dgm:pt modelId="{776444D9-9025-4DBD-86EB-E0C648DA3431}" type="pres">
      <dgm:prSet presAssocID="{5B194283-C59A-4EEF-8304-A4EBC98128A5}" presName="parallelogram3" presStyleLbl="alignNode1" presStyleIdx="2" presStyleCnt="28"/>
      <dgm:spPr/>
    </dgm:pt>
    <dgm:pt modelId="{61ED2166-443A-4108-877B-482DE29CAC7B}" type="pres">
      <dgm:prSet presAssocID="{5B194283-C59A-4EEF-8304-A4EBC98128A5}" presName="parallelogram4" presStyleLbl="alignNode1" presStyleIdx="3" presStyleCnt="28"/>
      <dgm:spPr/>
    </dgm:pt>
    <dgm:pt modelId="{049E239C-8577-48AF-A40A-93104CC9356F}" type="pres">
      <dgm:prSet presAssocID="{5B194283-C59A-4EEF-8304-A4EBC98128A5}" presName="parallelogram5" presStyleLbl="alignNode1" presStyleIdx="4" presStyleCnt="28"/>
      <dgm:spPr/>
    </dgm:pt>
    <dgm:pt modelId="{5335BA64-E5E0-40D3-B0AF-90C911EAB930}" type="pres">
      <dgm:prSet presAssocID="{5B194283-C59A-4EEF-8304-A4EBC98128A5}" presName="parallelogram6" presStyleLbl="alignNode1" presStyleIdx="5" presStyleCnt="28"/>
      <dgm:spPr/>
    </dgm:pt>
    <dgm:pt modelId="{3E8F7D2D-0D94-4CD5-9803-5C7E44C11AC0}" type="pres">
      <dgm:prSet presAssocID="{5B194283-C59A-4EEF-8304-A4EBC98128A5}" presName="parallelogram7" presStyleLbl="alignNode1" presStyleIdx="6" presStyleCnt="28"/>
      <dgm:spPr/>
    </dgm:pt>
    <dgm:pt modelId="{2367C679-693B-48B9-AA1A-EAA9D178DAD6}" type="pres">
      <dgm:prSet presAssocID="{6BA79638-566E-4EE6-BDAF-C2E26640D3F3}" presName="sibTrans" presStyleCnt="0"/>
      <dgm:spPr/>
    </dgm:pt>
    <dgm:pt modelId="{458A8AE7-88C7-4AFC-81DD-1A6F68AE4FEC}" type="pres">
      <dgm:prSet presAssocID="{D082B1F7-A12D-495C-819F-C86AB8A528C6}" presName="parenttextcomposite" presStyleCnt="0"/>
      <dgm:spPr/>
    </dgm:pt>
    <dgm:pt modelId="{DBB2F8AB-3FB7-451D-A49A-74DEC8ADE99B}" type="pres">
      <dgm:prSet presAssocID="{D082B1F7-A12D-495C-819F-C86AB8A528C6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40460FD-4F4D-404C-8F3F-CC3B92E83316}" type="pres">
      <dgm:prSet presAssocID="{D082B1F7-A12D-495C-819F-C86AB8A528C6}" presName="parallelogramComposite" presStyleCnt="0"/>
      <dgm:spPr/>
    </dgm:pt>
    <dgm:pt modelId="{3FE66C06-4625-4678-87B1-E67574CEA8F3}" type="pres">
      <dgm:prSet presAssocID="{D082B1F7-A12D-495C-819F-C86AB8A528C6}" presName="parallelogram1" presStyleLbl="alignNode1" presStyleIdx="7" presStyleCnt="28"/>
      <dgm:spPr/>
    </dgm:pt>
    <dgm:pt modelId="{3E5980A1-AEBF-4663-89E6-6C74DD16F513}" type="pres">
      <dgm:prSet presAssocID="{D082B1F7-A12D-495C-819F-C86AB8A528C6}" presName="parallelogram2" presStyleLbl="alignNode1" presStyleIdx="8" presStyleCnt="28"/>
      <dgm:spPr/>
    </dgm:pt>
    <dgm:pt modelId="{635E08C0-648F-49AE-BA6F-66B89FAE72E1}" type="pres">
      <dgm:prSet presAssocID="{D082B1F7-A12D-495C-819F-C86AB8A528C6}" presName="parallelogram3" presStyleLbl="alignNode1" presStyleIdx="9" presStyleCnt="28"/>
      <dgm:spPr/>
    </dgm:pt>
    <dgm:pt modelId="{60335507-F5DB-437D-9115-439D5925F4E4}" type="pres">
      <dgm:prSet presAssocID="{D082B1F7-A12D-495C-819F-C86AB8A528C6}" presName="parallelogram4" presStyleLbl="alignNode1" presStyleIdx="10" presStyleCnt="28"/>
      <dgm:spPr/>
    </dgm:pt>
    <dgm:pt modelId="{830CF3C6-5022-465B-97C4-EF8D95118F06}" type="pres">
      <dgm:prSet presAssocID="{D082B1F7-A12D-495C-819F-C86AB8A528C6}" presName="parallelogram5" presStyleLbl="alignNode1" presStyleIdx="11" presStyleCnt="28"/>
      <dgm:spPr/>
    </dgm:pt>
    <dgm:pt modelId="{F894AAAB-9C7F-44AD-8976-A470D9D423C8}" type="pres">
      <dgm:prSet presAssocID="{D082B1F7-A12D-495C-819F-C86AB8A528C6}" presName="parallelogram6" presStyleLbl="alignNode1" presStyleIdx="12" presStyleCnt="28"/>
      <dgm:spPr/>
    </dgm:pt>
    <dgm:pt modelId="{9FA87169-C692-4AB4-9117-D9CA8DBFA5A0}" type="pres">
      <dgm:prSet presAssocID="{D082B1F7-A12D-495C-819F-C86AB8A528C6}" presName="parallelogram7" presStyleLbl="alignNode1" presStyleIdx="13" presStyleCnt="28"/>
      <dgm:spPr/>
    </dgm:pt>
    <dgm:pt modelId="{86BE0BD8-2C4E-42C0-87B7-8CCE1AF6C6E5}" type="pres">
      <dgm:prSet presAssocID="{0D8AA670-FF83-4378-9FF5-B9C2872A5E3A}" presName="sibTrans" presStyleCnt="0"/>
      <dgm:spPr/>
    </dgm:pt>
    <dgm:pt modelId="{4656F843-3F99-4F3E-B95E-576AA2BB2E25}" type="pres">
      <dgm:prSet presAssocID="{F429D956-2B33-42FF-AACD-0DA3E95414D3}" presName="parenttextcomposite" presStyleCnt="0"/>
      <dgm:spPr/>
    </dgm:pt>
    <dgm:pt modelId="{335BF924-0BBA-4592-9D86-AC0B9221B9C5}" type="pres">
      <dgm:prSet presAssocID="{F429D956-2B33-42FF-AACD-0DA3E95414D3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95A15BB-B9C5-4919-85EC-9067B835D396}" type="pres">
      <dgm:prSet presAssocID="{F429D956-2B33-42FF-AACD-0DA3E95414D3}" presName="parallelogramComposite" presStyleCnt="0"/>
      <dgm:spPr/>
    </dgm:pt>
    <dgm:pt modelId="{4BD4A72B-FCC9-4631-AB11-4FBC10E38433}" type="pres">
      <dgm:prSet presAssocID="{F429D956-2B33-42FF-AACD-0DA3E95414D3}" presName="parallelogram1" presStyleLbl="alignNode1" presStyleIdx="14" presStyleCnt="28"/>
      <dgm:spPr/>
    </dgm:pt>
    <dgm:pt modelId="{08F5704F-BABE-4EAB-A8F0-988D5211C16B}" type="pres">
      <dgm:prSet presAssocID="{F429D956-2B33-42FF-AACD-0DA3E95414D3}" presName="parallelogram2" presStyleLbl="alignNode1" presStyleIdx="15" presStyleCnt="28"/>
      <dgm:spPr/>
    </dgm:pt>
    <dgm:pt modelId="{C5C4AB83-2E84-43B8-995B-7E0550410070}" type="pres">
      <dgm:prSet presAssocID="{F429D956-2B33-42FF-AACD-0DA3E95414D3}" presName="parallelogram3" presStyleLbl="alignNode1" presStyleIdx="16" presStyleCnt="28"/>
      <dgm:spPr/>
    </dgm:pt>
    <dgm:pt modelId="{8A93F3D9-95C2-4665-A7EA-E6FDC4CF3924}" type="pres">
      <dgm:prSet presAssocID="{F429D956-2B33-42FF-AACD-0DA3E95414D3}" presName="parallelogram4" presStyleLbl="alignNode1" presStyleIdx="17" presStyleCnt="28"/>
      <dgm:spPr/>
    </dgm:pt>
    <dgm:pt modelId="{742B9CF5-B7DA-4C2D-B90D-5C51B6641383}" type="pres">
      <dgm:prSet presAssocID="{F429D956-2B33-42FF-AACD-0DA3E95414D3}" presName="parallelogram5" presStyleLbl="alignNode1" presStyleIdx="18" presStyleCnt="28"/>
      <dgm:spPr/>
    </dgm:pt>
    <dgm:pt modelId="{E4D74AC9-40E0-4CD4-ADF2-AE840F7EC4FD}" type="pres">
      <dgm:prSet presAssocID="{F429D956-2B33-42FF-AACD-0DA3E95414D3}" presName="parallelogram6" presStyleLbl="alignNode1" presStyleIdx="19" presStyleCnt="28"/>
      <dgm:spPr/>
    </dgm:pt>
    <dgm:pt modelId="{2553AE77-8027-41D2-ABBC-67D38C68CB2F}" type="pres">
      <dgm:prSet presAssocID="{F429D956-2B33-42FF-AACD-0DA3E95414D3}" presName="parallelogram7" presStyleLbl="alignNode1" presStyleIdx="20" presStyleCnt="28"/>
      <dgm:spPr/>
    </dgm:pt>
    <dgm:pt modelId="{8642ACB7-904E-41A9-970D-4BF0D2943F4C}" type="pres">
      <dgm:prSet presAssocID="{A7261BF3-BB18-4BAD-9E17-AE7B5FB3290B}" presName="sibTrans" presStyleCnt="0"/>
      <dgm:spPr/>
    </dgm:pt>
    <dgm:pt modelId="{1B1C28AB-4AC8-4D67-A8FA-51704EF19C30}" type="pres">
      <dgm:prSet presAssocID="{3CFC0FA7-C74E-4935-9DD8-2497EE1B0269}" presName="parenttextcomposite" presStyleCnt="0"/>
      <dgm:spPr/>
    </dgm:pt>
    <dgm:pt modelId="{54255F35-515B-4982-B9F1-9CE0151CE9B6}" type="pres">
      <dgm:prSet presAssocID="{3CFC0FA7-C74E-4935-9DD8-2497EE1B0269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D4F3603-0BA8-4429-98FE-677A3F4A750E}" type="pres">
      <dgm:prSet presAssocID="{3CFC0FA7-C74E-4935-9DD8-2497EE1B0269}" presName="parallelogramComposite" presStyleCnt="0"/>
      <dgm:spPr/>
    </dgm:pt>
    <dgm:pt modelId="{BF46A9E0-8DB4-4BB2-94A2-E4C970B32698}" type="pres">
      <dgm:prSet presAssocID="{3CFC0FA7-C74E-4935-9DD8-2497EE1B0269}" presName="parallelogram1" presStyleLbl="alignNode1" presStyleIdx="21" presStyleCnt="28"/>
      <dgm:spPr/>
    </dgm:pt>
    <dgm:pt modelId="{FE0D06BA-47F3-4BDA-B949-D9736742BB02}" type="pres">
      <dgm:prSet presAssocID="{3CFC0FA7-C74E-4935-9DD8-2497EE1B0269}" presName="parallelogram2" presStyleLbl="alignNode1" presStyleIdx="22" presStyleCnt="28"/>
      <dgm:spPr/>
    </dgm:pt>
    <dgm:pt modelId="{C52B2726-3804-4968-848C-E62C79CF6CD4}" type="pres">
      <dgm:prSet presAssocID="{3CFC0FA7-C74E-4935-9DD8-2497EE1B0269}" presName="parallelogram3" presStyleLbl="alignNode1" presStyleIdx="23" presStyleCnt="28"/>
      <dgm:spPr/>
    </dgm:pt>
    <dgm:pt modelId="{0EEADBAC-9211-4B92-A0FC-C56F413B5015}" type="pres">
      <dgm:prSet presAssocID="{3CFC0FA7-C74E-4935-9DD8-2497EE1B0269}" presName="parallelogram4" presStyleLbl="alignNode1" presStyleIdx="24" presStyleCnt="28"/>
      <dgm:spPr/>
    </dgm:pt>
    <dgm:pt modelId="{12C61C87-64E6-4AAE-BD0F-DB061786E460}" type="pres">
      <dgm:prSet presAssocID="{3CFC0FA7-C74E-4935-9DD8-2497EE1B0269}" presName="parallelogram5" presStyleLbl="alignNode1" presStyleIdx="25" presStyleCnt="28"/>
      <dgm:spPr/>
    </dgm:pt>
    <dgm:pt modelId="{000BD0B2-BD4D-4C39-8B7C-604399E25D79}" type="pres">
      <dgm:prSet presAssocID="{3CFC0FA7-C74E-4935-9DD8-2497EE1B0269}" presName="parallelogram6" presStyleLbl="alignNode1" presStyleIdx="26" presStyleCnt="28"/>
      <dgm:spPr/>
    </dgm:pt>
    <dgm:pt modelId="{E67F5C22-411E-4CD2-8402-09089F530ACB}" type="pres">
      <dgm:prSet presAssocID="{3CFC0FA7-C74E-4935-9DD8-2497EE1B0269}" presName="parallelogram7" presStyleLbl="alignNode1" presStyleIdx="27" presStyleCnt="28"/>
      <dgm:spPr/>
    </dgm:pt>
  </dgm:ptLst>
  <dgm:cxnLst>
    <dgm:cxn modelId="{891686DA-C634-421F-90B3-DC923FC186EE}" type="presOf" srcId="{66F31322-9992-44C7-AC5E-8ECC0C9C8567}" destId="{22D2FF7C-D515-4DE3-9492-920EC61AF7C4}" srcOrd="0" destOrd="0" presId="urn:microsoft.com/office/officeart/2008/layout/VerticalAccentList"/>
    <dgm:cxn modelId="{D3244CA1-6D32-4501-A7E3-ED6891026332}" srcId="{66F31322-9992-44C7-AC5E-8ECC0C9C8567}" destId="{D082B1F7-A12D-495C-819F-C86AB8A528C6}" srcOrd="1" destOrd="0" parTransId="{059DD234-7A16-4C4E-AC42-76E46A4355CC}" sibTransId="{0D8AA670-FF83-4378-9FF5-B9C2872A5E3A}"/>
    <dgm:cxn modelId="{856CE2DD-A9BE-4D2D-8A9B-7ACEDAF4BCF9}" type="presOf" srcId="{3CFC0FA7-C74E-4935-9DD8-2497EE1B0269}" destId="{54255F35-515B-4982-B9F1-9CE0151CE9B6}" srcOrd="0" destOrd="0" presId="urn:microsoft.com/office/officeart/2008/layout/VerticalAccentList"/>
    <dgm:cxn modelId="{707AFE3A-7151-4107-858C-F8C03EA035E9}" srcId="{66F31322-9992-44C7-AC5E-8ECC0C9C8567}" destId="{F429D956-2B33-42FF-AACD-0DA3E95414D3}" srcOrd="2" destOrd="0" parTransId="{3938FD86-B313-4AF2-971C-3E53107A1F46}" sibTransId="{A7261BF3-BB18-4BAD-9E17-AE7B5FB3290B}"/>
    <dgm:cxn modelId="{9D0707B7-A0F9-4730-92F7-3FFB8A2F9060}" type="presOf" srcId="{F429D956-2B33-42FF-AACD-0DA3E95414D3}" destId="{335BF924-0BBA-4592-9D86-AC0B9221B9C5}" srcOrd="0" destOrd="0" presId="urn:microsoft.com/office/officeart/2008/layout/VerticalAccentList"/>
    <dgm:cxn modelId="{66073340-252E-46B0-8BF1-1288AEE0DC01}" type="presOf" srcId="{5B194283-C59A-4EEF-8304-A4EBC98128A5}" destId="{240DFBC5-777F-48C9-9691-77D7466C8C48}" srcOrd="0" destOrd="0" presId="urn:microsoft.com/office/officeart/2008/layout/VerticalAccentList"/>
    <dgm:cxn modelId="{37A59519-1501-4C8C-943B-D912BBF297A6}" srcId="{66F31322-9992-44C7-AC5E-8ECC0C9C8567}" destId="{3CFC0FA7-C74E-4935-9DD8-2497EE1B0269}" srcOrd="3" destOrd="0" parTransId="{2E037DC1-A4B0-41F3-9B3F-A7EAF977AFE1}" sibTransId="{F8F61A1B-2738-4CA1-B075-0734CDD96E53}"/>
    <dgm:cxn modelId="{176F5DC6-B17D-4227-B441-C6448DD3B7D5}" type="presOf" srcId="{D082B1F7-A12D-495C-819F-C86AB8A528C6}" destId="{DBB2F8AB-3FB7-451D-A49A-74DEC8ADE99B}" srcOrd="0" destOrd="0" presId="urn:microsoft.com/office/officeart/2008/layout/VerticalAccentList"/>
    <dgm:cxn modelId="{60667976-68D7-4A46-9E7F-8ABAE39AACBC}" srcId="{66F31322-9992-44C7-AC5E-8ECC0C9C8567}" destId="{5B194283-C59A-4EEF-8304-A4EBC98128A5}" srcOrd="0" destOrd="0" parTransId="{029B697A-146B-4448-809A-5BB64D96547B}" sibTransId="{6BA79638-566E-4EE6-BDAF-C2E26640D3F3}"/>
    <dgm:cxn modelId="{882BB34B-84E5-4A47-962E-4F03B528C616}" type="presParOf" srcId="{22D2FF7C-D515-4DE3-9492-920EC61AF7C4}" destId="{075C4875-68A2-4F01-B254-863D80370911}" srcOrd="0" destOrd="0" presId="urn:microsoft.com/office/officeart/2008/layout/VerticalAccentList"/>
    <dgm:cxn modelId="{829DF2B0-F217-416F-8EF7-AAB30B0119BA}" type="presParOf" srcId="{075C4875-68A2-4F01-B254-863D80370911}" destId="{240DFBC5-777F-48C9-9691-77D7466C8C48}" srcOrd="0" destOrd="0" presId="urn:microsoft.com/office/officeart/2008/layout/VerticalAccentList"/>
    <dgm:cxn modelId="{62D229BB-868E-41CC-9B4E-47573E26EE0B}" type="presParOf" srcId="{22D2FF7C-D515-4DE3-9492-920EC61AF7C4}" destId="{6B8993A0-0CEF-489B-B7CA-B6EA08646D10}" srcOrd="1" destOrd="0" presId="urn:microsoft.com/office/officeart/2008/layout/VerticalAccentList"/>
    <dgm:cxn modelId="{CBEDB443-3F85-4415-B057-828E13F6C56F}" type="presParOf" srcId="{6B8993A0-0CEF-489B-B7CA-B6EA08646D10}" destId="{5216A2F7-75B8-4AFB-9030-A193D42FAD4D}" srcOrd="0" destOrd="0" presId="urn:microsoft.com/office/officeart/2008/layout/VerticalAccentList"/>
    <dgm:cxn modelId="{FE004275-8382-48BF-BB62-C72E5CA2DEE8}" type="presParOf" srcId="{6B8993A0-0CEF-489B-B7CA-B6EA08646D10}" destId="{DC75244D-D53C-45C0-958B-322EF23F5930}" srcOrd="1" destOrd="0" presId="urn:microsoft.com/office/officeart/2008/layout/VerticalAccentList"/>
    <dgm:cxn modelId="{2C987BAA-D33D-4DD8-A674-3CF4DF4D00C1}" type="presParOf" srcId="{6B8993A0-0CEF-489B-B7CA-B6EA08646D10}" destId="{776444D9-9025-4DBD-86EB-E0C648DA3431}" srcOrd="2" destOrd="0" presId="urn:microsoft.com/office/officeart/2008/layout/VerticalAccentList"/>
    <dgm:cxn modelId="{16A04FCF-93F7-4251-83CF-F3CE600696B3}" type="presParOf" srcId="{6B8993A0-0CEF-489B-B7CA-B6EA08646D10}" destId="{61ED2166-443A-4108-877B-482DE29CAC7B}" srcOrd="3" destOrd="0" presId="urn:microsoft.com/office/officeart/2008/layout/VerticalAccentList"/>
    <dgm:cxn modelId="{D4088DCD-9BA3-4692-882F-6F5C42B2803B}" type="presParOf" srcId="{6B8993A0-0CEF-489B-B7CA-B6EA08646D10}" destId="{049E239C-8577-48AF-A40A-93104CC9356F}" srcOrd="4" destOrd="0" presId="urn:microsoft.com/office/officeart/2008/layout/VerticalAccentList"/>
    <dgm:cxn modelId="{E9847CA6-E79E-4C8D-BA71-0434CECD7943}" type="presParOf" srcId="{6B8993A0-0CEF-489B-B7CA-B6EA08646D10}" destId="{5335BA64-E5E0-40D3-B0AF-90C911EAB930}" srcOrd="5" destOrd="0" presId="urn:microsoft.com/office/officeart/2008/layout/VerticalAccentList"/>
    <dgm:cxn modelId="{4A3C85BC-A653-4B90-B9CD-5CE3CFA7EAC3}" type="presParOf" srcId="{6B8993A0-0CEF-489B-B7CA-B6EA08646D10}" destId="{3E8F7D2D-0D94-4CD5-9803-5C7E44C11AC0}" srcOrd="6" destOrd="0" presId="urn:microsoft.com/office/officeart/2008/layout/VerticalAccentList"/>
    <dgm:cxn modelId="{FDCA729F-B44C-48E9-8468-856DACC6AAD8}" type="presParOf" srcId="{22D2FF7C-D515-4DE3-9492-920EC61AF7C4}" destId="{2367C679-693B-48B9-AA1A-EAA9D178DAD6}" srcOrd="2" destOrd="0" presId="urn:microsoft.com/office/officeart/2008/layout/VerticalAccentList"/>
    <dgm:cxn modelId="{2A7AE092-9CD2-4ABF-B0EE-1A284E32C1D9}" type="presParOf" srcId="{22D2FF7C-D515-4DE3-9492-920EC61AF7C4}" destId="{458A8AE7-88C7-4AFC-81DD-1A6F68AE4FEC}" srcOrd="3" destOrd="0" presId="urn:microsoft.com/office/officeart/2008/layout/VerticalAccentList"/>
    <dgm:cxn modelId="{BDFDB697-8228-4B7A-B6D6-B746BCA982BA}" type="presParOf" srcId="{458A8AE7-88C7-4AFC-81DD-1A6F68AE4FEC}" destId="{DBB2F8AB-3FB7-451D-A49A-74DEC8ADE99B}" srcOrd="0" destOrd="0" presId="urn:microsoft.com/office/officeart/2008/layout/VerticalAccentList"/>
    <dgm:cxn modelId="{23A7D417-5FB9-41D6-AE9D-0D0D53D1A11C}" type="presParOf" srcId="{22D2FF7C-D515-4DE3-9492-920EC61AF7C4}" destId="{A40460FD-4F4D-404C-8F3F-CC3B92E83316}" srcOrd="4" destOrd="0" presId="urn:microsoft.com/office/officeart/2008/layout/VerticalAccentList"/>
    <dgm:cxn modelId="{68D2E96D-0F05-4193-8D82-768071CAF1F1}" type="presParOf" srcId="{A40460FD-4F4D-404C-8F3F-CC3B92E83316}" destId="{3FE66C06-4625-4678-87B1-E67574CEA8F3}" srcOrd="0" destOrd="0" presId="urn:microsoft.com/office/officeart/2008/layout/VerticalAccentList"/>
    <dgm:cxn modelId="{55CFBA50-8B9C-4054-A710-ADB927489C5F}" type="presParOf" srcId="{A40460FD-4F4D-404C-8F3F-CC3B92E83316}" destId="{3E5980A1-AEBF-4663-89E6-6C74DD16F513}" srcOrd="1" destOrd="0" presId="urn:microsoft.com/office/officeart/2008/layout/VerticalAccentList"/>
    <dgm:cxn modelId="{5DC9E864-7139-4BFB-956F-CF5DE4AB692E}" type="presParOf" srcId="{A40460FD-4F4D-404C-8F3F-CC3B92E83316}" destId="{635E08C0-648F-49AE-BA6F-66B89FAE72E1}" srcOrd="2" destOrd="0" presId="urn:microsoft.com/office/officeart/2008/layout/VerticalAccentList"/>
    <dgm:cxn modelId="{50641E0F-A662-46C7-A38B-22988166B1EF}" type="presParOf" srcId="{A40460FD-4F4D-404C-8F3F-CC3B92E83316}" destId="{60335507-F5DB-437D-9115-439D5925F4E4}" srcOrd="3" destOrd="0" presId="urn:microsoft.com/office/officeart/2008/layout/VerticalAccentList"/>
    <dgm:cxn modelId="{8D5AF6BA-9F04-4F59-8479-AA7C4E8A8E61}" type="presParOf" srcId="{A40460FD-4F4D-404C-8F3F-CC3B92E83316}" destId="{830CF3C6-5022-465B-97C4-EF8D95118F06}" srcOrd="4" destOrd="0" presId="urn:microsoft.com/office/officeart/2008/layout/VerticalAccentList"/>
    <dgm:cxn modelId="{C084D493-88E6-4713-9854-21F5D69495DD}" type="presParOf" srcId="{A40460FD-4F4D-404C-8F3F-CC3B92E83316}" destId="{F894AAAB-9C7F-44AD-8976-A470D9D423C8}" srcOrd="5" destOrd="0" presId="urn:microsoft.com/office/officeart/2008/layout/VerticalAccentList"/>
    <dgm:cxn modelId="{51922FCE-68D5-4D80-87EC-B2223CC3A30F}" type="presParOf" srcId="{A40460FD-4F4D-404C-8F3F-CC3B92E83316}" destId="{9FA87169-C692-4AB4-9117-D9CA8DBFA5A0}" srcOrd="6" destOrd="0" presId="urn:microsoft.com/office/officeart/2008/layout/VerticalAccentList"/>
    <dgm:cxn modelId="{70186C91-A6A2-4068-A184-66FEF05B1793}" type="presParOf" srcId="{22D2FF7C-D515-4DE3-9492-920EC61AF7C4}" destId="{86BE0BD8-2C4E-42C0-87B7-8CCE1AF6C6E5}" srcOrd="5" destOrd="0" presId="urn:microsoft.com/office/officeart/2008/layout/VerticalAccentList"/>
    <dgm:cxn modelId="{60D9DA76-FC38-44DE-A306-91F00D8E524E}" type="presParOf" srcId="{22D2FF7C-D515-4DE3-9492-920EC61AF7C4}" destId="{4656F843-3F99-4F3E-B95E-576AA2BB2E25}" srcOrd="6" destOrd="0" presId="urn:microsoft.com/office/officeart/2008/layout/VerticalAccentList"/>
    <dgm:cxn modelId="{18471218-9EA2-4E9C-AD81-DA0CB0F83C62}" type="presParOf" srcId="{4656F843-3F99-4F3E-B95E-576AA2BB2E25}" destId="{335BF924-0BBA-4592-9D86-AC0B9221B9C5}" srcOrd="0" destOrd="0" presId="urn:microsoft.com/office/officeart/2008/layout/VerticalAccentList"/>
    <dgm:cxn modelId="{E7C5F715-C067-4912-BE7F-C96207BD6234}" type="presParOf" srcId="{22D2FF7C-D515-4DE3-9492-920EC61AF7C4}" destId="{895A15BB-B9C5-4919-85EC-9067B835D396}" srcOrd="7" destOrd="0" presId="urn:microsoft.com/office/officeart/2008/layout/VerticalAccentList"/>
    <dgm:cxn modelId="{F3B70212-7D83-4E3D-8006-89A6CE0FC64A}" type="presParOf" srcId="{895A15BB-B9C5-4919-85EC-9067B835D396}" destId="{4BD4A72B-FCC9-4631-AB11-4FBC10E38433}" srcOrd="0" destOrd="0" presId="urn:microsoft.com/office/officeart/2008/layout/VerticalAccentList"/>
    <dgm:cxn modelId="{4C198B14-2ADE-4A13-881D-0D5FCCF806D9}" type="presParOf" srcId="{895A15BB-B9C5-4919-85EC-9067B835D396}" destId="{08F5704F-BABE-4EAB-A8F0-988D5211C16B}" srcOrd="1" destOrd="0" presId="urn:microsoft.com/office/officeart/2008/layout/VerticalAccentList"/>
    <dgm:cxn modelId="{623679EB-8601-4718-BACF-DE05A7764434}" type="presParOf" srcId="{895A15BB-B9C5-4919-85EC-9067B835D396}" destId="{C5C4AB83-2E84-43B8-995B-7E0550410070}" srcOrd="2" destOrd="0" presId="urn:microsoft.com/office/officeart/2008/layout/VerticalAccentList"/>
    <dgm:cxn modelId="{48BFC214-F92B-4CDC-B6CD-BDCC97D6F5D6}" type="presParOf" srcId="{895A15BB-B9C5-4919-85EC-9067B835D396}" destId="{8A93F3D9-95C2-4665-A7EA-E6FDC4CF3924}" srcOrd="3" destOrd="0" presId="urn:microsoft.com/office/officeart/2008/layout/VerticalAccentList"/>
    <dgm:cxn modelId="{14FE361E-1FC4-4254-87AC-14D0A03FE7BD}" type="presParOf" srcId="{895A15BB-B9C5-4919-85EC-9067B835D396}" destId="{742B9CF5-B7DA-4C2D-B90D-5C51B6641383}" srcOrd="4" destOrd="0" presId="urn:microsoft.com/office/officeart/2008/layout/VerticalAccentList"/>
    <dgm:cxn modelId="{51133FD5-FA59-4FE5-95AA-F0A308D32E9C}" type="presParOf" srcId="{895A15BB-B9C5-4919-85EC-9067B835D396}" destId="{E4D74AC9-40E0-4CD4-ADF2-AE840F7EC4FD}" srcOrd="5" destOrd="0" presId="urn:microsoft.com/office/officeart/2008/layout/VerticalAccentList"/>
    <dgm:cxn modelId="{E1BD1458-B265-497D-92EF-11C4D344BB46}" type="presParOf" srcId="{895A15BB-B9C5-4919-85EC-9067B835D396}" destId="{2553AE77-8027-41D2-ABBC-67D38C68CB2F}" srcOrd="6" destOrd="0" presId="urn:microsoft.com/office/officeart/2008/layout/VerticalAccentList"/>
    <dgm:cxn modelId="{C4E7DE4C-C3A6-4514-878A-CADB1A691CD3}" type="presParOf" srcId="{22D2FF7C-D515-4DE3-9492-920EC61AF7C4}" destId="{8642ACB7-904E-41A9-970D-4BF0D2943F4C}" srcOrd="8" destOrd="0" presId="urn:microsoft.com/office/officeart/2008/layout/VerticalAccentList"/>
    <dgm:cxn modelId="{88EF3DB7-51F6-49DB-B6A9-32D7C7899988}" type="presParOf" srcId="{22D2FF7C-D515-4DE3-9492-920EC61AF7C4}" destId="{1B1C28AB-4AC8-4D67-A8FA-51704EF19C30}" srcOrd="9" destOrd="0" presId="urn:microsoft.com/office/officeart/2008/layout/VerticalAccentList"/>
    <dgm:cxn modelId="{0127BE63-7C22-4701-B478-E63109708083}" type="presParOf" srcId="{1B1C28AB-4AC8-4D67-A8FA-51704EF19C30}" destId="{54255F35-515B-4982-B9F1-9CE0151CE9B6}" srcOrd="0" destOrd="0" presId="urn:microsoft.com/office/officeart/2008/layout/VerticalAccentList"/>
    <dgm:cxn modelId="{0D73590B-BFD1-462F-8D0C-12ED1F79DC73}" type="presParOf" srcId="{22D2FF7C-D515-4DE3-9492-920EC61AF7C4}" destId="{AD4F3603-0BA8-4429-98FE-677A3F4A750E}" srcOrd="10" destOrd="0" presId="urn:microsoft.com/office/officeart/2008/layout/VerticalAccentList"/>
    <dgm:cxn modelId="{E81708BE-0A90-40B3-8923-0F188DA3DE07}" type="presParOf" srcId="{AD4F3603-0BA8-4429-98FE-677A3F4A750E}" destId="{BF46A9E0-8DB4-4BB2-94A2-E4C970B32698}" srcOrd="0" destOrd="0" presId="urn:microsoft.com/office/officeart/2008/layout/VerticalAccentList"/>
    <dgm:cxn modelId="{3333046E-EF89-4E0B-AA25-A4C9EB366295}" type="presParOf" srcId="{AD4F3603-0BA8-4429-98FE-677A3F4A750E}" destId="{FE0D06BA-47F3-4BDA-B949-D9736742BB02}" srcOrd="1" destOrd="0" presId="urn:microsoft.com/office/officeart/2008/layout/VerticalAccentList"/>
    <dgm:cxn modelId="{097EBDFA-42C1-44E5-937B-5680CD34D70F}" type="presParOf" srcId="{AD4F3603-0BA8-4429-98FE-677A3F4A750E}" destId="{C52B2726-3804-4968-848C-E62C79CF6CD4}" srcOrd="2" destOrd="0" presId="urn:microsoft.com/office/officeart/2008/layout/VerticalAccentList"/>
    <dgm:cxn modelId="{19390AB9-4F1F-4EFF-9A3D-2444BA26D199}" type="presParOf" srcId="{AD4F3603-0BA8-4429-98FE-677A3F4A750E}" destId="{0EEADBAC-9211-4B92-A0FC-C56F413B5015}" srcOrd="3" destOrd="0" presId="urn:microsoft.com/office/officeart/2008/layout/VerticalAccentList"/>
    <dgm:cxn modelId="{75F9A2F2-44FC-4F1E-BAE8-93ABA00D7061}" type="presParOf" srcId="{AD4F3603-0BA8-4429-98FE-677A3F4A750E}" destId="{12C61C87-64E6-4AAE-BD0F-DB061786E460}" srcOrd="4" destOrd="0" presId="urn:microsoft.com/office/officeart/2008/layout/VerticalAccentList"/>
    <dgm:cxn modelId="{38301DD3-7E3D-448A-997E-ED9F7C12DB1D}" type="presParOf" srcId="{AD4F3603-0BA8-4429-98FE-677A3F4A750E}" destId="{000BD0B2-BD4D-4C39-8B7C-604399E25D79}" srcOrd="5" destOrd="0" presId="urn:microsoft.com/office/officeart/2008/layout/VerticalAccentList"/>
    <dgm:cxn modelId="{44EE4CA9-5239-4B14-9773-950271B91448}" type="presParOf" srcId="{AD4F3603-0BA8-4429-98FE-677A3F4A750E}" destId="{E67F5C22-411E-4CD2-8402-09089F530ACB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1#1" csCatId="colorful" phldr="1"/>
      <dgm:spPr/>
    </dgm:pt>
    <dgm:pt modelId="{476E4177-EF8D-419E-AB8A-93E66CC82482}">
      <dgm:prSet phldrT="[Text]" custT="1"/>
      <dgm:spPr/>
      <dgm:t>
        <a:bodyPr vert="horz" lIns="73152" tIns="274320" rIns="73152"/>
        <a:lstStyle/>
        <a:p>
          <a:pPr algn="l"/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Development </a:t>
          </a:r>
          <a:r>
            <a:rPr lang="en-US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Waterblast</a:t>
          </a:r>
          <a:endParaRPr lang="en-US" sz="18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  <a:p>
          <a:pPr algn="l"/>
          <a:endParaRPr lang="en-ZA" sz="1600" dirty="0" smtClean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  <a:p>
          <a:pPr algn="l"/>
          <a:r>
            <a:rPr lang="en-ZA" sz="1600" i="1" dirty="0" err="1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Kopanang</a:t>
          </a:r>
          <a:r>
            <a:rPr lang="en-ZA" sz="1600" i="1" dirty="0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 Mine  AGA</a:t>
          </a:r>
        </a:p>
        <a:p>
          <a:pPr algn="l"/>
          <a:r>
            <a:rPr lang="en-US" sz="1600" b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Candidate SLP – awaiting date for internal peer review</a:t>
          </a:r>
          <a:endParaRPr lang="en-US" sz="1600" b="1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en-US"/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en-US"/>
        </a:p>
      </dgm:t>
    </dgm:pt>
    <dgm:pt modelId="{5DD0A7D4-5781-4819-AF33-C5CE25A2D297}">
      <dgm:prSet phldrT="[Text]" custT="1"/>
      <dgm:spPr/>
      <dgm:t>
        <a:bodyPr vert="horz" lIns="73152" tIns="274320" rIns="73152"/>
        <a:lstStyle/>
        <a:p>
          <a:pPr algn="l"/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Telescopic Spray System</a:t>
          </a:r>
        </a:p>
        <a:p>
          <a:pPr algn="l"/>
          <a:endParaRPr lang="en-ZA" sz="1600" dirty="0" smtClean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  <a:p>
          <a:pPr algn="l"/>
          <a:r>
            <a:rPr lang="en-ZA" sz="1600" i="1" dirty="0" err="1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Kopanang</a:t>
          </a:r>
          <a:r>
            <a:rPr lang="en-ZA" sz="1600" i="1" dirty="0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 Mine AGA</a:t>
          </a:r>
        </a:p>
        <a:p>
          <a:pPr algn="l"/>
          <a:r>
            <a:rPr lang="en-US" sz="1600" b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Candidate SLP – awaiting date for internal peer review</a:t>
          </a:r>
          <a:endParaRPr lang="en-US" sz="1600" b="1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n-US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n-US"/>
        </a:p>
      </dgm:t>
    </dgm:pt>
    <dgm:pt modelId="{77AF15ED-F058-4A0B-B979-9880C6062DF0}">
      <dgm:prSet phldrT="[Text]" custT="1"/>
      <dgm:spPr/>
      <dgm:t>
        <a:bodyPr vert="horz" lIns="73152" tIns="274320" rIns="73152"/>
        <a:lstStyle/>
        <a:p>
          <a:pPr algn="l"/>
          <a:r>
            <a:rPr lang="en-ZA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Realtime</a:t>
          </a:r>
          <a:r>
            <a:rPr lang="en-ZA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 Monitoring (G)</a:t>
          </a:r>
        </a:p>
        <a:p>
          <a:pPr algn="l"/>
          <a:endParaRPr lang="en-ZA" sz="1600" dirty="0" smtClean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  <a:p>
          <a:pPr algn="l"/>
          <a:r>
            <a:rPr lang="en-ZA" sz="1600" i="1" dirty="0" err="1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Kopanang</a:t>
          </a:r>
          <a:r>
            <a:rPr lang="en-ZA" sz="1600" i="1" dirty="0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 Mine AGA</a:t>
          </a:r>
        </a:p>
        <a:p>
          <a:pPr algn="l"/>
          <a:r>
            <a:rPr lang="en-ZA" sz="16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Investigation and enquiries concluded – source mine report in progress</a:t>
          </a:r>
          <a:endParaRPr lang="en-US" sz="1600" b="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n-US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n-US"/>
        </a:p>
      </dgm:t>
    </dgm:pt>
    <dgm:pt modelId="{5DF8D196-4D3D-4940-9F32-682169997D7A}">
      <dgm:prSet phldrT="[Text]" custT="1"/>
      <dgm:spPr/>
      <dgm:t>
        <a:bodyPr vert="horz" lIns="73152" tIns="274320" rIns="73152"/>
        <a:lstStyle/>
        <a:p>
          <a:pPr algn="l"/>
          <a:r>
            <a:rPr lang="en-ZA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Realtime</a:t>
          </a:r>
          <a:r>
            <a:rPr lang="en-ZA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 Monitoring (C)</a:t>
          </a:r>
        </a:p>
        <a:p>
          <a:pPr algn="l"/>
          <a:endParaRPr lang="en-ZA" sz="1600" dirty="0" smtClean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  <a:p>
          <a:pPr algn="l"/>
          <a:r>
            <a:rPr lang="en-ZA" sz="1600" i="1" dirty="0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New Vaal Colliery Anglo PLC</a:t>
          </a:r>
        </a:p>
        <a:p>
          <a:pPr algn="l"/>
          <a:r>
            <a:rPr lang="en-US" sz="1600" b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Candidate SLP –</a:t>
          </a:r>
          <a:r>
            <a:rPr lang="en-ZA" sz="16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 doc 51 to be reviewed by MOSHIAT-D Coal on 29-08-14</a:t>
          </a:r>
          <a:endParaRPr lang="en-US" sz="1600" b="1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gm:t>
    </dgm:pt>
    <dgm:pt modelId="{51CE1848-AB2A-4E28-8CF5-8442E546E0C5}" type="parTrans" cxnId="{B9B85342-AC50-4E97-8E9E-2FD870B1E881}">
      <dgm:prSet/>
      <dgm:spPr/>
      <dgm:t>
        <a:bodyPr/>
        <a:lstStyle/>
        <a:p>
          <a:endParaRPr lang="en-US"/>
        </a:p>
      </dgm:t>
    </dgm:pt>
    <dgm:pt modelId="{90C1E242-23BD-452C-B222-DCFA2D4DAE3B}" type="sibTrans" cxnId="{B9B85342-AC50-4E97-8E9E-2FD870B1E881}">
      <dgm:prSet/>
      <dgm:spPr/>
      <dgm:t>
        <a:bodyPr/>
        <a:lstStyle/>
        <a:p>
          <a:endParaRPr lang="en-US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/>
      <dgm:spPr>
        <a:solidFill>
          <a:srgbClr val="DDD1A3">
            <a:alpha val="89804"/>
          </a:srgbClr>
        </a:solidFill>
      </dgm:spPr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4" custScaleY="105832" custLinFactNeighborY="-3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B4276-DB06-4C66-80FF-919CDE10A5FE}" type="pres">
      <dgm:prSet presAssocID="{476E4177-EF8D-419E-AB8A-93E66CC82482}" presName="invisiNode" presStyleLbl="node1" presStyleIdx="0" presStyleCnt="4"/>
      <dgm:spPr/>
    </dgm:pt>
    <dgm:pt modelId="{C43EB61A-2E04-409F-8F87-79F190ED3CE0}" type="pres">
      <dgm:prSet presAssocID="{476E4177-EF8D-419E-AB8A-93E66CC82482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3DB5F289-A8C3-40D5-8393-8636D9BFFD29}" type="pres">
      <dgm:prSet presAssocID="{A91F7A1B-DD1E-4B26-839C-2A5EF0A403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4" custScaleY="105832" custLinFactNeighborY="-3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0B92-8C45-4EAA-A200-A78384D846A7}" type="pres">
      <dgm:prSet presAssocID="{5DD0A7D4-5781-4819-AF33-C5CE25A2D297}" presName="invisiNode" presStyleLbl="node1" presStyleIdx="1" presStyleCnt="4"/>
      <dgm:spPr/>
    </dgm:pt>
    <dgm:pt modelId="{BF646D7A-C7D0-4489-A68F-61F32B7DB0C6}" type="pres">
      <dgm:prSet presAssocID="{5DD0A7D4-5781-4819-AF33-C5CE25A2D297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8000" r="-108000"/>
          </a:stretch>
        </a:blipFill>
      </dgm:spPr>
    </dgm:pt>
    <dgm:pt modelId="{CAAEED2F-AC44-4514-84C2-160FDC42F579}" type="pres">
      <dgm:prSet presAssocID="{FD53903F-8A86-4D24-917A-36748269F9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4" custScaleY="105832" custLinFactNeighborY="-3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B65F-B8AB-44AD-8F33-AF566667E781}" type="pres">
      <dgm:prSet presAssocID="{77AF15ED-F058-4A0B-B979-9880C6062DF0}" presName="invisiNode" presStyleLbl="node1" presStyleIdx="2" presStyleCnt="4"/>
      <dgm:spPr/>
    </dgm:pt>
    <dgm:pt modelId="{41BC1ABA-1F87-4B1E-94EC-41724CD12655}" type="pres">
      <dgm:prSet presAssocID="{77AF15ED-F058-4A0B-B979-9880C6062DF0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A9D6457D-CBBF-4A28-8C38-C3F75EA43CF1}" type="pres">
      <dgm:prSet presAssocID="{E3B236AA-E864-46E4-BC91-F2D73633FE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FA4098-C274-4C84-9513-F0698696D98A}" type="pres">
      <dgm:prSet presAssocID="{5DF8D196-4D3D-4940-9F32-682169997D7A}" presName="compNode" presStyleCnt="0"/>
      <dgm:spPr/>
    </dgm:pt>
    <dgm:pt modelId="{87B5BDBA-3C7A-41F1-8C33-F13937A84B36}" type="pres">
      <dgm:prSet presAssocID="{5DF8D196-4D3D-4940-9F32-682169997D7A}" presName="node" presStyleLbl="node1" presStyleIdx="3" presStyleCnt="4" custScaleY="105832" custLinFactNeighborY="-3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528D1-DD5F-4687-9BFE-878C43D23D5D}" type="pres">
      <dgm:prSet presAssocID="{5DF8D196-4D3D-4940-9F32-682169997D7A}" presName="invisiNode" presStyleLbl="node1" presStyleIdx="3" presStyleCnt="4"/>
      <dgm:spPr/>
    </dgm:pt>
    <dgm:pt modelId="{D88C7409-AB93-4FE3-A61D-F51EE8A4B008}" type="pres">
      <dgm:prSet presAssocID="{5DF8D196-4D3D-4940-9F32-682169997D7A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</dgm:ptLst>
  <dgm:cxnLst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A4917743-01E1-4488-BE5D-FDC300A0D9B9}" type="presOf" srcId="{A91F7A1B-DD1E-4B26-839C-2A5EF0A403AD}" destId="{3DB5F289-A8C3-40D5-8393-8636D9BFFD29}" srcOrd="0" destOrd="0" presId="urn:microsoft.com/office/officeart/2005/8/layout/pList2#1"/>
    <dgm:cxn modelId="{5BA69CCF-EF7F-423D-AD48-31A1D23162F6}" type="presOf" srcId="{FD53903F-8A86-4D24-917A-36748269F973}" destId="{CAAEED2F-AC44-4514-84C2-160FDC42F579}" srcOrd="0" destOrd="0" presId="urn:microsoft.com/office/officeart/2005/8/layout/pList2#1"/>
    <dgm:cxn modelId="{1D52FB99-9BDC-40F9-9E41-DBABB83CE9C9}" type="presOf" srcId="{AA690160-D328-4B69-A035-90D3C82FA0A6}" destId="{9E4DC8AD-1AC7-4E53-B32C-25202AFDB195}" srcOrd="0" destOrd="0" presId="urn:microsoft.com/office/officeart/2005/8/layout/pList2#1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F6C31F65-4F3E-4FB0-8EF4-D019DFD7156B}" type="presOf" srcId="{476E4177-EF8D-419E-AB8A-93E66CC82482}" destId="{2572025E-E8B8-4F94-94D0-DC22D7F762FB}" srcOrd="0" destOrd="0" presId="urn:microsoft.com/office/officeart/2005/8/layout/pList2#1"/>
    <dgm:cxn modelId="{60C0C7C4-744B-4DE1-B72C-0119A3C1E21B}" type="presOf" srcId="{5DF8D196-4D3D-4940-9F32-682169997D7A}" destId="{87B5BDBA-3C7A-41F1-8C33-F13937A84B36}" srcOrd="0" destOrd="0" presId="urn:microsoft.com/office/officeart/2005/8/layout/pList2#1"/>
    <dgm:cxn modelId="{B9B85342-AC50-4E97-8E9E-2FD870B1E881}" srcId="{AA690160-D328-4B69-A035-90D3C82FA0A6}" destId="{5DF8D196-4D3D-4940-9F32-682169997D7A}" srcOrd="3" destOrd="0" parTransId="{51CE1848-AB2A-4E28-8CF5-8442E546E0C5}" sibTransId="{90C1E242-23BD-452C-B222-DCFA2D4DAE3B}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7CE99A8A-4979-4F7D-BF1E-E9DFB4C8582A}" type="presOf" srcId="{77AF15ED-F058-4A0B-B979-9880C6062DF0}" destId="{5284ED54-4761-44DA-8086-D5FD397A1C95}" srcOrd="0" destOrd="0" presId="urn:microsoft.com/office/officeart/2005/8/layout/pList2#1"/>
    <dgm:cxn modelId="{2B746FE0-7198-4E7E-A0CE-4A9966A81FFA}" type="presOf" srcId="{E3B236AA-E864-46E4-BC91-F2D73633FEA4}" destId="{A9D6457D-CBBF-4A28-8C38-C3F75EA43CF1}" srcOrd="0" destOrd="0" presId="urn:microsoft.com/office/officeart/2005/8/layout/pList2#1"/>
    <dgm:cxn modelId="{BEF08A0F-B9D0-44BE-9CC5-B33E021B2318}" type="presOf" srcId="{5DD0A7D4-5781-4819-AF33-C5CE25A2D297}" destId="{E4B0666F-2CF1-4C21-A251-46E6EBFF7C1D}" srcOrd="0" destOrd="0" presId="urn:microsoft.com/office/officeart/2005/8/layout/pList2#1"/>
    <dgm:cxn modelId="{00D40206-D917-4C10-8FB5-0759D5D42940}" type="presParOf" srcId="{9E4DC8AD-1AC7-4E53-B32C-25202AFDB195}" destId="{ACBF4AF3-FAB8-444C-81AB-52C89640E279}" srcOrd="0" destOrd="0" presId="urn:microsoft.com/office/officeart/2005/8/layout/pList2#1"/>
    <dgm:cxn modelId="{DD3AACF7-410C-43D6-8A1D-486B924B0E1A}" type="presParOf" srcId="{9E4DC8AD-1AC7-4E53-B32C-25202AFDB195}" destId="{78248EF9-FFBB-4EB0-94C4-16A1D0A1A170}" srcOrd="1" destOrd="0" presId="urn:microsoft.com/office/officeart/2005/8/layout/pList2#1"/>
    <dgm:cxn modelId="{F2590CB5-E030-4280-8AF1-6C343CF51E40}" type="presParOf" srcId="{78248EF9-FFBB-4EB0-94C4-16A1D0A1A170}" destId="{CC8831C0-DF59-484B-83B2-A708366B3EB6}" srcOrd="0" destOrd="0" presId="urn:microsoft.com/office/officeart/2005/8/layout/pList2#1"/>
    <dgm:cxn modelId="{8C7CE9ED-1125-49C6-BB54-402101FEB2AE}" type="presParOf" srcId="{CC8831C0-DF59-484B-83B2-A708366B3EB6}" destId="{2572025E-E8B8-4F94-94D0-DC22D7F762FB}" srcOrd="0" destOrd="0" presId="urn:microsoft.com/office/officeart/2005/8/layout/pList2#1"/>
    <dgm:cxn modelId="{05295EC9-727A-425A-BD2F-A0803EE1DD8A}" type="presParOf" srcId="{CC8831C0-DF59-484B-83B2-A708366B3EB6}" destId="{2E2B4276-DB06-4C66-80FF-919CDE10A5FE}" srcOrd="1" destOrd="0" presId="urn:microsoft.com/office/officeart/2005/8/layout/pList2#1"/>
    <dgm:cxn modelId="{F7689E76-89D2-4703-BDA7-66D3048CD676}" type="presParOf" srcId="{CC8831C0-DF59-484B-83B2-A708366B3EB6}" destId="{C43EB61A-2E04-409F-8F87-79F190ED3CE0}" srcOrd="2" destOrd="0" presId="urn:microsoft.com/office/officeart/2005/8/layout/pList2#1"/>
    <dgm:cxn modelId="{99E683DB-AC7E-4511-96F4-7A7C21E4F84A}" type="presParOf" srcId="{78248EF9-FFBB-4EB0-94C4-16A1D0A1A170}" destId="{3DB5F289-A8C3-40D5-8393-8636D9BFFD29}" srcOrd="1" destOrd="0" presId="urn:microsoft.com/office/officeart/2005/8/layout/pList2#1"/>
    <dgm:cxn modelId="{E09F9DF2-856B-4A3B-8FE4-E821A0660807}" type="presParOf" srcId="{78248EF9-FFBB-4EB0-94C4-16A1D0A1A170}" destId="{0C509E44-86D3-42D8-94FF-9B9788BAB857}" srcOrd="2" destOrd="0" presId="urn:microsoft.com/office/officeart/2005/8/layout/pList2#1"/>
    <dgm:cxn modelId="{5E6F321F-B3B2-49AF-902F-57762FF75B22}" type="presParOf" srcId="{0C509E44-86D3-42D8-94FF-9B9788BAB857}" destId="{E4B0666F-2CF1-4C21-A251-46E6EBFF7C1D}" srcOrd="0" destOrd="0" presId="urn:microsoft.com/office/officeart/2005/8/layout/pList2#1"/>
    <dgm:cxn modelId="{30F2E596-3BDE-4366-9A89-5BD576650A18}" type="presParOf" srcId="{0C509E44-86D3-42D8-94FF-9B9788BAB857}" destId="{BBFA0B92-8C45-4EAA-A200-A78384D846A7}" srcOrd="1" destOrd="0" presId="urn:microsoft.com/office/officeart/2005/8/layout/pList2#1"/>
    <dgm:cxn modelId="{0CB3EC6E-6C5D-4F7B-926F-63EF35265444}" type="presParOf" srcId="{0C509E44-86D3-42D8-94FF-9B9788BAB857}" destId="{BF646D7A-C7D0-4489-A68F-61F32B7DB0C6}" srcOrd="2" destOrd="0" presId="urn:microsoft.com/office/officeart/2005/8/layout/pList2#1"/>
    <dgm:cxn modelId="{9D914596-4524-4FA5-B1FE-E9C6957142F2}" type="presParOf" srcId="{78248EF9-FFBB-4EB0-94C4-16A1D0A1A170}" destId="{CAAEED2F-AC44-4514-84C2-160FDC42F579}" srcOrd="3" destOrd="0" presId="urn:microsoft.com/office/officeart/2005/8/layout/pList2#1"/>
    <dgm:cxn modelId="{8276D3CB-0131-4AE0-906F-CA5E61E22719}" type="presParOf" srcId="{78248EF9-FFBB-4EB0-94C4-16A1D0A1A170}" destId="{3617A269-0CD9-4948-9932-FA1AD12DE27E}" srcOrd="4" destOrd="0" presId="urn:microsoft.com/office/officeart/2005/8/layout/pList2#1"/>
    <dgm:cxn modelId="{1FB02D45-227D-474D-9C5D-C574057E1550}" type="presParOf" srcId="{3617A269-0CD9-4948-9932-FA1AD12DE27E}" destId="{5284ED54-4761-44DA-8086-D5FD397A1C95}" srcOrd="0" destOrd="0" presId="urn:microsoft.com/office/officeart/2005/8/layout/pList2#1"/>
    <dgm:cxn modelId="{5DD307F4-6FBF-4D1A-9D53-2BA0AE811100}" type="presParOf" srcId="{3617A269-0CD9-4948-9932-FA1AD12DE27E}" destId="{9666B65F-B8AB-44AD-8F33-AF566667E781}" srcOrd="1" destOrd="0" presId="urn:microsoft.com/office/officeart/2005/8/layout/pList2#1"/>
    <dgm:cxn modelId="{FD7C8C2E-B85C-43AF-8429-83B793FBF130}" type="presParOf" srcId="{3617A269-0CD9-4948-9932-FA1AD12DE27E}" destId="{41BC1ABA-1F87-4B1E-94EC-41724CD12655}" srcOrd="2" destOrd="0" presId="urn:microsoft.com/office/officeart/2005/8/layout/pList2#1"/>
    <dgm:cxn modelId="{712238E6-9F68-4D24-9F33-7AA078C73B33}" type="presParOf" srcId="{78248EF9-FFBB-4EB0-94C4-16A1D0A1A170}" destId="{A9D6457D-CBBF-4A28-8C38-C3F75EA43CF1}" srcOrd="5" destOrd="0" presId="urn:microsoft.com/office/officeart/2005/8/layout/pList2#1"/>
    <dgm:cxn modelId="{2665C893-4807-4625-8A1C-B87E153541A8}" type="presParOf" srcId="{78248EF9-FFBB-4EB0-94C4-16A1D0A1A170}" destId="{CDFA4098-C274-4C84-9513-F0698696D98A}" srcOrd="6" destOrd="0" presId="urn:microsoft.com/office/officeart/2005/8/layout/pList2#1"/>
    <dgm:cxn modelId="{A54DC58C-7929-4C21-91F3-655392AD5DA5}" type="presParOf" srcId="{CDFA4098-C274-4C84-9513-F0698696D98A}" destId="{87B5BDBA-3C7A-41F1-8C33-F13937A84B36}" srcOrd="0" destOrd="0" presId="urn:microsoft.com/office/officeart/2005/8/layout/pList2#1"/>
    <dgm:cxn modelId="{868E4A04-D4FE-4E71-BAF1-CCBE78F0BCD2}" type="presParOf" srcId="{CDFA4098-C274-4C84-9513-F0698696D98A}" destId="{928528D1-DD5F-4687-9BFE-878C43D23D5D}" srcOrd="1" destOrd="0" presId="urn:microsoft.com/office/officeart/2005/8/layout/pList2#1"/>
    <dgm:cxn modelId="{B829907C-2EC3-4390-BC1F-FF85B6451950}" type="presParOf" srcId="{CDFA4098-C274-4C84-9513-F0698696D98A}" destId="{D88C7409-AB93-4FE3-A61D-F51EE8A4B008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DFBC5-777F-48C9-9691-77D7466C8C48}">
      <dsp:nvSpPr>
        <dsp:cNvPr id="0" name=""/>
        <dsp:cNvSpPr/>
      </dsp:nvSpPr>
      <dsp:spPr>
        <a:xfrm>
          <a:off x="304800" y="668712"/>
          <a:ext cx="5486400" cy="498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b="0" kern="1200" dirty="0" smtClean="0">
              <a:solidFill>
                <a:schemeClr val="tx1"/>
              </a:solidFill>
              <a:effectLst/>
            </a:rPr>
            <a:t>Mission and Values - Dust</a:t>
          </a:r>
          <a:endParaRPr lang="en-ZA" sz="2300" b="0" kern="1200" dirty="0">
            <a:solidFill>
              <a:schemeClr val="tx1"/>
            </a:solidFill>
            <a:effectLst/>
          </a:endParaRPr>
        </a:p>
      </dsp:txBody>
      <dsp:txXfrm>
        <a:off x="304800" y="668712"/>
        <a:ext cx="5486400" cy="498763"/>
      </dsp:txXfrm>
    </dsp:sp>
    <dsp:sp modelId="{5216A2F7-75B8-4AFB-9030-A193D42FAD4D}">
      <dsp:nvSpPr>
        <dsp:cNvPr id="0" name=""/>
        <dsp:cNvSpPr/>
      </dsp:nvSpPr>
      <dsp:spPr>
        <a:xfrm>
          <a:off x="304800" y="1167476"/>
          <a:ext cx="731520" cy="121920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75244D-D53C-45C0-958B-322EF23F5930}">
      <dsp:nvSpPr>
        <dsp:cNvPr id="0" name=""/>
        <dsp:cNvSpPr/>
      </dsp:nvSpPr>
      <dsp:spPr>
        <a:xfrm>
          <a:off x="1078992" y="1167476"/>
          <a:ext cx="731520" cy="121920"/>
        </a:xfrm>
        <a:prstGeom prst="parallelogram">
          <a:avLst>
            <a:gd name="adj" fmla="val 140840"/>
          </a:avLst>
        </a:prstGeom>
        <a:solidFill>
          <a:schemeClr val="accent5">
            <a:hueOff val="-367921"/>
            <a:satOff val="1474"/>
            <a:lumOff val="320"/>
            <a:alphaOff val="0"/>
          </a:schemeClr>
        </a:solidFill>
        <a:ln w="25400" cap="flat" cmpd="sng" algn="ctr">
          <a:solidFill>
            <a:schemeClr val="accent5">
              <a:hueOff val="-367921"/>
              <a:satOff val="1474"/>
              <a:lumOff val="32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6444D9-9025-4DBD-86EB-E0C648DA3431}">
      <dsp:nvSpPr>
        <dsp:cNvPr id="0" name=""/>
        <dsp:cNvSpPr/>
      </dsp:nvSpPr>
      <dsp:spPr>
        <a:xfrm>
          <a:off x="1853184" y="1167476"/>
          <a:ext cx="731520" cy="121920"/>
        </a:xfrm>
        <a:prstGeom prst="parallelogram">
          <a:avLst>
            <a:gd name="adj" fmla="val 140840"/>
          </a:avLst>
        </a:prstGeom>
        <a:solidFill>
          <a:schemeClr val="accent5">
            <a:hueOff val="-735843"/>
            <a:satOff val="2949"/>
            <a:lumOff val="639"/>
            <a:alphaOff val="0"/>
          </a:schemeClr>
        </a:solidFill>
        <a:ln w="25400" cap="flat" cmpd="sng" algn="ctr">
          <a:solidFill>
            <a:schemeClr val="accent5">
              <a:hueOff val="-735843"/>
              <a:satOff val="2949"/>
              <a:lumOff val="63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ED2166-443A-4108-877B-482DE29CAC7B}">
      <dsp:nvSpPr>
        <dsp:cNvPr id="0" name=""/>
        <dsp:cNvSpPr/>
      </dsp:nvSpPr>
      <dsp:spPr>
        <a:xfrm>
          <a:off x="2627376" y="1167476"/>
          <a:ext cx="731520" cy="121920"/>
        </a:xfrm>
        <a:prstGeom prst="parallelogram">
          <a:avLst>
            <a:gd name="adj" fmla="val 140840"/>
          </a:avLst>
        </a:prstGeom>
        <a:solidFill>
          <a:schemeClr val="accent5">
            <a:hueOff val="-1103764"/>
            <a:satOff val="4423"/>
            <a:lumOff val="959"/>
            <a:alphaOff val="0"/>
          </a:schemeClr>
        </a:solidFill>
        <a:ln w="25400" cap="flat" cmpd="sng" algn="ctr">
          <a:solidFill>
            <a:schemeClr val="accent5">
              <a:hueOff val="-1103764"/>
              <a:satOff val="4423"/>
              <a:lumOff val="95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9E239C-8577-48AF-A40A-93104CC9356F}">
      <dsp:nvSpPr>
        <dsp:cNvPr id="0" name=""/>
        <dsp:cNvSpPr/>
      </dsp:nvSpPr>
      <dsp:spPr>
        <a:xfrm>
          <a:off x="3401568" y="1167476"/>
          <a:ext cx="731520" cy="121920"/>
        </a:xfrm>
        <a:prstGeom prst="parallelogram">
          <a:avLst>
            <a:gd name="adj" fmla="val 140840"/>
          </a:avLst>
        </a:prstGeom>
        <a:solidFill>
          <a:schemeClr val="accent5">
            <a:hueOff val="-1471685"/>
            <a:satOff val="5898"/>
            <a:lumOff val="1278"/>
            <a:alphaOff val="0"/>
          </a:schemeClr>
        </a:solidFill>
        <a:ln w="25400" cap="flat" cmpd="sng" algn="ctr">
          <a:solidFill>
            <a:schemeClr val="accent5">
              <a:hueOff val="-1471685"/>
              <a:satOff val="5898"/>
              <a:lumOff val="127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35BA64-E5E0-40D3-B0AF-90C911EAB930}">
      <dsp:nvSpPr>
        <dsp:cNvPr id="0" name=""/>
        <dsp:cNvSpPr/>
      </dsp:nvSpPr>
      <dsp:spPr>
        <a:xfrm>
          <a:off x="4175760" y="1167476"/>
          <a:ext cx="731520" cy="121920"/>
        </a:xfrm>
        <a:prstGeom prst="parallelogram">
          <a:avLst>
            <a:gd name="adj" fmla="val 140840"/>
          </a:avLst>
        </a:prstGeom>
        <a:solidFill>
          <a:schemeClr val="accent5">
            <a:hueOff val="-1839607"/>
            <a:satOff val="7372"/>
            <a:lumOff val="1598"/>
            <a:alphaOff val="0"/>
          </a:schemeClr>
        </a:solidFill>
        <a:ln w="25400" cap="flat" cmpd="sng" algn="ctr">
          <a:solidFill>
            <a:schemeClr val="accent5">
              <a:hueOff val="-1839607"/>
              <a:satOff val="7372"/>
              <a:lumOff val="159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8F7D2D-0D94-4CD5-9803-5C7E44C11AC0}">
      <dsp:nvSpPr>
        <dsp:cNvPr id="0" name=""/>
        <dsp:cNvSpPr/>
      </dsp:nvSpPr>
      <dsp:spPr>
        <a:xfrm>
          <a:off x="4949952" y="1167476"/>
          <a:ext cx="731520" cy="121920"/>
        </a:xfrm>
        <a:prstGeom prst="parallelogram">
          <a:avLst>
            <a:gd name="adj" fmla="val 140840"/>
          </a:avLst>
        </a:prstGeom>
        <a:solidFill>
          <a:schemeClr val="accent5">
            <a:hueOff val="-2207528"/>
            <a:satOff val="8847"/>
            <a:lumOff val="1917"/>
            <a:alphaOff val="0"/>
          </a:schemeClr>
        </a:solidFill>
        <a:ln w="25400" cap="flat" cmpd="sng" algn="ctr">
          <a:solidFill>
            <a:schemeClr val="accent5">
              <a:hueOff val="-2207528"/>
              <a:satOff val="8847"/>
              <a:lumOff val="191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B2F8AB-3FB7-451D-A49A-74DEC8ADE99B}">
      <dsp:nvSpPr>
        <dsp:cNvPr id="0" name=""/>
        <dsp:cNvSpPr/>
      </dsp:nvSpPr>
      <dsp:spPr>
        <a:xfrm>
          <a:off x="304800" y="1370676"/>
          <a:ext cx="5486400" cy="498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b="0" kern="1200" dirty="0" smtClean="0">
              <a:solidFill>
                <a:schemeClr val="tx1"/>
              </a:solidFill>
              <a:effectLst/>
            </a:rPr>
            <a:t>Work in progress</a:t>
          </a:r>
          <a:endParaRPr lang="en-ZA" sz="2300" b="0" kern="1200" dirty="0">
            <a:solidFill>
              <a:schemeClr val="tx1"/>
            </a:solidFill>
            <a:effectLst/>
          </a:endParaRPr>
        </a:p>
      </dsp:txBody>
      <dsp:txXfrm>
        <a:off x="304800" y="1370676"/>
        <a:ext cx="5486400" cy="498763"/>
      </dsp:txXfrm>
    </dsp:sp>
    <dsp:sp modelId="{3FE66C06-4625-4678-87B1-E67574CEA8F3}">
      <dsp:nvSpPr>
        <dsp:cNvPr id="0" name=""/>
        <dsp:cNvSpPr/>
      </dsp:nvSpPr>
      <dsp:spPr>
        <a:xfrm>
          <a:off x="304800" y="1869440"/>
          <a:ext cx="731520" cy="121920"/>
        </a:xfrm>
        <a:prstGeom prst="parallelogram">
          <a:avLst>
            <a:gd name="adj" fmla="val 140840"/>
          </a:avLst>
        </a:prstGeom>
        <a:solidFill>
          <a:schemeClr val="accent5">
            <a:hueOff val="-2575449"/>
            <a:satOff val="10321"/>
            <a:lumOff val="2237"/>
            <a:alphaOff val="0"/>
          </a:schemeClr>
        </a:solidFill>
        <a:ln w="25400" cap="flat" cmpd="sng" algn="ctr">
          <a:solidFill>
            <a:schemeClr val="accent5">
              <a:hueOff val="-2575449"/>
              <a:satOff val="10321"/>
              <a:lumOff val="223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5980A1-AEBF-4663-89E6-6C74DD16F513}">
      <dsp:nvSpPr>
        <dsp:cNvPr id="0" name=""/>
        <dsp:cNvSpPr/>
      </dsp:nvSpPr>
      <dsp:spPr>
        <a:xfrm>
          <a:off x="1078992" y="1869440"/>
          <a:ext cx="731520" cy="121920"/>
        </a:xfrm>
        <a:prstGeom prst="parallelogram">
          <a:avLst>
            <a:gd name="adj" fmla="val 140840"/>
          </a:avLst>
        </a:prstGeom>
        <a:solidFill>
          <a:schemeClr val="accent5">
            <a:hueOff val="-2943371"/>
            <a:satOff val="11796"/>
            <a:lumOff val="2556"/>
            <a:alphaOff val="0"/>
          </a:schemeClr>
        </a:solidFill>
        <a:ln w="25400" cap="flat" cmpd="sng" algn="ctr">
          <a:solidFill>
            <a:schemeClr val="accent5">
              <a:hueOff val="-2943371"/>
              <a:satOff val="11796"/>
              <a:lumOff val="255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35E08C0-648F-49AE-BA6F-66B89FAE72E1}">
      <dsp:nvSpPr>
        <dsp:cNvPr id="0" name=""/>
        <dsp:cNvSpPr/>
      </dsp:nvSpPr>
      <dsp:spPr>
        <a:xfrm>
          <a:off x="1853184" y="1869440"/>
          <a:ext cx="731520" cy="121920"/>
        </a:xfrm>
        <a:prstGeom prst="parallelogram">
          <a:avLst>
            <a:gd name="adj" fmla="val 14084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335507-F5DB-437D-9115-439D5925F4E4}">
      <dsp:nvSpPr>
        <dsp:cNvPr id="0" name=""/>
        <dsp:cNvSpPr/>
      </dsp:nvSpPr>
      <dsp:spPr>
        <a:xfrm>
          <a:off x="2627376" y="1869440"/>
          <a:ext cx="731520" cy="121920"/>
        </a:xfrm>
        <a:prstGeom prst="parallelogram">
          <a:avLst>
            <a:gd name="adj" fmla="val 140840"/>
          </a:avLst>
        </a:prstGeom>
        <a:solidFill>
          <a:schemeClr val="accent5">
            <a:hueOff val="-3679213"/>
            <a:satOff val="14745"/>
            <a:lumOff val="3196"/>
            <a:alphaOff val="0"/>
          </a:schemeClr>
        </a:solidFill>
        <a:ln w="25400" cap="flat" cmpd="sng" algn="ctr">
          <a:solidFill>
            <a:schemeClr val="accent5">
              <a:hueOff val="-3679213"/>
              <a:satOff val="14745"/>
              <a:lumOff val="319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0CF3C6-5022-465B-97C4-EF8D95118F06}">
      <dsp:nvSpPr>
        <dsp:cNvPr id="0" name=""/>
        <dsp:cNvSpPr/>
      </dsp:nvSpPr>
      <dsp:spPr>
        <a:xfrm>
          <a:off x="3401568" y="1869440"/>
          <a:ext cx="731520" cy="121920"/>
        </a:xfrm>
        <a:prstGeom prst="parallelogram">
          <a:avLst>
            <a:gd name="adj" fmla="val 140840"/>
          </a:avLst>
        </a:prstGeom>
        <a:solidFill>
          <a:schemeClr val="accent5">
            <a:hueOff val="-4047135"/>
            <a:satOff val="16219"/>
            <a:lumOff val="3515"/>
            <a:alphaOff val="0"/>
          </a:schemeClr>
        </a:solidFill>
        <a:ln w="25400" cap="flat" cmpd="sng" algn="ctr">
          <a:solidFill>
            <a:schemeClr val="accent5">
              <a:hueOff val="-4047135"/>
              <a:satOff val="16219"/>
              <a:lumOff val="351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94AAAB-9C7F-44AD-8976-A470D9D423C8}">
      <dsp:nvSpPr>
        <dsp:cNvPr id="0" name=""/>
        <dsp:cNvSpPr/>
      </dsp:nvSpPr>
      <dsp:spPr>
        <a:xfrm>
          <a:off x="4175760" y="1869440"/>
          <a:ext cx="731520" cy="121920"/>
        </a:xfrm>
        <a:prstGeom prst="parallelogram">
          <a:avLst>
            <a:gd name="adj" fmla="val 140840"/>
          </a:avLst>
        </a:prstGeom>
        <a:solidFill>
          <a:schemeClr val="accent5">
            <a:hueOff val="-4415056"/>
            <a:satOff val="17694"/>
            <a:lumOff val="3835"/>
            <a:alphaOff val="0"/>
          </a:schemeClr>
        </a:solidFill>
        <a:ln w="25400" cap="flat" cmpd="sng" algn="ctr">
          <a:solidFill>
            <a:schemeClr val="accent5">
              <a:hueOff val="-4415056"/>
              <a:satOff val="17694"/>
              <a:lumOff val="383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A87169-C692-4AB4-9117-D9CA8DBFA5A0}">
      <dsp:nvSpPr>
        <dsp:cNvPr id="0" name=""/>
        <dsp:cNvSpPr/>
      </dsp:nvSpPr>
      <dsp:spPr>
        <a:xfrm>
          <a:off x="4949952" y="1869440"/>
          <a:ext cx="731520" cy="121920"/>
        </a:xfrm>
        <a:prstGeom prst="parallelogram">
          <a:avLst>
            <a:gd name="adj" fmla="val 140840"/>
          </a:avLst>
        </a:prstGeom>
        <a:solidFill>
          <a:schemeClr val="accent5">
            <a:hueOff val="-4782978"/>
            <a:satOff val="19168"/>
            <a:lumOff val="4154"/>
            <a:alphaOff val="0"/>
          </a:schemeClr>
        </a:solidFill>
        <a:ln w="25400" cap="flat" cmpd="sng" algn="ctr">
          <a:solidFill>
            <a:schemeClr val="accent5">
              <a:hueOff val="-4782978"/>
              <a:satOff val="19168"/>
              <a:lumOff val="415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5BF924-0BBA-4592-9D86-AC0B9221B9C5}">
      <dsp:nvSpPr>
        <dsp:cNvPr id="0" name=""/>
        <dsp:cNvSpPr/>
      </dsp:nvSpPr>
      <dsp:spPr>
        <a:xfrm>
          <a:off x="304800" y="2072639"/>
          <a:ext cx="5486400" cy="498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b="0" kern="1200" dirty="0" smtClean="0">
              <a:solidFill>
                <a:schemeClr val="tx1"/>
              </a:solidFill>
              <a:effectLst/>
            </a:rPr>
            <a:t>SLP Progress report</a:t>
          </a:r>
          <a:endParaRPr lang="en-ZA" sz="2300" b="0" kern="1200" dirty="0">
            <a:solidFill>
              <a:schemeClr val="tx1"/>
            </a:solidFill>
            <a:effectLst/>
          </a:endParaRPr>
        </a:p>
      </dsp:txBody>
      <dsp:txXfrm>
        <a:off x="304800" y="2072639"/>
        <a:ext cx="5486400" cy="498763"/>
      </dsp:txXfrm>
    </dsp:sp>
    <dsp:sp modelId="{4BD4A72B-FCC9-4631-AB11-4FBC10E38433}">
      <dsp:nvSpPr>
        <dsp:cNvPr id="0" name=""/>
        <dsp:cNvSpPr/>
      </dsp:nvSpPr>
      <dsp:spPr>
        <a:xfrm>
          <a:off x="304800" y="2571403"/>
          <a:ext cx="731520" cy="121920"/>
        </a:xfrm>
        <a:prstGeom prst="parallelogram">
          <a:avLst>
            <a:gd name="adj" fmla="val 140840"/>
          </a:avLst>
        </a:prstGeom>
        <a:solidFill>
          <a:schemeClr val="accent5">
            <a:hueOff val="-5150899"/>
            <a:satOff val="20643"/>
            <a:lumOff val="4474"/>
            <a:alphaOff val="0"/>
          </a:schemeClr>
        </a:solidFill>
        <a:ln w="25400" cap="flat" cmpd="sng" algn="ctr">
          <a:solidFill>
            <a:schemeClr val="accent5">
              <a:hueOff val="-5150899"/>
              <a:satOff val="20643"/>
              <a:lumOff val="447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F5704F-BABE-4EAB-A8F0-988D5211C16B}">
      <dsp:nvSpPr>
        <dsp:cNvPr id="0" name=""/>
        <dsp:cNvSpPr/>
      </dsp:nvSpPr>
      <dsp:spPr>
        <a:xfrm>
          <a:off x="1078992" y="2571403"/>
          <a:ext cx="731520" cy="121920"/>
        </a:xfrm>
        <a:prstGeom prst="parallelogram">
          <a:avLst>
            <a:gd name="adj" fmla="val 140840"/>
          </a:avLst>
        </a:prstGeom>
        <a:solidFill>
          <a:schemeClr val="accent5">
            <a:hueOff val="-5518820"/>
            <a:satOff val="22117"/>
            <a:lumOff val="4793"/>
            <a:alphaOff val="0"/>
          </a:schemeClr>
        </a:solidFill>
        <a:ln w="25400" cap="flat" cmpd="sng" algn="ctr">
          <a:solidFill>
            <a:schemeClr val="accent5">
              <a:hueOff val="-5518820"/>
              <a:satOff val="22117"/>
              <a:lumOff val="479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C4AB83-2E84-43B8-995B-7E0550410070}">
      <dsp:nvSpPr>
        <dsp:cNvPr id="0" name=""/>
        <dsp:cNvSpPr/>
      </dsp:nvSpPr>
      <dsp:spPr>
        <a:xfrm>
          <a:off x="1853184" y="2571403"/>
          <a:ext cx="731520" cy="121920"/>
        </a:xfrm>
        <a:prstGeom prst="parallelogram">
          <a:avLst>
            <a:gd name="adj" fmla="val 140840"/>
          </a:avLst>
        </a:prstGeom>
        <a:solidFill>
          <a:schemeClr val="accent5">
            <a:hueOff val="-5886741"/>
            <a:satOff val="23592"/>
            <a:lumOff val="5113"/>
            <a:alphaOff val="0"/>
          </a:schemeClr>
        </a:solidFill>
        <a:ln w="25400" cap="flat" cmpd="sng" algn="ctr">
          <a:solidFill>
            <a:schemeClr val="accent5">
              <a:hueOff val="-5886741"/>
              <a:satOff val="23592"/>
              <a:lumOff val="511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A93F3D9-95C2-4665-A7EA-E6FDC4CF3924}">
      <dsp:nvSpPr>
        <dsp:cNvPr id="0" name=""/>
        <dsp:cNvSpPr/>
      </dsp:nvSpPr>
      <dsp:spPr>
        <a:xfrm>
          <a:off x="2627376" y="2571403"/>
          <a:ext cx="731520" cy="121920"/>
        </a:xfrm>
        <a:prstGeom prst="parallelogram">
          <a:avLst>
            <a:gd name="adj" fmla="val 140840"/>
          </a:avLst>
        </a:prstGeom>
        <a:solidFill>
          <a:schemeClr val="accent5">
            <a:hueOff val="-6254663"/>
            <a:satOff val="25066"/>
            <a:lumOff val="5432"/>
            <a:alphaOff val="0"/>
          </a:schemeClr>
        </a:solidFill>
        <a:ln w="25400" cap="flat" cmpd="sng" algn="ctr">
          <a:solidFill>
            <a:schemeClr val="accent5">
              <a:hueOff val="-6254663"/>
              <a:satOff val="25066"/>
              <a:lumOff val="543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2B9CF5-B7DA-4C2D-B90D-5C51B6641383}">
      <dsp:nvSpPr>
        <dsp:cNvPr id="0" name=""/>
        <dsp:cNvSpPr/>
      </dsp:nvSpPr>
      <dsp:spPr>
        <a:xfrm>
          <a:off x="3401568" y="2571403"/>
          <a:ext cx="731520" cy="121920"/>
        </a:xfrm>
        <a:prstGeom prst="parallelogram">
          <a:avLst>
            <a:gd name="adj" fmla="val 14084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D74AC9-40E0-4CD4-ADF2-AE840F7EC4FD}">
      <dsp:nvSpPr>
        <dsp:cNvPr id="0" name=""/>
        <dsp:cNvSpPr/>
      </dsp:nvSpPr>
      <dsp:spPr>
        <a:xfrm>
          <a:off x="4175760" y="2571403"/>
          <a:ext cx="731520" cy="121920"/>
        </a:xfrm>
        <a:prstGeom prst="parallelogram">
          <a:avLst>
            <a:gd name="adj" fmla="val 140840"/>
          </a:avLst>
        </a:prstGeom>
        <a:solidFill>
          <a:schemeClr val="accent5">
            <a:hueOff val="-6990505"/>
            <a:satOff val="28015"/>
            <a:lumOff val="6072"/>
            <a:alphaOff val="0"/>
          </a:schemeClr>
        </a:solidFill>
        <a:ln w="25400" cap="flat" cmpd="sng" algn="ctr">
          <a:solidFill>
            <a:schemeClr val="accent5">
              <a:hueOff val="-6990505"/>
              <a:satOff val="28015"/>
              <a:lumOff val="607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53AE77-8027-41D2-ABBC-67D38C68CB2F}">
      <dsp:nvSpPr>
        <dsp:cNvPr id="0" name=""/>
        <dsp:cNvSpPr/>
      </dsp:nvSpPr>
      <dsp:spPr>
        <a:xfrm>
          <a:off x="4949952" y="2571403"/>
          <a:ext cx="731520" cy="121920"/>
        </a:xfrm>
        <a:prstGeom prst="parallelogram">
          <a:avLst>
            <a:gd name="adj" fmla="val 140840"/>
          </a:avLst>
        </a:prstGeom>
        <a:solidFill>
          <a:schemeClr val="accent5">
            <a:hueOff val="-7358427"/>
            <a:satOff val="29490"/>
            <a:lumOff val="6391"/>
            <a:alphaOff val="0"/>
          </a:schemeClr>
        </a:solidFill>
        <a:ln w="25400" cap="flat" cmpd="sng" algn="ctr">
          <a:solidFill>
            <a:schemeClr val="accent5">
              <a:hueOff val="-7358427"/>
              <a:satOff val="29490"/>
              <a:lumOff val="639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255F35-515B-4982-B9F1-9CE0151CE9B6}">
      <dsp:nvSpPr>
        <dsp:cNvPr id="0" name=""/>
        <dsp:cNvSpPr/>
      </dsp:nvSpPr>
      <dsp:spPr>
        <a:xfrm>
          <a:off x="304800" y="2774603"/>
          <a:ext cx="5486400" cy="498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b="0" kern="1200" dirty="0" smtClean="0">
              <a:solidFill>
                <a:schemeClr val="tx1"/>
              </a:solidFill>
              <a:effectLst/>
            </a:rPr>
            <a:t>Challenges</a:t>
          </a:r>
          <a:endParaRPr lang="en-ZA" sz="2300" b="0" kern="1200" dirty="0">
            <a:solidFill>
              <a:schemeClr val="tx1"/>
            </a:solidFill>
            <a:effectLst/>
          </a:endParaRPr>
        </a:p>
      </dsp:txBody>
      <dsp:txXfrm>
        <a:off x="304800" y="2774603"/>
        <a:ext cx="5486400" cy="498763"/>
      </dsp:txXfrm>
    </dsp:sp>
    <dsp:sp modelId="{BF46A9E0-8DB4-4BB2-94A2-E4C970B32698}">
      <dsp:nvSpPr>
        <dsp:cNvPr id="0" name=""/>
        <dsp:cNvSpPr/>
      </dsp:nvSpPr>
      <dsp:spPr>
        <a:xfrm>
          <a:off x="304800" y="3273367"/>
          <a:ext cx="731520" cy="121920"/>
        </a:xfrm>
        <a:prstGeom prst="parallelogram">
          <a:avLst>
            <a:gd name="adj" fmla="val 140840"/>
          </a:avLst>
        </a:prstGeom>
        <a:solidFill>
          <a:schemeClr val="accent5">
            <a:hueOff val="-7726349"/>
            <a:satOff val="30964"/>
            <a:lumOff val="6711"/>
            <a:alphaOff val="0"/>
          </a:schemeClr>
        </a:solidFill>
        <a:ln w="25400" cap="flat" cmpd="sng" algn="ctr">
          <a:solidFill>
            <a:schemeClr val="accent5">
              <a:hueOff val="-7726349"/>
              <a:satOff val="30964"/>
              <a:lumOff val="671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0D06BA-47F3-4BDA-B949-D9736742BB02}">
      <dsp:nvSpPr>
        <dsp:cNvPr id="0" name=""/>
        <dsp:cNvSpPr/>
      </dsp:nvSpPr>
      <dsp:spPr>
        <a:xfrm>
          <a:off x="1078992" y="3273367"/>
          <a:ext cx="731520" cy="121920"/>
        </a:xfrm>
        <a:prstGeom prst="parallelogram">
          <a:avLst>
            <a:gd name="adj" fmla="val 140840"/>
          </a:avLst>
        </a:prstGeom>
        <a:solidFill>
          <a:schemeClr val="accent5">
            <a:hueOff val="-8094270"/>
            <a:satOff val="32439"/>
            <a:lumOff val="7030"/>
            <a:alphaOff val="0"/>
          </a:schemeClr>
        </a:solidFill>
        <a:ln w="25400" cap="flat" cmpd="sng" algn="ctr">
          <a:solidFill>
            <a:schemeClr val="accent5">
              <a:hueOff val="-8094270"/>
              <a:satOff val="32439"/>
              <a:lumOff val="703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2B2726-3804-4968-848C-E62C79CF6CD4}">
      <dsp:nvSpPr>
        <dsp:cNvPr id="0" name=""/>
        <dsp:cNvSpPr/>
      </dsp:nvSpPr>
      <dsp:spPr>
        <a:xfrm>
          <a:off x="1853184" y="3273367"/>
          <a:ext cx="731520" cy="121920"/>
        </a:xfrm>
        <a:prstGeom prst="parallelogram">
          <a:avLst>
            <a:gd name="adj" fmla="val 140840"/>
          </a:avLst>
        </a:prstGeom>
        <a:solidFill>
          <a:schemeClr val="accent5">
            <a:hueOff val="-8462191"/>
            <a:satOff val="33913"/>
            <a:lumOff val="7350"/>
            <a:alphaOff val="0"/>
          </a:schemeClr>
        </a:solidFill>
        <a:ln w="25400" cap="flat" cmpd="sng" algn="ctr">
          <a:solidFill>
            <a:schemeClr val="accent5">
              <a:hueOff val="-8462191"/>
              <a:satOff val="33913"/>
              <a:lumOff val="735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EADBAC-9211-4B92-A0FC-C56F413B5015}">
      <dsp:nvSpPr>
        <dsp:cNvPr id="0" name=""/>
        <dsp:cNvSpPr/>
      </dsp:nvSpPr>
      <dsp:spPr>
        <a:xfrm>
          <a:off x="2627376" y="3273367"/>
          <a:ext cx="731520" cy="121920"/>
        </a:xfrm>
        <a:prstGeom prst="parallelogram">
          <a:avLst>
            <a:gd name="adj" fmla="val 140840"/>
          </a:avLst>
        </a:prstGeom>
        <a:solidFill>
          <a:schemeClr val="accent5">
            <a:hueOff val="-8830112"/>
            <a:satOff val="35388"/>
            <a:lumOff val="7669"/>
            <a:alphaOff val="0"/>
          </a:schemeClr>
        </a:solidFill>
        <a:ln w="25400" cap="flat" cmpd="sng" algn="ctr">
          <a:solidFill>
            <a:schemeClr val="accent5">
              <a:hueOff val="-8830112"/>
              <a:satOff val="35388"/>
              <a:lumOff val="766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2C61C87-64E6-4AAE-BD0F-DB061786E460}">
      <dsp:nvSpPr>
        <dsp:cNvPr id="0" name=""/>
        <dsp:cNvSpPr/>
      </dsp:nvSpPr>
      <dsp:spPr>
        <a:xfrm>
          <a:off x="3401568" y="3273367"/>
          <a:ext cx="731520" cy="121920"/>
        </a:xfrm>
        <a:prstGeom prst="parallelogram">
          <a:avLst>
            <a:gd name="adj" fmla="val 140840"/>
          </a:avLst>
        </a:prstGeom>
        <a:solidFill>
          <a:schemeClr val="accent5">
            <a:hueOff val="-9198033"/>
            <a:satOff val="36862"/>
            <a:lumOff val="7989"/>
            <a:alphaOff val="0"/>
          </a:schemeClr>
        </a:solidFill>
        <a:ln w="25400" cap="flat" cmpd="sng" algn="ctr">
          <a:solidFill>
            <a:schemeClr val="accent5">
              <a:hueOff val="-9198033"/>
              <a:satOff val="36862"/>
              <a:lumOff val="798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0BD0B2-BD4D-4C39-8B7C-604399E25D79}">
      <dsp:nvSpPr>
        <dsp:cNvPr id="0" name=""/>
        <dsp:cNvSpPr/>
      </dsp:nvSpPr>
      <dsp:spPr>
        <a:xfrm>
          <a:off x="4175760" y="3273367"/>
          <a:ext cx="731520" cy="121920"/>
        </a:xfrm>
        <a:prstGeom prst="parallelogram">
          <a:avLst>
            <a:gd name="adj" fmla="val 140840"/>
          </a:avLst>
        </a:prstGeom>
        <a:solidFill>
          <a:schemeClr val="accent5">
            <a:hueOff val="-9565955"/>
            <a:satOff val="38337"/>
            <a:lumOff val="8308"/>
            <a:alphaOff val="0"/>
          </a:schemeClr>
        </a:solidFill>
        <a:ln w="25400" cap="flat" cmpd="sng" algn="ctr">
          <a:solidFill>
            <a:schemeClr val="accent5">
              <a:hueOff val="-9565955"/>
              <a:satOff val="38337"/>
              <a:lumOff val="830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7F5C22-411E-4CD2-8402-09089F530ACB}">
      <dsp:nvSpPr>
        <dsp:cNvPr id="0" name=""/>
        <dsp:cNvSpPr/>
      </dsp:nvSpPr>
      <dsp:spPr>
        <a:xfrm>
          <a:off x="4949952" y="3273367"/>
          <a:ext cx="731520" cy="121920"/>
        </a:xfrm>
        <a:prstGeom prst="parallelogram">
          <a:avLst>
            <a:gd name="adj" fmla="val 14084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0"/>
          <a:ext cx="8032407" cy="2226103"/>
        </a:xfrm>
        <a:prstGeom prst="roundRect">
          <a:avLst>
            <a:gd name="adj" fmla="val 10000"/>
          </a:avLst>
        </a:prstGeom>
        <a:solidFill>
          <a:srgbClr val="DDD1A3">
            <a:alpha val="89804"/>
          </a:srgb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61A-2E04-409F-8F87-79F190ED3CE0}">
      <dsp:nvSpPr>
        <dsp:cNvPr id="0" name=""/>
        <dsp:cNvSpPr/>
      </dsp:nvSpPr>
      <dsp:spPr>
        <a:xfrm>
          <a:off x="246868" y="257144"/>
          <a:ext cx="1753178" cy="16324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72025E-E8B8-4F94-94D0-DC22D7F762FB}">
      <dsp:nvSpPr>
        <dsp:cNvPr id="0" name=""/>
        <dsp:cNvSpPr/>
      </dsp:nvSpPr>
      <dsp:spPr>
        <a:xfrm rot="10800000">
          <a:off x="246868" y="2024029"/>
          <a:ext cx="1753178" cy="287946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Development </a:t>
          </a:r>
          <a:r>
            <a:rPr lang="en-US" sz="18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Waterblast</a:t>
          </a:r>
          <a:endParaRPr lang="en-US" sz="18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600" kern="1200" dirty="0" smtClean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i="1" kern="1200" dirty="0" err="1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Kopanang</a:t>
          </a:r>
          <a:r>
            <a:rPr lang="en-ZA" sz="1600" i="1" kern="1200" dirty="0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 Mine  AGA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Candidate SLP – awaiting date for internal peer review</a:t>
          </a:r>
          <a:endParaRPr lang="en-US" sz="1600" b="1" kern="120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sp:txBody>
      <dsp:txXfrm rot="10800000">
        <a:off x="300784" y="2024029"/>
        <a:ext cx="1645346" cy="2825553"/>
      </dsp:txXfrm>
    </dsp:sp>
    <dsp:sp modelId="{BF646D7A-C7D0-4489-A68F-61F32B7DB0C6}">
      <dsp:nvSpPr>
        <dsp:cNvPr id="0" name=""/>
        <dsp:cNvSpPr/>
      </dsp:nvSpPr>
      <dsp:spPr>
        <a:xfrm>
          <a:off x="2175365" y="257144"/>
          <a:ext cx="1753178" cy="16324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8000" r="-10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2175365" y="2024029"/>
          <a:ext cx="1753178" cy="287946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Telescopic Spray System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600" kern="1200" dirty="0" smtClean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i="1" kern="1200" dirty="0" err="1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Kopanang</a:t>
          </a:r>
          <a:r>
            <a:rPr lang="en-ZA" sz="1600" i="1" kern="1200" dirty="0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 Mine AGA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Candidate SLP – awaiting date for internal peer review</a:t>
          </a:r>
          <a:endParaRPr lang="en-US" sz="1600" b="1" kern="120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sp:txBody>
      <dsp:txXfrm rot="10800000">
        <a:off x="2229281" y="2024029"/>
        <a:ext cx="1645346" cy="2825553"/>
      </dsp:txXfrm>
    </dsp:sp>
    <dsp:sp modelId="{41BC1ABA-1F87-4B1E-94EC-41724CD12655}">
      <dsp:nvSpPr>
        <dsp:cNvPr id="0" name=""/>
        <dsp:cNvSpPr/>
      </dsp:nvSpPr>
      <dsp:spPr>
        <a:xfrm>
          <a:off x="4103862" y="257144"/>
          <a:ext cx="1753178" cy="16324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4103862" y="2024029"/>
          <a:ext cx="1753178" cy="287946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Realtime</a:t>
          </a:r>
          <a:r>
            <a:rPr lang="en-ZA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 Monitoring (G)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600" kern="1200" dirty="0" smtClean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i="1" kern="1200" dirty="0" err="1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Kopanang</a:t>
          </a:r>
          <a:r>
            <a:rPr lang="en-ZA" sz="1600" i="1" kern="1200" dirty="0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 Mine AGA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Investigation and enquiries concluded – source mine report in progress</a:t>
          </a:r>
          <a:endParaRPr lang="en-US" sz="1600" b="0" kern="120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sp:txBody>
      <dsp:txXfrm rot="10800000">
        <a:off x="4157778" y="2024029"/>
        <a:ext cx="1645346" cy="2825553"/>
      </dsp:txXfrm>
    </dsp:sp>
    <dsp:sp modelId="{D88C7409-AB93-4FE3-A61D-F51EE8A4B008}">
      <dsp:nvSpPr>
        <dsp:cNvPr id="0" name=""/>
        <dsp:cNvSpPr/>
      </dsp:nvSpPr>
      <dsp:spPr>
        <a:xfrm>
          <a:off x="6032359" y="257144"/>
          <a:ext cx="1753178" cy="16324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5BDBA-3C7A-41F1-8C33-F13937A84B36}">
      <dsp:nvSpPr>
        <dsp:cNvPr id="0" name=""/>
        <dsp:cNvSpPr/>
      </dsp:nvSpPr>
      <dsp:spPr>
        <a:xfrm rot="10800000">
          <a:off x="6032359" y="2024029"/>
          <a:ext cx="1753178" cy="287946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Realtime</a:t>
          </a:r>
          <a:r>
            <a:rPr lang="en-ZA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 Monitoring (C)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600" kern="1200" dirty="0" smtClean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i="1" kern="1200" dirty="0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New Vaal Colliery Anglo PLC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Candidate SLP –</a:t>
          </a:r>
          <a:r>
            <a:rPr lang="en-ZA" sz="1600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 doc 51 to be reviewed by MOSHIAT-D Coal on 29-08-14</a:t>
          </a:r>
          <a:endParaRPr lang="en-US" sz="1600" b="1" kern="120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sp:txBody>
      <dsp:txXfrm rot="10800000">
        <a:off x="6086275" y="2024029"/>
        <a:ext cx="1645346" cy="2825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050" cy="4959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103" y="1"/>
            <a:ext cx="2945050" cy="4959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2D7AD-DA14-4518-A45F-BCE4B38E8C70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59" y="4714480"/>
            <a:ext cx="5439358" cy="446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962"/>
            <a:ext cx="2945050" cy="4959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103" y="9428962"/>
            <a:ext cx="2945050" cy="4959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9A798-6B2B-40D6-8B85-5EBD56657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6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5AA6-0D00-4313-A42E-433812463DD9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ohan.c.vanrensburg@angloamerican.com" TargetMode="External"/><Relationship Id="rId5" Type="http://schemas.openxmlformats.org/officeDocument/2006/relationships/hyperlink" Target="mailto:ABanyini@chamberofmines.org.za" TargetMode="External"/><Relationship Id="rId4" Type="http://schemas.openxmlformats.org/officeDocument/2006/relationships/hyperlink" Target="mailto:gerriepienaar69@gmail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779912" y="1916832"/>
            <a:ext cx="5328592" cy="3816424"/>
          </a:xfrm>
        </p:spPr>
        <p:txBody>
          <a:bodyPr>
            <a:noAutofit/>
          </a:bodyPr>
          <a:lstStyle/>
          <a:p>
            <a:r>
              <a:rPr lang="en-ZA" sz="6000" b="1" dirty="0" smtClean="0">
                <a:solidFill>
                  <a:schemeClr val="bg1"/>
                </a:solidFill>
              </a:rPr>
              <a:t/>
            </a:r>
            <a:br>
              <a:rPr lang="en-ZA" sz="6000" b="1" dirty="0" smtClean="0">
                <a:solidFill>
                  <a:schemeClr val="bg1"/>
                </a:solidFill>
              </a:rPr>
            </a:br>
            <a:r>
              <a:rPr lang="en-Z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U S T</a:t>
            </a:r>
            <a:br>
              <a:rPr lang="en-Z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Up-date</a:t>
            </a:r>
            <a:r>
              <a:rPr lang="en-Z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sz="2000" dirty="0" smtClean="0">
                <a:solidFill>
                  <a:schemeClr val="bg1"/>
                </a:solidFill>
              </a:rPr>
              <a:t/>
            </a:r>
            <a:br>
              <a:rPr lang="en-ZA" sz="2000" dirty="0" smtClean="0">
                <a:solidFill>
                  <a:schemeClr val="bg1"/>
                </a:solidFill>
              </a:rPr>
            </a:br>
            <a:r>
              <a:rPr lang="en-ZA" b="1" dirty="0" smtClean="0">
                <a:solidFill>
                  <a:schemeClr val="bg1"/>
                </a:solidFill>
              </a:rPr>
              <a:t/>
            </a:r>
            <a:br>
              <a:rPr lang="en-ZA" b="1" dirty="0" smtClean="0">
                <a:solidFill>
                  <a:schemeClr val="bg1"/>
                </a:solidFill>
              </a:rPr>
            </a:br>
            <a:r>
              <a:rPr lang="en-ZA" b="1" dirty="0">
                <a:solidFill>
                  <a:schemeClr val="bg1"/>
                </a:solidFill>
              </a:rPr>
              <a:t/>
            </a:r>
            <a:br>
              <a:rPr lang="en-ZA" b="1" dirty="0">
                <a:solidFill>
                  <a:schemeClr val="bg1"/>
                </a:solidFill>
              </a:rPr>
            </a:b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165304"/>
            <a:ext cx="9144000" cy="846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TextBox 14"/>
          <p:cNvSpPr txBox="1"/>
          <p:nvPr/>
        </p:nvSpPr>
        <p:spPr>
          <a:xfrm>
            <a:off x="5173377" y="6306247"/>
            <a:ext cx="3215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200" b="1" u="sng" dirty="0" smtClean="0">
                <a:latin typeface="Arial" pitchFamily="34" charset="0"/>
                <a:cs typeface="Arial" pitchFamily="34" charset="0"/>
              </a:rPr>
              <a:t>CHAMBER OF MINES OF SOUTH AFRICA</a:t>
            </a:r>
          </a:p>
          <a:p>
            <a:pPr algn="ctr"/>
            <a:r>
              <a:rPr lang="en-ZA" sz="1200" i="1" dirty="0" smtClean="0">
                <a:solidFill>
                  <a:srgbClr val="FF0000"/>
                </a:solidFill>
              </a:rPr>
              <a:t>Putting South Africa First</a:t>
            </a:r>
            <a:endParaRPr lang="en-ZA" sz="1200" i="1" dirty="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1074" y="624220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 descr="http://www.pbmr.co.za/contenthtml/files/Image/aboutus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855" y="6178620"/>
            <a:ext cx="797649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4680133" y="260648"/>
            <a:ext cx="3573962" cy="15121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4961" y="349160"/>
            <a:ext cx="2849407" cy="133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364088" y="1789320"/>
            <a:ext cx="22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L E A R N I N G   H U B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3491880" y="5013176"/>
            <a:ext cx="5472608" cy="1152128"/>
          </a:xfrm>
        </p:spPr>
        <p:txBody>
          <a:bodyPr/>
          <a:lstStyle/>
          <a:p>
            <a:pPr algn="r"/>
            <a:r>
              <a:rPr lang="en-ZA" sz="1400" i="1" dirty="0" smtClean="0">
                <a:solidFill>
                  <a:schemeClr val="bg1"/>
                </a:solidFill>
              </a:rPr>
              <a:t>by</a:t>
            </a:r>
          </a:p>
          <a:p>
            <a:pPr algn="r"/>
            <a:r>
              <a:rPr lang="en-ZA" sz="1600" dirty="0" smtClean="0">
                <a:solidFill>
                  <a:schemeClr val="bg1"/>
                </a:solidFill>
              </a:rPr>
              <a:t>Gerrie Pienaar, Johan van Rensburg and Dr Audrey </a:t>
            </a:r>
            <a:r>
              <a:rPr lang="en-ZA" sz="1600" dirty="0" err="1" smtClean="0">
                <a:solidFill>
                  <a:schemeClr val="bg1"/>
                </a:solidFill>
              </a:rPr>
              <a:t>Banyini</a:t>
            </a:r>
            <a:r>
              <a:rPr lang="en-ZA" sz="1400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ZA" sz="1400" dirty="0" smtClean="0">
                <a:solidFill>
                  <a:schemeClr val="bg1">
                    <a:lumMod val="95000"/>
                  </a:schemeClr>
                </a:solidFill>
              </a:rPr>
              <a:t>15 August 2014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Challenges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85721" y="6089528"/>
            <a:ext cx="8606759" cy="655608"/>
            <a:chOff x="285721" y="6089528"/>
            <a:chExt cx="8606759" cy="655608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46141" y="6745136"/>
              <a:ext cx="8474331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1" y="6138008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92347" y="6203233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 Placeholder 4"/>
            <p:cNvSpPr txBox="1">
              <a:spLocks/>
            </p:cNvSpPr>
            <p:nvPr/>
          </p:nvSpPr>
          <p:spPr>
            <a:xfrm>
              <a:off x="1500166" y="6237312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95536" y="6089528"/>
              <a:ext cx="8474331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reeform 2"/>
          <p:cNvSpPr/>
          <p:nvPr/>
        </p:nvSpPr>
        <p:spPr>
          <a:xfrm>
            <a:off x="3121968" y="1268760"/>
            <a:ext cx="3590519" cy="1934765"/>
          </a:xfrm>
          <a:custGeom>
            <a:avLst/>
            <a:gdLst>
              <a:gd name="connsiteX0" fmla="*/ 0 w 3590519"/>
              <a:gd name="connsiteY0" fmla="*/ 241846 h 1934765"/>
              <a:gd name="connsiteX1" fmla="*/ 2623137 w 3590519"/>
              <a:gd name="connsiteY1" fmla="*/ 241846 h 1934765"/>
              <a:gd name="connsiteX2" fmla="*/ 2623137 w 3590519"/>
              <a:gd name="connsiteY2" fmla="*/ 0 h 1934765"/>
              <a:gd name="connsiteX3" fmla="*/ 3590519 w 3590519"/>
              <a:gd name="connsiteY3" fmla="*/ 967383 h 1934765"/>
              <a:gd name="connsiteX4" fmla="*/ 2623137 w 3590519"/>
              <a:gd name="connsiteY4" fmla="*/ 1934765 h 1934765"/>
              <a:gd name="connsiteX5" fmla="*/ 2623137 w 3590519"/>
              <a:gd name="connsiteY5" fmla="*/ 1692919 h 1934765"/>
              <a:gd name="connsiteX6" fmla="*/ 0 w 3590519"/>
              <a:gd name="connsiteY6" fmla="*/ 1692919 h 1934765"/>
              <a:gd name="connsiteX7" fmla="*/ 0 w 3590519"/>
              <a:gd name="connsiteY7" fmla="*/ 241846 h 193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0519" h="1934765">
                <a:moveTo>
                  <a:pt x="0" y="241846"/>
                </a:moveTo>
                <a:lnTo>
                  <a:pt x="2623137" y="241846"/>
                </a:lnTo>
                <a:lnTo>
                  <a:pt x="2623137" y="0"/>
                </a:lnTo>
                <a:lnTo>
                  <a:pt x="3590519" y="967383"/>
                </a:lnTo>
                <a:lnTo>
                  <a:pt x="2623137" y="1934765"/>
                </a:lnTo>
                <a:lnTo>
                  <a:pt x="2623137" y="1692919"/>
                </a:lnTo>
                <a:lnTo>
                  <a:pt x="0" y="1692919"/>
                </a:lnTo>
                <a:lnTo>
                  <a:pt x="0" y="241846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95" tIns="252641" rIns="736332" bIns="252641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700" kern="1200" dirty="0" smtClean="0">
                <a:cs typeface="Arial" pitchFamily="34" charset="0"/>
              </a:rPr>
              <a:t>Through the </a:t>
            </a:r>
            <a:r>
              <a:rPr lang="en-US" sz="1700" b="1" u="sng" kern="1200" dirty="0" smtClean="0">
                <a:cs typeface="Arial" pitchFamily="34" charset="0"/>
              </a:rPr>
              <a:t>Interest Group </a:t>
            </a:r>
            <a:r>
              <a:rPr lang="en-US" sz="1700" kern="1200" dirty="0" smtClean="0">
                <a:cs typeface="Arial" pitchFamily="34" charset="0"/>
              </a:rPr>
              <a:t>ensure industry commitment</a:t>
            </a:r>
            <a:endParaRPr lang="en-ZA" sz="1700" kern="1200" dirty="0"/>
          </a:p>
        </p:txBody>
      </p:sp>
      <p:sp>
        <p:nvSpPr>
          <p:cNvPr id="4" name="Freeform 3"/>
          <p:cNvSpPr/>
          <p:nvPr/>
        </p:nvSpPr>
        <p:spPr>
          <a:xfrm>
            <a:off x="683568" y="1268760"/>
            <a:ext cx="2438400" cy="1934765"/>
          </a:xfrm>
          <a:custGeom>
            <a:avLst/>
            <a:gdLst>
              <a:gd name="connsiteX0" fmla="*/ 0 w 2438400"/>
              <a:gd name="connsiteY0" fmla="*/ 322467 h 1934765"/>
              <a:gd name="connsiteX1" fmla="*/ 322467 w 2438400"/>
              <a:gd name="connsiteY1" fmla="*/ 0 h 1934765"/>
              <a:gd name="connsiteX2" fmla="*/ 2115933 w 2438400"/>
              <a:gd name="connsiteY2" fmla="*/ 0 h 1934765"/>
              <a:gd name="connsiteX3" fmla="*/ 2438400 w 2438400"/>
              <a:gd name="connsiteY3" fmla="*/ 322467 h 1934765"/>
              <a:gd name="connsiteX4" fmla="*/ 2438400 w 2438400"/>
              <a:gd name="connsiteY4" fmla="*/ 1612298 h 1934765"/>
              <a:gd name="connsiteX5" fmla="*/ 2115933 w 2438400"/>
              <a:gd name="connsiteY5" fmla="*/ 1934765 h 1934765"/>
              <a:gd name="connsiteX6" fmla="*/ 322467 w 2438400"/>
              <a:gd name="connsiteY6" fmla="*/ 1934765 h 1934765"/>
              <a:gd name="connsiteX7" fmla="*/ 0 w 2438400"/>
              <a:gd name="connsiteY7" fmla="*/ 1612298 h 1934765"/>
              <a:gd name="connsiteX8" fmla="*/ 0 w 2438400"/>
              <a:gd name="connsiteY8" fmla="*/ 322467 h 193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400" h="1934765">
                <a:moveTo>
                  <a:pt x="0" y="322467"/>
                </a:moveTo>
                <a:cubicBezTo>
                  <a:pt x="0" y="144373"/>
                  <a:pt x="144373" y="0"/>
                  <a:pt x="322467" y="0"/>
                </a:cubicBezTo>
                <a:lnTo>
                  <a:pt x="2115933" y="0"/>
                </a:lnTo>
                <a:cubicBezTo>
                  <a:pt x="2294027" y="0"/>
                  <a:pt x="2438400" y="144373"/>
                  <a:pt x="2438400" y="322467"/>
                </a:cubicBezTo>
                <a:lnTo>
                  <a:pt x="2438400" y="1612298"/>
                </a:lnTo>
                <a:cubicBezTo>
                  <a:pt x="2438400" y="1790392"/>
                  <a:pt x="2294027" y="1934765"/>
                  <a:pt x="2115933" y="1934765"/>
                </a:cubicBezTo>
                <a:lnTo>
                  <a:pt x="322467" y="1934765"/>
                </a:lnTo>
                <a:cubicBezTo>
                  <a:pt x="144373" y="1934765"/>
                  <a:pt x="0" y="1790392"/>
                  <a:pt x="0" y="1612298"/>
                </a:cubicBezTo>
                <a:lnTo>
                  <a:pt x="0" y="322467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47" tIns="132547" rIns="170647" bIns="132547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Widespread adoption of current SLP’s (multi-stage filtration system and winch cover)</a:t>
            </a:r>
            <a:endParaRPr lang="en-ZA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193969" y="3397002"/>
            <a:ext cx="3518518" cy="1934765"/>
          </a:xfrm>
          <a:custGeom>
            <a:avLst/>
            <a:gdLst>
              <a:gd name="connsiteX0" fmla="*/ 0 w 3446519"/>
              <a:gd name="connsiteY0" fmla="*/ 241846 h 1934765"/>
              <a:gd name="connsiteX1" fmla="*/ 2479137 w 3446519"/>
              <a:gd name="connsiteY1" fmla="*/ 241846 h 1934765"/>
              <a:gd name="connsiteX2" fmla="*/ 2479137 w 3446519"/>
              <a:gd name="connsiteY2" fmla="*/ 0 h 1934765"/>
              <a:gd name="connsiteX3" fmla="*/ 3446519 w 3446519"/>
              <a:gd name="connsiteY3" fmla="*/ 967383 h 1934765"/>
              <a:gd name="connsiteX4" fmla="*/ 2479137 w 3446519"/>
              <a:gd name="connsiteY4" fmla="*/ 1934765 h 1934765"/>
              <a:gd name="connsiteX5" fmla="*/ 2479137 w 3446519"/>
              <a:gd name="connsiteY5" fmla="*/ 1692919 h 1934765"/>
              <a:gd name="connsiteX6" fmla="*/ 0 w 3446519"/>
              <a:gd name="connsiteY6" fmla="*/ 1692919 h 1934765"/>
              <a:gd name="connsiteX7" fmla="*/ 0 w 3446519"/>
              <a:gd name="connsiteY7" fmla="*/ 241846 h 193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6519" h="1934765">
                <a:moveTo>
                  <a:pt x="0" y="241846"/>
                </a:moveTo>
                <a:lnTo>
                  <a:pt x="2479137" y="241846"/>
                </a:lnTo>
                <a:lnTo>
                  <a:pt x="2479137" y="0"/>
                </a:lnTo>
                <a:lnTo>
                  <a:pt x="3446519" y="967383"/>
                </a:lnTo>
                <a:lnTo>
                  <a:pt x="2479137" y="1934765"/>
                </a:lnTo>
                <a:lnTo>
                  <a:pt x="2479137" y="1692919"/>
                </a:lnTo>
                <a:lnTo>
                  <a:pt x="0" y="1692919"/>
                </a:lnTo>
                <a:lnTo>
                  <a:pt x="0" y="241846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lnRef>
          <a:fillRef idx="1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fillRef>
          <a:effectRef idx="0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95" tIns="252641" rIns="736332" bIns="252641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700" kern="1200" dirty="0" smtClean="0">
                <a:cs typeface="Arial" pitchFamily="34" charset="0"/>
              </a:rPr>
              <a:t>Assist industry in understanding the difference and also assist in the adoption process during </a:t>
            </a:r>
            <a:r>
              <a:rPr lang="en-US" sz="1700" b="1" u="sng" kern="1200" dirty="0" smtClean="0">
                <a:cs typeface="Arial" pitchFamily="34" charset="0"/>
              </a:rPr>
              <a:t>Interest Group</a:t>
            </a:r>
            <a:r>
              <a:rPr lang="en-US" sz="1700" u="sng" kern="1200" dirty="0" smtClean="0">
                <a:cs typeface="Arial" pitchFamily="34" charset="0"/>
              </a:rPr>
              <a:t> </a:t>
            </a:r>
            <a:r>
              <a:rPr lang="en-US" sz="1700" kern="1200" dirty="0" smtClean="0">
                <a:cs typeface="Arial" pitchFamily="34" charset="0"/>
              </a:rPr>
              <a:t>meetings </a:t>
            </a:r>
            <a:endParaRPr lang="en-ZA" sz="1700" kern="1200" dirty="0"/>
          </a:p>
        </p:txBody>
      </p:sp>
      <p:sp>
        <p:nvSpPr>
          <p:cNvPr id="6" name="Freeform 5"/>
          <p:cNvSpPr/>
          <p:nvPr/>
        </p:nvSpPr>
        <p:spPr>
          <a:xfrm>
            <a:off x="755568" y="3397002"/>
            <a:ext cx="2438400" cy="1934765"/>
          </a:xfrm>
          <a:custGeom>
            <a:avLst/>
            <a:gdLst>
              <a:gd name="connsiteX0" fmla="*/ 0 w 2438400"/>
              <a:gd name="connsiteY0" fmla="*/ 322467 h 1934765"/>
              <a:gd name="connsiteX1" fmla="*/ 322467 w 2438400"/>
              <a:gd name="connsiteY1" fmla="*/ 0 h 1934765"/>
              <a:gd name="connsiteX2" fmla="*/ 2115933 w 2438400"/>
              <a:gd name="connsiteY2" fmla="*/ 0 h 1934765"/>
              <a:gd name="connsiteX3" fmla="*/ 2438400 w 2438400"/>
              <a:gd name="connsiteY3" fmla="*/ 322467 h 1934765"/>
              <a:gd name="connsiteX4" fmla="*/ 2438400 w 2438400"/>
              <a:gd name="connsiteY4" fmla="*/ 1612298 h 1934765"/>
              <a:gd name="connsiteX5" fmla="*/ 2115933 w 2438400"/>
              <a:gd name="connsiteY5" fmla="*/ 1934765 h 1934765"/>
              <a:gd name="connsiteX6" fmla="*/ 322467 w 2438400"/>
              <a:gd name="connsiteY6" fmla="*/ 1934765 h 1934765"/>
              <a:gd name="connsiteX7" fmla="*/ 0 w 2438400"/>
              <a:gd name="connsiteY7" fmla="*/ 1612298 h 1934765"/>
              <a:gd name="connsiteX8" fmla="*/ 0 w 2438400"/>
              <a:gd name="connsiteY8" fmla="*/ 322467 h 193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400" h="1934765">
                <a:moveTo>
                  <a:pt x="0" y="322467"/>
                </a:moveTo>
                <a:cubicBezTo>
                  <a:pt x="0" y="144373"/>
                  <a:pt x="144373" y="0"/>
                  <a:pt x="322467" y="0"/>
                </a:cubicBezTo>
                <a:lnTo>
                  <a:pt x="2115933" y="0"/>
                </a:lnTo>
                <a:cubicBezTo>
                  <a:pt x="2294027" y="0"/>
                  <a:pt x="2438400" y="144373"/>
                  <a:pt x="2438400" y="322467"/>
                </a:cubicBezTo>
                <a:lnTo>
                  <a:pt x="2438400" y="1612298"/>
                </a:lnTo>
                <a:cubicBezTo>
                  <a:pt x="2438400" y="1790392"/>
                  <a:pt x="2294027" y="1934765"/>
                  <a:pt x="2115933" y="1934765"/>
                </a:cubicBezTo>
                <a:lnTo>
                  <a:pt x="322467" y="1934765"/>
                </a:lnTo>
                <a:cubicBezTo>
                  <a:pt x="144373" y="1934765"/>
                  <a:pt x="0" y="1790392"/>
                  <a:pt x="0" y="1612298"/>
                </a:cubicBezTo>
                <a:lnTo>
                  <a:pt x="0" y="322467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1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47" tIns="132547" rIns="170647" bIns="132547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Adoption v/s implementation </a:t>
            </a:r>
            <a:endParaRPr lang="en-ZA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796136" y="2347532"/>
            <a:ext cx="2857707" cy="1944216"/>
          </a:xfrm>
          <a:prstGeom prst="leftArrow">
            <a:avLst>
              <a:gd name="adj1" fmla="val 50000"/>
              <a:gd name="adj2" fmla="val 49923"/>
            </a:avLst>
          </a:prstGeom>
          <a:solidFill>
            <a:srgbClr val="ABD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U C </a:t>
            </a:r>
            <a:r>
              <a:rPr lang="en-ZA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Z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S </a:t>
            </a:r>
            <a:r>
              <a:rPr lang="en-ZA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Z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60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4680" y="4428728"/>
            <a:ext cx="9148680" cy="7284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-4680" y="980728"/>
            <a:ext cx="9148680" cy="3456384"/>
          </a:xfrm>
          <a:prstGeom prst="rect">
            <a:avLst/>
          </a:prstGeom>
          <a:solidFill>
            <a:srgbClr val="ABD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263461" y="1563176"/>
            <a:ext cx="8609140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/>
              <a:t>For more information</a:t>
            </a:r>
          </a:p>
          <a:p>
            <a:pPr algn="ctr"/>
            <a:r>
              <a:rPr lang="en-US" sz="3600" dirty="0" smtClean="0"/>
              <a:t>contact the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smtClean="0"/>
              <a:t>LEARNING HUB DUST TEAM</a:t>
            </a:r>
          </a:p>
          <a:p>
            <a:pPr algn="ctr"/>
            <a:r>
              <a:rPr lang="en-US" sz="3600" dirty="0" smtClean="0"/>
              <a:t>at</a:t>
            </a:r>
          </a:p>
          <a:p>
            <a:pPr algn="ctr"/>
            <a:r>
              <a:rPr lang="en-US" sz="3600" b="1" dirty="0" smtClean="0"/>
              <a:t>011 498 7100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4" y="5621460"/>
            <a:ext cx="5646788" cy="83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557572"/>
            <a:ext cx="1594200" cy="7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7338207" y="6319728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200" dirty="0" smtClean="0"/>
              <a:t>L E A R N I N G   H U B</a:t>
            </a:r>
            <a:endParaRPr lang="en-ZA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73508" y="4499644"/>
            <a:ext cx="1966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200" b="1" dirty="0" smtClean="0"/>
              <a:t>GERRIE PIENAAR</a:t>
            </a:r>
          </a:p>
          <a:p>
            <a:pPr algn="ctr"/>
            <a:r>
              <a:rPr lang="en-ZA" sz="1200" dirty="0" smtClean="0">
                <a:hlinkClick r:id="rId4"/>
              </a:rPr>
              <a:t>gerriepienaar69@gmail.com</a:t>
            </a:r>
            <a:endParaRPr lang="en-ZA" sz="12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444208" y="4493151"/>
            <a:ext cx="233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200" b="1" dirty="0" smtClean="0"/>
              <a:t>Dr AUDREY BANYINI</a:t>
            </a:r>
          </a:p>
          <a:p>
            <a:pPr algn="ctr"/>
            <a:r>
              <a:rPr lang="en-ZA" sz="1200" dirty="0">
                <a:hlinkClick r:id="rId5"/>
              </a:rPr>
              <a:t>ABanyini@chamberofmines.org.za</a:t>
            </a:r>
            <a:endParaRPr lang="en-ZA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088409" y="4495472"/>
            <a:ext cx="2851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200" b="1" dirty="0" smtClean="0"/>
              <a:t>JOHAN van RENSBURG</a:t>
            </a:r>
          </a:p>
          <a:p>
            <a:pPr algn="ctr"/>
            <a:r>
              <a:rPr lang="en-ZA" sz="1200" dirty="0" smtClean="0">
                <a:hlinkClick r:id="rId6"/>
              </a:rPr>
              <a:t>johan.c.vanrensburg@angloamerican.com</a:t>
            </a:r>
            <a:r>
              <a:rPr lang="en-ZA" sz="1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92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Content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216895404"/>
              </p:ext>
            </p:extLst>
          </p:nvPr>
        </p:nvGraphicFramePr>
        <p:xfrm>
          <a:off x="1403648" y="11967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85721" y="6089528"/>
            <a:ext cx="8606759" cy="655608"/>
            <a:chOff x="285721" y="6089528"/>
            <a:chExt cx="8606759" cy="65560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46141" y="6745136"/>
              <a:ext cx="8474331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5721" y="6138008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92347" y="6203233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237312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95536" y="6089528"/>
              <a:ext cx="8474331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840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87251" y="1114374"/>
            <a:ext cx="5793433" cy="4618882"/>
            <a:chOff x="1387251" y="1114374"/>
            <a:chExt cx="5793433" cy="4304056"/>
          </a:xfrm>
        </p:grpSpPr>
        <p:grpSp>
          <p:nvGrpSpPr>
            <p:cNvPr id="5" name="Group 4"/>
            <p:cNvGrpSpPr/>
            <p:nvPr/>
          </p:nvGrpSpPr>
          <p:grpSpPr>
            <a:xfrm>
              <a:off x="1387251" y="1114374"/>
              <a:ext cx="5793433" cy="4304056"/>
              <a:chOff x="1387251" y="1291798"/>
              <a:chExt cx="5793433" cy="4304056"/>
            </a:xfrm>
          </p:grpSpPr>
          <p:pic>
            <p:nvPicPr>
              <p:cNvPr id="2054" name="Picture 6" descr="[Image: smoking-kills-sometimes.jpg]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58" b="1976"/>
              <a:stretch/>
            </p:blipFill>
            <p:spPr bwMode="auto">
              <a:xfrm>
                <a:off x="1387251" y="1291798"/>
                <a:ext cx="5793433" cy="430405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  <a:extLst/>
            </p:spPr>
          </p:pic>
          <p:sp>
            <p:nvSpPr>
              <p:cNvPr id="4" name="Rectangle 3"/>
              <p:cNvSpPr/>
              <p:nvPr/>
            </p:nvSpPr>
            <p:spPr>
              <a:xfrm>
                <a:off x="3176552" y="5085184"/>
                <a:ext cx="2448272" cy="33324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534016" y="4446111"/>
              <a:ext cx="5520106" cy="6596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4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Y o u   G O   G r a n </a:t>
              </a:r>
              <a:r>
                <a:rPr lang="en-ZA" sz="40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ZA" sz="4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y</a:t>
              </a:r>
              <a:endParaRPr lang="en-ZA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Think AGAIN??</a:t>
            </a:r>
            <a:endParaRPr lang="en-ZA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igarettes K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21791"/>
            <a:ext cx="2736304" cy="40966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85721" y="6089528"/>
            <a:ext cx="8606759" cy="655608"/>
            <a:chOff x="285721" y="6089528"/>
            <a:chExt cx="8606759" cy="65560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46141" y="6745136"/>
              <a:ext cx="8474331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21" y="6138008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92347" y="6203233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 Placeholder 4"/>
            <p:cNvSpPr txBox="1">
              <a:spLocks/>
            </p:cNvSpPr>
            <p:nvPr/>
          </p:nvSpPr>
          <p:spPr>
            <a:xfrm>
              <a:off x="1500166" y="6237312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395536" y="6089528"/>
              <a:ext cx="8474331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279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ZA" sz="2400" b="1" dirty="0">
                <a:latin typeface="Arial" pitchFamily="34" charset="0"/>
                <a:cs typeface="Arial" pitchFamily="34" charset="0"/>
              </a:rPr>
              <a:t>Mission and Values – MOSH Dust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07479"/>
              </p:ext>
            </p:extLst>
          </p:nvPr>
        </p:nvGraphicFramePr>
        <p:xfrm>
          <a:off x="467560" y="662414"/>
          <a:ext cx="8208912" cy="5334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72207"/>
                <a:gridCol w="1512168"/>
                <a:gridCol w="4824537"/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Mission</a:t>
                      </a:r>
                      <a:endParaRPr lang="en-ZA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rgbClr val="355E8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dirty="0" smtClean="0"/>
                        <a:t>To facilitate the adoption of leading practices through a people orientated process to significantly improve occupational health and safety in the minerals industry with specific focus on </a:t>
                      </a:r>
                      <a:r>
                        <a:rPr lang="en-ZA" sz="16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ELIMINATION OF SILICOSIS AND DUST RELATED DISEASES</a:t>
                      </a:r>
                      <a:endParaRPr lang="en-ZA" b="1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355E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944880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Values</a:t>
                      </a:r>
                      <a:endParaRPr lang="en-ZA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 anchorCtr="1"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People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Zero harm to people is what we care about; it is our ultimate and continuing objective</a:t>
                      </a:r>
                      <a:endParaRPr lang="en-ZA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944880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Empathy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Demonstrated alignment with people’s  values for safety and health and effective communication is our primary means to earning the confidence of  employees and  leadership credibility </a:t>
                      </a:r>
                      <a:endParaRPr lang="en-ZA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944880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Excellence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Goals and standards for our work will be consistent with the highest standards worldwide for safety and health performance</a:t>
                      </a:r>
                      <a:endParaRPr lang="en-ZA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944880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Involvement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Employees at all levels will be involved at the design, implementation and measurement of technologies and best practices that may effect them;</a:t>
                      </a:r>
                      <a:r>
                        <a:rPr lang="en-ZA" sz="1400" baseline="0" dirty="0" smtClean="0"/>
                        <a:t> it creates ownership and better  assures success </a:t>
                      </a:r>
                      <a:endParaRPr lang="en-ZA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85721" y="6089528"/>
            <a:ext cx="8606759" cy="655608"/>
            <a:chOff x="285721" y="6089528"/>
            <a:chExt cx="8606759" cy="65560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46141" y="6745136"/>
              <a:ext cx="8474331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1" y="6138008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92347" y="6203233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 Placeholder 4"/>
            <p:cNvSpPr txBox="1">
              <a:spLocks/>
            </p:cNvSpPr>
            <p:nvPr/>
          </p:nvSpPr>
          <p:spPr>
            <a:xfrm>
              <a:off x="1500166" y="6237312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95536" y="6089528"/>
              <a:ext cx="8474331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val 3"/>
          <p:cNvSpPr/>
          <p:nvPr/>
        </p:nvSpPr>
        <p:spPr>
          <a:xfrm>
            <a:off x="2195736" y="5157192"/>
            <a:ext cx="1800200" cy="720080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8639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Feedback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71407" y="548680"/>
            <a:ext cx="8572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Work in progress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2390397578"/>
              </p:ext>
            </p:extLst>
          </p:nvPr>
        </p:nvGraphicFramePr>
        <p:xfrm>
          <a:off x="611560" y="1002384"/>
          <a:ext cx="8032407" cy="494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285721" y="6089528"/>
            <a:ext cx="8606759" cy="655608"/>
            <a:chOff x="285721" y="6089528"/>
            <a:chExt cx="8606759" cy="655608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46141" y="6745136"/>
              <a:ext cx="8474331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5721" y="6138008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92347" y="6203233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Text Placeholder 4"/>
            <p:cNvSpPr txBox="1">
              <a:spLocks/>
            </p:cNvSpPr>
            <p:nvPr/>
          </p:nvSpPr>
          <p:spPr>
            <a:xfrm>
              <a:off x="1500166" y="6237312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395536" y="6089528"/>
              <a:ext cx="8474331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882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27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27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1000"/>
                                        <p:tgtEl>
                                          <p:spTgt spid="27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1000"/>
                                        <p:tgtEl>
                                          <p:spTgt spid="27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84784"/>
            <a:ext cx="8496173" cy="3930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Up Arrow 28"/>
          <p:cNvSpPr/>
          <p:nvPr/>
        </p:nvSpPr>
        <p:spPr>
          <a:xfrm>
            <a:off x="2948629" y="5150839"/>
            <a:ext cx="214005" cy="43204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Oval 32"/>
          <p:cNvSpPr/>
          <p:nvPr/>
        </p:nvSpPr>
        <p:spPr>
          <a:xfrm>
            <a:off x="2871104" y="4866575"/>
            <a:ext cx="361789" cy="361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4" name="Group 13"/>
          <p:cNvGrpSpPr/>
          <p:nvPr/>
        </p:nvGrpSpPr>
        <p:grpSpPr>
          <a:xfrm>
            <a:off x="285721" y="6089528"/>
            <a:ext cx="8606759" cy="655608"/>
            <a:chOff x="285721" y="6089528"/>
            <a:chExt cx="8606759" cy="65560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46141" y="6745136"/>
              <a:ext cx="8474331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1" y="6138008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2347" y="6203233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 Placeholder 4"/>
            <p:cNvSpPr txBox="1">
              <a:spLocks/>
            </p:cNvSpPr>
            <p:nvPr/>
          </p:nvSpPr>
          <p:spPr>
            <a:xfrm>
              <a:off x="1500166" y="6237312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95536" y="6089528"/>
              <a:ext cx="8474331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SLP Progress Report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43"/>
          <p:cNvSpPr>
            <a:spLocks noChangeArrowheads="1"/>
          </p:cNvSpPr>
          <p:nvPr/>
        </p:nvSpPr>
        <p:spPr bwMode="auto">
          <a:xfrm>
            <a:off x="71407" y="548680"/>
            <a:ext cx="8572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Winch Covers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39334" y="5262299"/>
            <a:ext cx="2156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NOTE:</a:t>
            </a:r>
          </a:p>
          <a:p>
            <a:r>
              <a:rPr lang="en-ZA" sz="1200" dirty="0" smtClean="0"/>
              <a:t>This will again be discussed at the next scheduled meeting: 09-09-14</a:t>
            </a:r>
          </a:p>
        </p:txBody>
      </p:sp>
      <p:cxnSp>
        <p:nvCxnSpPr>
          <p:cNvPr id="3" name="Elbow Connector 2"/>
          <p:cNvCxnSpPr/>
          <p:nvPr/>
        </p:nvCxnSpPr>
        <p:spPr>
          <a:xfrm rot="5400000" flipH="1" flipV="1">
            <a:off x="7999445" y="5509702"/>
            <a:ext cx="438401" cy="296738"/>
          </a:xfrm>
          <a:prstGeom prst="bentConnector3">
            <a:avLst>
              <a:gd name="adj1" fmla="val -3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63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083" y="764704"/>
            <a:ext cx="5656389" cy="5015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85721" y="6089528"/>
            <a:ext cx="8606759" cy="655608"/>
            <a:chOff x="285721" y="6089528"/>
            <a:chExt cx="8606759" cy="65560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46141" y="6745136"/>
              <a:ext cx="8474331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1" y="6138008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2347" y="6203233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 Placeholder 4"/>
            <p:cNvSpPr txBox="1">
              <a:spLocks/>
            </p:cNvSpPr>
            <p:nvPr/>
          </p:nvSpPr>
          <p:spPr>
            <a:xfrm>
              <a:off x="1500166" y="6237312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95536" y="6089528"/>
              <a:ext cx="8474331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SLP Adoption Tracker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43"/>
          <p:cNvSpPr>
            <a:spLocks noChangeArrowheads="1"/>
          </p:cNvSpPr>
          <p:nvPr/>
        </p:nvSpPr>
        <p:spPr bwMode="auto">
          <a:xfrm>
            <a:off x="71407" y="548680"/>
            <a:ext cx="8572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Winch Covers 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3338" y="2762924"/>
            <a:ext cx="2156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NOTE:</a:t>
            </a:r>
          </a:p>
          <a:p>
            <a:r>
              <a:rPr lang="en-ZA" sz="1400" dirty="0" smtClean="0"/>
              <a:t>This will again be discussed at the next scheduled meeting: 09-09-14</a:t>
            </a:r>
          </a:p>
        </p:txBody>
      </p:sp>
    </p:spTree>
    <p:extLst>
      <p:ext uri="{BB962C8B-B14F-4D97-AF65-F5344CB8AC3E}">
        <p14:creationId xmlns:p14="http://schemas.microsoft.com/office/powerpoint/2010/main" val="167041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0" y="1384753"/>
            <a:ext cx="8675000" cy="4078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Up Arrow 21"/>
          <p:cNvSpPr/>
          <p:nvPr/>
        </p:nvSpPr>
        <p:spPr>
          <a:xfrm>
            <a:off x="3022656" y="5194074"/>
            <a:ext cx="214005" cy="43204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Oval 24"/>
          <p:cNvSpPr/>
          <p:nvPr/>
        </p:nvSpPr>
        <p:spPr>
          <a:xfrm>
            <a:off x="2945131" y="4909810"/>
            <a:ext cx="361789" cy="361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4" name="Group 13"/>
          <p:cNvGrpSpPr/>
          <p:nvPr/>
        </p:nvGrpSpPr>
        <p:grpSpPr>
          <a:xfrm>
            <a:off x="285721" y="6089528"/>
            <a:ext cx="8606759" cy="655608"/>
            <a:chOff x="285721" y="6089528"/>
            <a:chExt cx="8606759" cy="65560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46141" y="6745136"/>
              <a:ext cx="8474331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1" y="6138008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2347" y="6203233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Text Placeholder 4"/>
            <p:cNvSpPr txBox="1">
              <a:spLocks/>
            </p:cNvSpPr>
            <p:nvPr/>
          </p:nvSpPr>
          <p:spPr>
            <a:xfrm>
              <a:off x="1500166" y="6237312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95536" y="6089528"/>
              <a:ext cx="8474331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SLP Progress Report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43"/>
          <p:cNvSpPr>
            <a:spLocks noChangeArrowheads="1"/>
          </p:cNvSpPr>
          <p:nvPr/>
        </p:nvSpPr>
        <p:spPr bwMode="auto">
          <a:xfrm>
            <a:off x="71407" y="548680"/>
            <a:ext cx="8572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Multi-stage Filtration System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32751" y="5308907"/>
            <a:ext cx="2156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NOTE:</a:t>
            </a:r>
          </a:p>
          <a:p>
            <a:r>
              <a:rPr lang="en-ZA" sz="1200" dirty="0" smtClean="0"/>
              <a:t>This will again be discussed at the next scheduled meeting: 09-09-14</a:t>
            </a:r>
          </a:p>
        </p:txBody>
      </p:sp>
      <p:cxnSp>
        <p:nvCxnSpPr>
          <p:cNvPr id="32" name="Elbow Connector 31"/>
          <p:cNvCxnSpPr/>
          <p:nvPr/>
        </p:nvCxnSpPr>
        <p:spPr>
          <a:xfrm rot="5400000" flipH="1" flipV="1">
            <a:off x="8092862" y="5556310"/>
            <a:ext cx="438401" cy="296738"/>
          </a:xfrm>
          <a:prstGeom prst="bentConnector3">
            <a:avLst>
              <a:gd name="adj1" fmla="val -3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41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3338" y="2762924"/>
            <a:ext cx="2156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NOTE:</a:t>
            </a:r>
          </a:p>
          <a:p>
            <a:r>
              <a:rPr lang="en-ZA" sz="1400" dirty="0" smtClean="0"/>
              <a:t>This will again be discussed at the next scheduled meeting: 09-09-14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41502"/>
            <a:ext cx="5832648" cy="5146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85721" y="6089528"/>
            <a:ext cx="8606759" cy="655608"/>
            <a:chOff x="285721" y="6089528"/>
            <a:chExt cx="8606759" cy="65560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46141" y="6745136"/>
              <a:ext cx="8474331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1" y="6138008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2347" y="6203233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 Placeholder 4"/>
            <p:cNvSpPr txBox="1">
              <a:spLocks/>
            </p:cNvSpPr>
            <p:nvPr/>
          </p:nvSpPr>
          <p:spPr>
            <a:xfrm>
              <a:off x="1500166" y="6237312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95536" y="6089528"/>
              <a:ext cx="8474331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SLP Adoption Tracker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43"/>
          <p:cNvSpPr>
            <a:spLocks noChangeArrowheads="1"/>
          </p:cNvSpPr>
          <p:nvPr/>
        </p:nvSpPr>
        <p:spPr bwMode="auto">
          <a:xfrm>
            <a:off x="71407" y="548680"/>
            <a:ext cx="857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Multi-stage Filtration</a:t>
            </a:r>
          </a:p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System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13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6276</TotalTime>
  <Words>490</Words>
  <Application>Microsoft Office PowerPoint</Application>
  <PresentationFormat>On-screen Show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Theme3</vt:lpstr>
      <vt:lpstr> D U S T Up-date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tbotha</dc:creator>
  <cp:lastModifiedBy>Gerrie</cp:lastModifiedBy>
  <cp:revision>496</cp:revision>
  <cp:lastPrinted>2013-02-19T08:59:32Z</cp:lastPrinted>
  <dcterms:created xsi:type="dcterms:W3CDTF">2012-08-02T11:34:04Z</dcterms:created>
  <dcterms:modified xsi:type="dcterms:W3CDTF">2014-08-15T05:17:11Z</dcterms:modified>
</cp:coreProperties>
</file>