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ZA"/>
              <a:t>Results of Survey</a:t>
            </a:r>
            <a:r>
              <a:rPr lang="en-ZA" baseline="0"/>
              <a:t> of Attendees - 14 November  FoG Workshop</a:t>
            </a:r>
            <a:endParaRPr lang="en-ZA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Sheet1!$C$2</c:f>
              <c:strCache>
                <c:ptCount val="1"/>
                <c:pt idx="0">
                  <c:v>Strongly Agree</c:v>
                </c:pt>
              </c:strCache>
            </c:strRef>
          </c:tx>
          <c:spPr>
            <a:solidFill>
              <a:srgbClr val="00B050"/>
            </a:solidFill>
            <a:ln w="28575">
              <a:noFill/>
            </a:ln>
          </c:spPr>
          <c:cat>
            <c:strRef>
              <c:f>Sheet1!$B$3:$B$12</c:f>
              <c:strCache>
                <c:ptCount val="10"/>
                <c:pt idx="0">
                  <c:v>Workshop useful and informative</c:v>
                </c:pt>
                <c:pt idx="1">
                  <c:v>Workshop was well run</c:v>
                </c:pt>
                <c:pt idx="2">
                  <c:v>Understanding of future with the FoG initiatives</c:v>
                </c:pt>
                <c:pt idx="3">
                  <c:v>MOSH LP Adoption process is money well spent </c:v>
                </c:pt>
                <c:pt idx="4">
                  <c:v>Understand how the MOSH LP Adoption works</c:v>
                </c:pt>
                <c:pt idx="5">
                  <c:v>MOSH FoG LPs have made a difference to safety</c:v>
                </c:pt>
                <c:pt idx="6">
                  <c:v>Room for improving MOSH adoption in the industry </c:v>
                </c:pt>
                <c:pt idx="7">
                  <c:v>MOSH is applied well and correctly in my company</c:v>
                </c:pt>
                <c:pt idx="8">
                  <c:v>Sufficient help from the CoM MOSH personnel </c:v>
                </c:pt>
                <c:pt idx="9">
                  <c:v>The venue for the workshop was suitable </c:v>
                </c:pt>
              </c:strCache>
            </c:strRef>
          </c:cat>
          <c:val>
            <c:numRef>
              <c:f>Sheet1!$C$3:$C$12</c:f>
              <c:numCache>
                <c:formatCode>General</c:formatCode>
                <c:ptCount val="10"/>
                <c:pt idx="0">
                  <c:v>14</c:v>
                </c:pt>
                <c:pt idx="1">
                  <c:v>15</c:v>
                </c:pt>
                <c:pt idx="2">
                  <c:v>8</c:v>
                </c:pt>
                <c:pt idx="3">
                  <c:v>9</c:v>
                </c:pt>
                <c:pt idx="4">
                  <c:v>15</c:v>
                </c:pt>
                <c:pt idx="5">
                  <c:v>14</c:v>
                </c:pt>
                <c:pt idx="6">
                  <c:v>10</c:v>
                </c:pt>
                <c:pt idx="7">
                  <c:v>5</c:v>
                </c:pt>
                <c:pt idx="8">
                  <c:v>13</c:v>
                </c:pt>
                <c:pt idx="9">
                  <c:v>18</c:v>
                </c:pt>
              </c:numCache>
            </c:numRef>
          </c:val>
        </c:ser>
        <c:ser>
          <c:idx val="1"/>
          <c:order val="1"/>
          <c:tx>
            <c:strRef>
              <c:f>Sheet1!$D$2</c:f>
              <c:strCache>
                <c:ptCount val="1"/>
                <c:pt idx="0">
                  <c:v>Agree</c:v>
                </c:pt>
              </c:strCache>
            </c:strRef>
          </c:tx>
          <c:spPr>
            <a:solidFill>
              <a:srgbClr val="92D050"/>
            </a:solidFill>
            <a:ln w="28575">
              <a:noFill/>
            </a:ln>
          </c:spPr>
          <c:cat>
            <c:strRef>
              <c:f>Sheet1!$B$3:$B$12</c:f>
              <c:strCache>
                <c:ptCount val="10"/>
                <c:pt idx="0">
                  <c:v>Workshop useful and informative</c:v>
                </c:pt>
                <c:pt idx="1">
                  <c:v>Workshop was well run</c:v>
                </c:pt>
                <c:pt idx="2">
                  <c:v>Understanding of future with the FoG initiatives</c:v>
                </c:pt>
                <c:pt idx="3">
                  <c:v>MOSH LP Adoption process is money well spent </c:v>
                </c:pt>
                <c:pt idx="4">
                  <c:v>Understand how the MOSH LP Adoption works</c:v>
                </c:pt>
                <c:pt idx="5">
                  <c:v>MOSH FoG LPs have made a difference to safety</c:v>
                </c:pt>
                <c:pt idx="6">
                  <c:v>Room for improving MOSH adoption in the industry </c:v>
                </c:pt>
                <c:pt idx="7">
                  <c:v>MOSH is applied well and correctly in my company</c:v>
                </c:pt>
                <c:pt idx="8">
                  <c:v>Sufficient help from the CoM MOSH personnel </c:v>
                </c:pt>
                <c:pt idx="9">
                  <c:v>The venue for the workshop was suitable </c:v>
                </c:pt>
              </c:strCache>
            </c:strRef>
          </c:cat>
          <c:val>
            <c:numRef>
              <c:f>Sheet1!$D$3:$D$12</c:f>
              <c:numCache>
                <c:formatCode>General</c:formatCode>
                <c:ptCount val="10"/>
                <c:pt idx="0">
                  <c:v>12</c:v>
                </c:pt>
                <c:pt idx="1">
                  <c:v>11</c:v>
                </c:pt>
                <c:pt idx="2">
                  <c:v>11</c:v>
                </c:pt>
                <c:pt idx="3">
                  <c:v>11</c:v>
                </c:pt>
                <c:pt idx="4">
                  <c:v>10</c:v>
                </c:pt>
                <c:pt idx="5">
                  <c:v>11</c:v>
                </c:pt>
                <c:pt idx="6">
                  <c:v>16</c:v>
                </c:pt>
                <c:pt idx="7">
                  <c:v>12</c:v>
                </c:pt>
                <c:pt idx="8">
                  <c:v>12</c:v>
                </c:pt>
                <c:pt idx="9">
                  <c:v>11</c:v>
                </c:pt>
              </c:numCache>
            </c:numRef>
          </c:val>
        </c:ser>
        <c:ser>
          <c:idx val="2"/>
          <c:order val="2"/>
          <c:tx>
            <c:strRef>
              <c:f>Sheet1!$E$2</c:f>
              <c:strCache>
                <c:ptCount val="1"/>
                <c:pt idx="0">
                  <c:v>Neutral</c:v>
                </c:pt>
              </c:strCache>
            </c:strRef>
          </c:tx>
          <c:spPr>
            <a:solidFill>
              <a:srgbClr val="FF9900"/>
            </a:solidFill>
            <a:ln w="28575">
              <a:noFill/>
            </a:ln>
          </c:spPr>
          <c:cat>
            <c:strRef>
              <c:f>Sheet1!$B$3:$B$12</c:f>
              <c:strCache>
                <c:ptCount val="10"/>
                <c:pt idx="0">
                  <c:v>Workshop useful and informative</c:v>
                </c:pt>
                <c:pt idx="1">
                  <c:v>Workshop was well run</c:v>
                </c:pt>
                <c:pt idx="2">
                  <c:v>Understanding of future with the FoG initiatives</c:v>
                </c:pt>
                <c:pt idx="3">
                  <c:v>MOSH LP Adoption process is money well spent </c:v>
                </c:pt>
                <c:pt idx="4">
                  <c:v>Understand how the MOSH LP Adoption works</c:v>
                </c:pt>
                <c:pt idx="5">
                  <c:v>MOSH FoG LPs have made a difference to safety</c:v>
                </c:pt>
                <c:pt idx="6">
                  <c:v>Room for improving MOSH adoption in the industry </c:v>
                </c:pt>
                <c:pt idx="7">
                  <c:v>MOSH is applied well and correctly in my company</c:v>
                </c:pt>
                <c:pt idx="8">
                  <c:v>Sufficient help from the CoM MOSH personnel </c:v>
                </c:pt>
                <c:pt idx="9">
                  <c:v>The venue for the workshop was suitable </c:v>
                </c:pt>
              </c:strCache>
            </c:strRef>
          </c:cat>
          <c:val>
            <c:numRef>
              <c:f>Sheet1!$E$3:$E$12</c:f>
              <c:numCache>
                <c:formatCode>General</c:formatCode>
                <c:ptCount val="10"/>
                <c:pt idx="0">
                  <c:v>3</c:v>
                </c:pt>
                <c:pt idx="1">
                  <c:v>3</c:v>
                </c:pt>
                <c:pt idx="2">
                  <c:v>8</c:v>
                </c:pt>
                <c:pt idx="3">
                  <c:v>9</c:v>
                </c:pt>
                <c:pt idx="4">
                  <c:v>4</c:v>
                </c:pt>
                <c:pt idx="5">
                  <c:v>6</c:v>
                </c:pt>
                <c:pt idx="6">
                  <c:v>4</c:v>
                </c:pt>
                <c:pt idx="7">
                  <c:v>11</c:v>
                </c:pt>
                <c:pt idx="8">
                  <c:v>3</c:v>
                </c:pt>
                <c:pt idx="9">
                  <c:v>2</c:v>
                </c:pt>
              </c:numCache>
            </c:numRef>
          </c:val>
        </c:ser>
        <c:ser>
          <c:idx val="3"/>
          <c:order val="3"/>
          <c:tx>
            <c:strRef>
              <c:f>Sheet1!$F$2</c:f>
              <c:strCache>
                <c:ptCount val="1"/>
                <c:pt idx="0">
                  <c:v>Disagree</c:v>
                </c:pt>
              </c:strCache>
            </c:strRef>
          </c:tx>
          <c:spPr>
            <a:solidFill>
              <a:srgbClr val="FFFF00"/>
            </a:solidFill>
            <a:ln w="28575">
              <a:noFill/>
            </a:ln>
          </c:spPr>
          <c:cat>
            <c:strRef>
              <c:f>Sheet1!$B$3:$B$12</c:f>
              <c:strCache>
                <c:ptCount val="10"/>
                <c:pt idx="0">
                  <c:v>Workshop useful and informative</c:v>
                </c:pt>
                <c:pt idx="1">
                  <c:v>Workshop was well run</c:v>
                </c:pt>
                <c:pt idx="2">
                  <c:v>Understanding of future with the FoG initiatives</c:v>
                </c:pt>
                <c:pt idx="3">
                  <c:v>MOSH LP Adoption process is money well spent </c:v>
                </c:pt>
                <c:pt idx="4">
                  <c:v>Understand how the MOSH LP Adoption works</c:v>
                </c:pt>
                <c:pt idx="5">
                  <c:v>MOSH FoG LPs have made a difference to safety</c:v>
                </c:pt>
                <c:pt idx="6">
                  <c:v>Room for improving MOSH adoption in the industry </c:v>
                </c:pt>
                <c:pt idx="7">
                  <c:v>MOSH is applied well and correctly in my company</c:v>
                </c:pt>
                <c:pt idx="8">
                  <c:v>Sufficient help from the CoM MOSH personnel </c:v>
                </c:pt>
                <c:pt idx="9">
                  <c:v>The venue for the workshop was suitable </c:v>
                </c:pt>
              </c:strCache>
            </c:strRef>
          </c:cat>
          <c:val>
            <c:numRef>
              <c:f>Sheet1!$F$3:$F$12</c:f>
              <c:numCache>
                <c:formatCode>General</c:formatCode>
                <c:ptCount val="10"/>
                <c:pt idx="0">
                  <c:v>3</c:v>
                </c:pt>
                <c:pt idx="1">
                  <c:v>3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4</c:v>
                </c:pt>
                <c:pt idx="8">
                  <c:v>3</c:v>
                </c:pt>
                <c:pt idx="9">
                  <c:v>1</c:v>
                </c:pt>
              </c:numCache>
            </c:numRef>
          </c:val>
        </c:ser>
        <c:ser>
          <c:idx val="4"/>
          <c:order val="4"/>
          <c:tx>
            <c:strRef>
              <c:f>Sheet1!$G$2</c:f>
              <c:strCache>
                <c:ptCount val="1"/>
                <c:pt idx="0">
                  <c:v>Strongly Disagree</c:v>
                </c:pt>
              </c:strCache>
            </c:strRef>
          </c:tx>
          <c:spPr>
            <a:solidFill>
              <a:srgbClr val="FF0000"/>
            </a:solidFill>
            <a:ln w="28575">
              <a:noFill/>
            </a:ln>
          </c:spPr>
          <c:cat>
            <c:strRef>
              <c:f>Sheet1!$B$3:$B$12</c:f>
              <c:strCache>
                <c:ptCount val="10"/>
                <c:pt idx="0">
                  <c:v>Workshop useful and informative</c:v>
                </c:pt>
                <c:pt idx="1">
                  <c:v>Workshop was well run</c:v>
                </c:pt>
                <c:pt idx="2">
                  <c:v>Understanding of future with the FoG initiatives</c:v>
                </c:pt>
                <c:pt idx="3">
                  <c:v>MOSH LP Adoption process is money well spent </c:v>
                </c:pt>
                <c:pt idx="4">
                  <c:v>Understand how the MOSH LP Adoption works</c:v>
                </c:pt>
                <c:pt idx="5">
                  <c:v>MOSH FoG LPs have made a difference to safety</c:v>
                </c:pt>
                <c:pt idx="6">
                  <c:v>Room for improving MOSH adoption in the industry </c:v>
                </c:pt>
                <c:pt idx="7">
                  <c:v>MOSH is applied well and correctly in my company</c:v>
                </c:pt>
                <c:pt idx="8">
                  <c:v>Sufficient help from the CoM MOSH personnel </c:v>
                </c:pt>
                <c:pt idx="9">
                  <c:v>The venue for the workshop was suitable </c:v>
                </c:pt>
              </c:strCache>
            </c:strRef>
          </c:cat>
          <c:val>
            <c:numRef>
              <c:f>Sheet1!$G$3:$G$12</c:f>
              <c:numCache>
                <c:formatCode>General</c:formatCode>
                <c:ptCount val="10"/>
                <c:pt idx="2">
                  <c:v>2</c:v>
                </c:pt>
              </c:numCache>
            </c:numRef>
          </c:val>
        </c:ser>
        <c:dLbls/>
        <c:axId val="72403584"/>
        <c:axId val="73802112"/>
      </c:barChart>
      <c:catAx>
        <c:axId val="72403584"/>
        <c:scaling>
          <c:orientation val="minMax"/>
        </c:scaling>
        <c:axPos val="b"/>
        <c:numFmt formatCode="General" sourceLinked="1"/>
        <c:majorTickMark val="none"/>
        <c:tickLblPos val="nextTo"/>
        <c:crossAx val="73802112"/>
        <c:crosses val="autoZero"/>
        <c:auto val="1"/>
        <c:lblAlgn val="ctr"/>
        <c:lblOffset val="100"/>
      </c:catAx>
      <c:valAx>
        <c:axId val="7380211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72403584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20923-642E-4C80-9B01-1BE542110ED3}" type="datetimeFigureOut">
              <a:rPr lang="en-ZA" smtClean="0"/>
              <a:pPr/>
              <a:t>2013/11/28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7A33-3F94-44B2-AEDA-3BB96D5DC3D0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822448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20923-642E-4C80-9B01-1BE542110ED3}" type="datetimeFigureOut">
              <a:rPr lang="en-ZA" smtClean="0"/>
              <a:pPr/>
              <a:t>2013/11/28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7A33-3F94-44B2-AEDA-3BB96D5DC3D0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2578959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20923-642E-4C80-9B01-1BE542110ED3}" type="datetimeFigureOut">
              <a:rPr lang="en-ZA" smtClean="0"/>
              <a:pPr/>
              <a:t>2013/11/28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7A33-3F94-44B2-AEDA-3BB96D5DC3D0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2527256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20923-642E-4C80-9B01-1BE542110ED3}" type="datetimeFigureOut">
              <a:rPr lang="en-ZA" smtClean="0"/>
              <a:pPr/>
              <a:t>2013/11/28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7A33-3F94-44B2-AEDA-3BB96D5DC3D0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2890316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20923-642E-4C80-9B01-1BE542110ED3}" type="datetimeFigureOut">
              <a:rPr lang="en-ZA" smtClean="0"/>
              <a:pPr/>
              <a:t>2013/11/28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7A33-3F94-44B2-AEDA-3BB96D5DC3D0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3888445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20923-642E-4C80-9B01-1BE542110ED3}" type="datetimeFigureOut">
              <a:rPr lang="en-ZA" smtClean="0"/>
              <a:pPr/>
              <a:t>2013/11/28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7A33-3F94-44B2-AEDA-3BB96D5DC3D0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4099057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20923-642E-4C80-9B01-1BE542110ED3}" type="datetimeFigureOut">
              <a:rPr lang="en-ZA" smtClean="0"/>
              <a:pPr/>
              <a:t>2013/11/28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7A33-3F94-44B2-AEDA-3BB96D5DC3D0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1442946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20923-642E-4C80-9B01-1BE542110ED3}" type="datetimeFigureOut">
              <a:rPr lang="en-ZA" smtClean="0"/>
              <a:pPr/>
              <a:t>2013/11/28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7A33-3F94-44B2-AEDA-3BB96D5DC3D0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4905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20923-642E-4C80-9B01-1BE542110ED3}" type="datetimeFigureOut">
              <a:rPr lang="en-ZA" smtClean="0"/>
              <a:pPr/>
              <a:t>2013/11/28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7A33-3F94-44B2-AEDA-3BB96D5DC3D0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289069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20923-642E-4C80-9B01-1BE542110ED3}" type="datetimeFigureOut">
              <a:rPr lang="en-ZA" smtClean="0"/>
              <a:pPr/>
              <a:t>2013/11/28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7A33-3F94-44B2-AEDA-3BB96D5DC3D0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1414479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20923-642E-4C80-9B01-1BE542110ED3}" type="datetimeFigureOut">
              <a:rPr lang="en-ZA" smtClean="0"/>
              <a:pPr/>
              <a:t>2013/11/28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87A33-3F94-44B2-AEDA-3BB96D5DC3D0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1448531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20923-642E-4C80-9B01-1BE542110ED3}" type="datetimeFigureOut">
              <a:rPr lang="en-ZA" smtClean="0"/>
              <a:pPr/>
              <a:t>2013/11/28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87A33-3F94-44B2-AEDA-3BB96D5DC3D0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129658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852487" y="957262"/>
          <a:ext cx="7439026" cy="4943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Oval 4"/>
          <p:cNvSpPr/>
          <p:nvPr/>
        </p:nvSpPr>
        <p:spPr>
          <a:xfrm>
            <a:off x="2946039" y="2348880"/>
            <a:ext cx="432048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Oval 5"/>
          <p:cNvSpPr/>
          <p:nvPr/>
        </p:nvSpPr>
        <p:spPr>
          <a:xfrm>
            <a:off x="3468688" y="2373221"/>
            <a:ext cx="432048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Oval 6"/>
          <p:cNvSpPr/>
          <p:nvPr/>
        </p:nvSpPr>
        <p:spPr>
          <a:xfrm>
            <a:off x="4917774" y="1916832"/>
            <a:ext cx="432048" cy="1800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5436096" y="2348880"/>
            <a:ext cx="432048" cy="13681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9" name="Oval 8"/>
          <p:cNvSpPr/>
          <p:nvPr/>
        </p:nvSpPr>
        <p:spPr>
          <a:xfrm>
            <a:off x="4427984" y="1923593"/>
            <a:ext cx="432048" cy="18002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3439936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Survey Results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62500" lnSpcReduction="20000"/>
          </a:bodyPr>
          <a:lstStyle/>
          <a:p>
            <a:r>
              <a:rPr lang="en-ZA" dirty="0" smtClean="0"/>
              <a:t>32 people completed the survey</a:t>
            </a:r>
          </a:p>
          <a:p>
            <a:r>
              <a:rPr lang="en-ZA" dirty="0" smtClean="0"/>
              <a:t>5 questions deserve further comment</a:t>
            </a:r>
          </a:p>
          <a:p>
            <a:pPr lvl="1"/>
            <a:r>
              <a:rPr lang="en-ZA" dirty="0" smtClean="0"/>
              <a:t>Q3: Clear understanding of future – 8 people were neutral, 4 people disagreed and 2 people strongly disagreed. </a:t>
            </a:r>
          </a:p>
          <a:p>
            <a:pPr lvl="2"/>
            <a:r>
              <a:rPr lang="en-ZA" i="1" dirty="0" smtClean="0"/>
              <a:t>It was obviously not made clear to participants how the process would go forward. Follow-up documents from the workshop will address this.</a:t>
            </a:r>
          </a:p>
          <a:p>
            <a:pPr lvl="1"/>
            <a:r>
              <a:rPr lang="en-ZA" dirty="0" smtClean="0"/>
              <a:t>Q4: Money well spent – 9 people were neutral and 3 people disagreed. </a:t>
            </a:r>
          </a:p>
          <a:p>
            <a:pPr lvl="2"/>
            <a:r>
              <a:rPr lang="en-ZA" i="1" dirty="0" smtClean="0"/>
              <a:t>This is too many people who have doubts about the efficacy of MOSH. Further efforts needed to share successes.</a:t>
            </a:r>
          </a:p>
          <a:p>
            <a:pPr lvl="1"/>
            <a:r>
              <a:rPr lang="en-ZA" dirty="0" smtClean="0"/>
              <a:t>Q6: Making a difference to safety – 6 people were neutral and 1 disagreed</a:t>
            </a:r>
          </a:p>
          <a:p>
            <a:pPr lvl="2"/>
            <a:r>
              <a:rPr lang="en-ZA" i="1" dirty="0" smtClean="0"/>
              <a:t>This is too many people who are not convinced of the safety contribution of MOSH. Further are efforts needed to connect MOSH initiatives to improvements in safety, if possible.</a:t>
            </a:r>
          </a:p>
          <a:p>
            <a:pPr lvl="1"/>
            <a:r>
              <a:rPr lang="en-ZA" dirty="0" smtClean="0"/>
              <a:t>Q7: Room for improvement – 26 people strongly agreed or agreed that improvements could be made. </a:t>
            </a:r>
          </a:p>
          <a:p>
            <a:pPr lvl="2"/>
            <a:r>
              <a:rPr lang="en-ZA" i="1" dirty="0" smtClean="0"/>
              <a:t>This is a high number of people who are saying adoption can improve and reason to hope for more input and commitment in the future, if we work together with industry</a:t>
            </a:r>
            <a:endParaRPr lang="en-ZA" dirty="0" smtClean="0"/>
          </a:p>
          <a:p>
            <a:pPr lvl="1"/>
            <a:r>
              <a:rPr lang="en-ZA" dirty="0" smtClean="0"/>
              <a:t>Q8: Applied well and correctly – 11 people were neutral and 4 disagreed</a:t>
            </a:r>
          </a:p>
          <a:p>
            <a:pPr lvl="2"/>
            <a:r>
              <a:rPr lang="en-ZA" dirty="0" smtClean="0"/>
              <a:t>Too many people are admitting that the adoption is not applied well which fits in with question 7. Again an opportunity for working with industry to improve the situation</a:t>
            </a:r>
          </a:p>
          <a:p>
            <a:pPr lvl="1"/>
            <a:endParaRPr lang="en-ZA" dirty="0" smtClean="0"/>
          </a:p>
          <a:p>
            <a:pPr lvl="1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xmlns="" val="10839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244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Survey Results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Duncan Laptop</dc:creator>
  <cp:lastModifiedBy>Chris  Legodi</cp:lastModifiedBy>
  <cp:revision>5</cp:revision>
  <dcterms:created xsi:type="dcterms:W3CDTF">2013-11-16T15:21:25Z</dcterms:created>
  <dcterms:modified xsi:type="dcterms:W3CDTF">2013-11-28T10:46:27Z</dcterms:modified>
</cp:coreProperties>
</file>