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9" r:id="rId3"/>
    <p:sldId id="260" r:id="rId4"/>
    <p:sldId id="266" r:id="rId5"/>
    <p:sldId id="261" r:id="rId6"/>
    <p:sldId id="262" r:id="rId7"/>
    <p:sldId id="267" r:id="rId8"/>
    <p:sldId id="268" r:id="rId9"/>
    <p:sldId id="276" r:id="rId10"/>
    <p:sldId id="278" r:id="rId11"/>
    <p:sldId id="263" r:id="rId12"/>
    <p:sldId id="264" r:id="rId13"/>
    <p:sldId id="275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E0A42"/>
    <a:srgbClr val="110C54"/>
    <a:srgbClr val="140E5E"/>
    <a:srgbClr val="150F61"/>
    <a:srgbClr val="120D53"/>
    <a:srgbClr val="161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103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59" y="4714480"/>
            <a:ext cx="5439358" cy="4467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103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67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40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40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40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779912" y="980728"/>
            <a:ext cx="5328592" cy="2232248"/>
          </a:xfrm>
        </p:spPr>
        <p:txBody>
          <a:bodyPr>
            <a:noAutofit/>
          </a:bodyPr>
          <a:lstStyle/>
          <a:p>
            <a:r>
              <a:rPr lang="en-ZA" sz="6000" b="1" dirty="0" smtClean="0">
                <a:solidFill>
                  <a:schemeClr val="bg1"/>
                </a:solidFill>
              </a:rPr>
              <a:t/>
            </a:r>
            <a:br>
              <a:rPr lang="en-ZA" sz="6000" b="1" dirty="0" smtClean="0">
                <a:solidFill>
                  <a:schemeClr val="bg1"/>
                </a:solidFill>
              </a:rPr>
            </a:br>
            <a:r>
              <a:rPr lang="en-Z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DUST TEAM</a:t>
            </a:r>
            <a:r>
              <a:rPr lang="en-ZA" sz="3600" b="1" dirty="0" smtClean="0">
                <a:solidFill>
                  <a:schemeClr val="bg1"/>
                </a:solidFill>
              </a:rPr>
              <a:t/>
            </a:r>
            <a:br>
              <a:rPr lang="en-ZA" sz="3600" b="1" dirty="0" smtClean="0">
                <a:solidFill>
                  <a:schemeClr val="bg1"/>
                </a:solidFill>
              </a:rPr>
            </a:br>
            <a:r>
              <a:rPr lang="en-ZA" sz="2800" dirty="0" smtClean="0">
                <a:solidFill>
                  <a:schemeClr val="bg1"/>
                </a:solidFill>
              </a:rPr>
              <a:t>u p  -  d a t e</a:t>
            </a:r>
            <a:br>
              <a:rPr lang="en-ZA" sz="2800" dirty="0" smtClean="0">
                <a:solidFill>
                  <a:schemeClr val="bg1"/>
                </a:solidFill>
              </a:rPr>
            </a:br>
            <a:r>
              <a:rPr lang="en-ZA" sz="1800" dirty="0" smtClean="0">
                <a:solidFill>
                  <a:schemeClr val="bg1"/>
                </a:solidFill>
              </a:rPr>
              <a:t>April 2014 to date</a:t>
            </a:r>
            <a:r>
              <a:rPr lang="en-ZA" sz="2800" dirty="0" smtClean="0">
                <a:solidFill>
                  <a:schemeClr val="bg1"/>
                </a:solidFill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2987824" y="5013176"/>
            <a:ext cx="5976664" cy="1152128"/>
          </a:xfrm>
        </p:spPr>
        <p:txBody>
          <a:bodyPr/>
          <a:lstStyle/>
          <a:p>
            <a:pPr algn="r"/>
            <a:r>
              <a:rPr lang="en-ZA" sz="1400" i="1" dirty="0" smtClean="0">
                <a:solidFill>
                  <a:schemeClr val="bg1"/>
                </a:solidFill>
              </a:rPr>
              <a:t>by</a:t>
            </a:r>
          </a:p>
          <a:p>
            <a:pPr algn="r"/>
            <a:r>
              <a:rPr lang="en-ZA" sz="1600" dirty="0" err="1" smtClean="0">
                <a:solidFill>
                  <a:schemeClr val="bg1"/>
                </a:solidFill>
              </a:rPr>
              <a:t>Gerrie</a:t>
            </a:r>
            <a:r>
              <a:rPr lang="en-ZA" sz="1600" dirty="0" smtClean="0">
                <a:solidFill>
                  <a:schemeClr val="bg1"/>
                </a:solidFill>
              </a:rPr>
              <a:t> </a:t>
            </a:r>
            <a:r>
              <a:rPr lang="en-ZA" sz="1600" dirty="0" err="1" smtClean="0">
                <a:solidFill>
                  <a:schemeClr val="bg1"/>
                </a:solidFill>
              </a:rPr>
              <a:t>Pienaar</a:t>
            </a:r>
            <a:r>
              <a:rPr lang="en-ZA" sz="1600" dirty="0" smtClean="0">
                <a:solidFill>
                  <a:schemeClr val="bg1"/>
                </a:solidFill>
              </a:rPr>
              <a:t>, Johan Janse van Rensburg and Dr </a:t>
            </a:r>
            <a:r>
              <a:rPr lang="en-ZA" sz="1600" dirty="0">
                <a:solidFill>
                  <a:schemeClr val="bg1"/>
                </a:solidFill>
              </a:rPr>
              <a:t>Audrey </a:t>
            </a:r>
            <a:r>
              <a:rPr lang="en-ZA" sz="1600" dirty="0" err="1">
                <a:solidFill>
                  <a:schemeClr val="bg1"/>
                </a:solidFill>
              </a:rPr>
              <a:t>Banyini</a:t>
            </a:r>
            <a:r>
              <a:rPr lang="en-ZA" sz="1400" dirty="0">
                <a:solidFill>
                  <a:schemeClr val="bg1"/>
                </a:solidFill>
              </a:rPr>
              <a:t> </a:t>
            </a:r>
            <a:endParaRPr lang="en-ZA" sz="1400" dirty="0" smtClean="0">
              <a:solidFill>
                <a:schemeClr val="bg1"/>
              </a:solidFill>
            </a:endParaRPr>
          </a:p>
          <a:p>
            <a:pPr algn="r"/>
            <a:r>
              <a:rPr lang="en-ZA" sz="1400" dirty="0" smtClean="0">
                <a:solidFill>
                  <a:schemeClr val="bg1">
                    <a:lumMod val="95000"/>
                  </a:schemeClr>
                </a:solidFill>
              </a:rPr>
              <a:t>13 May 2014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165304"/>
            <a:ext cx="9144000" cy="846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TextBox 14"/>
          <p:cNvSpPr txBox="1"/>
          <p:nvPr/>
        </p:nvSpPr>
        <p:spPr>
          <a:xfrm>
            <a:off x="5173377" y="6306247"/>
            <a:ext cx="3215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b="1" u="sng" dirty="0" smtClean="0">
                <a:latin typeface="Arial" pitchFamily="34" charset="0"/>
                <a:cs typeface="Arial" pitchFamily="34" charset="0"/>
              </a:rPr>
              <a:t>CHAMBER OF MINES OF SOUTH AFRICA</a:t>
            </a:r>
          </a:p>
          <a:p>
            <a:pPr algn="ctr"/>
            <a:r>
              <a:rPr lang="en-ZA" sz="1200" i="1" dirty="0" smtClean="0">
                <a:solidFill>
                  <a:srgbClr val="FF0000"/>
                </a:solidFill>
              </a:rPr>
              <a:t>Putting South Africa First</a:t>
            </a:r>
            <a:endParaRPr lang="en-ZA" sz="1200" i="1" dirty="0">
              <a:solidFill>
                <a:srgbClr val="FF0000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1074" y="624220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 descr="http://www.pbmr.co.za/contenthtml/files/Image/aboutus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855" y="6178620"/>
            <a:ext cx="797649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- Key Indicators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367413"/>
              </p:ext>
            </p:extLst>
          </p:nvPr>
        </p:nvGraphicFramePr>
        <p:xfrm>
          <a:off x="228599" y="914400"/>
          <a:ext cx="8762999" cy="5205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84"/>
                <a:gridCol w="644842"/>
                <a:gridCol w="418524"/>
                <a:gridCol w="2031103"/>
                <a:gridCol w="574708"/>
                <a:gridCol w="720080"/>
                <a:gridCol w="750978"/>
                <a:gridCol w="639302"/>
                <a:gridCol w="703232"/>
                <a:gridCol w="983023"/>
                <a:gridCol w="983023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900" dirty="0" smtClean="0"/>
                        <a:t>KPA No</a:t>
                      </a:r>
                      <a:endParaRPr lang="en-ZA" sz="9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Key Performance Area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KPI</a:t>
                      </a:r>
                    </a:p>
                    <a:p>
                      <a:pPr algn="ctr"/>
                      <a:r>
                        <a:rPr lang="en-ZA" sz="1000" dirty="0" smtClean="0"/>
                        <a:t>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KPI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QAFS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Multi-stage Filtration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Winch </a:t>
                      </a:r>
                      <a:r>
                        <a:rPr lang="en-ZA" sz="1000" baseline="0" dirty="0" smtClean="0"/>
                        <a:t> Covers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Water</a:t>
                      </a:r>
                      <a:r>
                        <a:rPr lang="en-ZA" sz="1000" baseline="0" dirty="0" smtClean="0"/>
                        <a:t> Blast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900" dirty="0" smtClean="0"/>
                        <a:t>Telescopic Spray</a:t>
                      </a:r>
                      <a:endParaRPr lang="en-ZA" sz="9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Spray Configuration at Transfer Points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000" dirty="0" smtClean="0"/>
                        <a:t>Real-time monitoring</a:t>
                      </a:r>
                      <a:endParaRPr lang="en-ZA" sz="100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22119">
                <a:tc gridSpan="10">
                  <a:txBody>
                    <a:bodyPr/>
                    <a:lstStyle/>
                    <a:p>
                      <a:pPr algn="ctr"/>
                      <a:r>
                        <a:rPr lang="en-ZA" sz="1400" dirty="0" smtClean="0"/>
                        <a:t>FACILITATE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T128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Update list of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T129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Identify key contact persons at potential</a:t>
                      </a:r>
                      <a:r>
                        <a:rPr lang="en-ZA" sz="1100" baseline="0" dirty="0" smtClean="0"/>
                        <a:t>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Arrange SLP Briefing Workshop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Circulate SLP Adoption Brief to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Conduct SLP Briefing Workshop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Establish SLP interest group if required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ZA" sz="1100" kern="1200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  <a:p>
                      <a:pPr marL="0" algn="ctr" defTabSz="914400" rtl="0" eaLnBrk="1" latinLnBrk="0" hangingPunct="1"/>
                      <a:r>
                        <a:rPr lang="en-ZA" sz="1100" kern="12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b="0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ZA" sz="1100" kern="1200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  <a:p>
                      <a:pPr marL="0" algn="ctr" defTabSz="914400" rtl="0" eaLnBrk="1" latinLnBrk="0" hangingPunct="1"/>
                      <a:r>
                        <a:rPr lang="en-ZA" sz="1100" kern="12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b="0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399589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Initiate process of mines reporting on adoption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370367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Provide SLP adoption brief for use at other meetings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</a:tr>
              <a:tr h="545698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Monthly follow-up communication with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Scheduled meetings finalised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 hMerge="1"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Arrange meetings / terminate SLP Interest Group as necessary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Scheduled meetings finalised</a:t>
                      </a:r>
                    </a:p>
                  </a:txBody>
                  <a:tcPr marL="36000" marR="36000" marT="36000" marB="36000" anchor="ctr" anchorCtr="1"/>
                </a:tc>
                <a:tc hMerge="1"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</a:tr>
            </a:tbl>
          </a:graphicData>
        </a:graphic>
      </p:graphicFrame>
      <p:sp>
        <p:nvSpPr>
          <p:cNvPr id="5" name="Left-Up Arrow 4"/>
          <p:cNvSpPr/>
          <p:nvPr/>
        </p:nvSpPr>
        <p:spPr>
          <a:xfrm rot="10800000">
            <a:off x="683568" y="4437112"/>
            <a:ext cx="432048" cy="1291106"/>
          </a:xfrm>
          <a:prstGeom prst="leftUpArrow">
            <a:avLst/>
          </a:prstGeom>
          <a:solidFill>
            <a:schemeClr val="accent5">
              <a:lumMod val="75000"/>
            </a:schemeClr>
          </a:solidFill>
          <a:ln w="12700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TextBox 1"/>
          <p:cNvSpPr txBox="1"/>
          <p:nvPr/>
        </p:nvSpPr>
        <p:spPr>
          <a:xfrm>
            <a:off x="5940152" y="5741093"/>
            <a:ext cx="2808312" cy="307777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ZA" sz="1400" dirty="0" smtClean="0">
                <a:solidFill>
                  <a:schemeClr val="bg1"/>
                </a:solidFill>
              </a:rPr>
              <a:t>Next scheduled meeting: 13-05-14</a:t>
            </a:r>
            <a:endParaRPr lang="en-ZA" sz="1400" dirty="0">
              <a:solidFill>
                <a:schemeClr val="bg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5652120" y="5910370"/>
            <a:ext cx="288032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002238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7788344"/>
              </p:ext>
            </p:extLst>
          </p:nvPr>
        </p:nvGraphicFramePr>
        <p:xfrm>
          <a:off x="457200" y="908720"/>
          <a:ext cx="8435280" cy="1474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447"/>
                <a:gridCol w="7938833"/>
              </a:tblGrid>
              <a:tr h="615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(Achievements, Industry Interactions)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Positive  interaction at the Interest Group meeting on winch cover and multi-stage filtration system</a:t>
                      </a:r>
                      <a:endParaRPr lang="en-ZA" sz="1400" dirty="0"/>
                    </a:p>
                  </a:txBody>
                  <a:tcPr anchor="ctr"/>
                </a:tc>
              </a:tr>
              <a:tr h="429570">
                <a:tc gridSpan="2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1838" y="2868032"/>
            <a:ext cx="835821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 smtClean="0"/>
              <a:t>Monthly MOSH meeting: 10-04-14</a:t>
            </a:r>
          </a:p>
          <a:p>
            <a:endParaRPr lang="en-GB" sz="1100" dirty="0"/>
          </a:p>
          <a:p>
            <a:r>
              <a:rPr lang="en-GB" sz="1100" dirty="0" err="1" smtClean="0"/>
              <a:t>Kopanang</a:t>
            </a:r>
            <a:r>
              <a:rPr lang="en-GB" sz="1100" dirty="0" smtClean="0"/>
              <a:t> mine EXCO meeting: 10-04-14</a:t>
            </a:r>
          </a:p>
          <a:p>
            <a:endParaRPr lang="en-GB" sz="1100" dirty="0"/>
          </a:p>
          <a:p>
            <a:r>
              <a:rPr lang="en-GB" sz="1100" dirty="0" smtClean="0"/>
              <a:t>Task Force meeting: 11-04-14</a:t>
            </a:r>
          </a:p>
          <a:p>
            <a:endParaRPr lang="en-GB" sz="1100" dirty="0"/>
          </a:p>
          <a:p>
            <a:r>
              <a:rPr lang="en-GB" sz="1100" dirty="0" smtClean="0"/>
              <a:t>SLP Interest Group meeting: 15-04-14</a:t>
            </a:r>
          </a:p>
          <a:p>
            <a:endParaRPr lang="en-GB" sz="1100" dirty="0"/>
          </a:p>
          <a:p>
            <a:r>
              <a:rPr lang="en-GB" sz="1100" dirty="0" err="1" smtClean="0"/>
              <a:t>Kopanang</a:t>
            </a:r>
            <a:r>
              <a:rPr lang="en-GB" sz="1100" dirty="0" smtClean="0"/>
              <a:t> mine meeting: 23-04-14</a:t>
            </a:r>
          </a:p>
          <a:p>
            <a:endParaRPr lang="en-GB" sz="1100" dirty="0"/>
          </a:p>
          <a:p>
            <a:r>
              <a:rPr lang="en-GB" sz="1100" dirty="0" err="1" smtClean="0"/>
              <a:t>Aircure</a:t>
            </a:r>
            <a:r>
              <a:rPr lang="en-GB" sz="1100" dirty="0" smtClean="0"/>
              <a:t> meeting (</a:t>
            </a:r>
            <a:r>
              <a:rPr lang="en-GB" sz="1100" dirty="0" err="1" smtClean="0"/>
              <a:t>AirHead</a:t>
            </a:r>
            <a:r>
              <a:rPr lang="en-GB" sz="1100" dirty="0" smtClean="0"/>
              <a:t> discussion): 25-04-14</a:t>
            </a:r>
            <a:endParaRPr lang="en-ZA" sz="1100" dirty="0"/>
          </a:p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 smtClean="0"/>
              <a:t>Weekly </a:t>
            </a:r>
            <a:r>
              <a:rPr lang="en-GB" sz="1100" dirty="0"/>
              <a:t>Team meetings</a:t>
            </a:r>
            <a:endParaRPr lang="en-ZA" sz="11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2251996"/>
              </p:ext>
            </p:extLst>
          </p:nvPr>
        </p:nvGraphicFramePr>
        <p:xfrm>
          <a:off x="457200" y="908720"/>
          <a:ext cx="8507289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392"/>
                <a:gridCol w="2664296"/>
                <a:gridCol w="2664296"/>
                <a:gridCol w="864096"/>
                <a:gridCol w="1872209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Due Date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Resp. Person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Nil to report on for reporting period</a:t>
                      </a: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n/a</a:t>
                      </a: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n/a</a:t>
                      </a: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n/a</a:t>
                      </a:r>
                    </a:p>
                  </a:txBody>
                  <a:tcPr marL="36000" marR="36000" marT="36000" marB="36000" anchor="ctr" horzOverflow="overflow"/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938147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Key lessons learnt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6544691"/>
              </p:ext>
            </p:extLst>
          </p:nvPr>
        </p:nvGraphicFramePr>
        <p:xfrm>
          <a:off x="457200" y="908720"/>
          <a:ext cx="8302852" cy="892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653"/>
                <a:gridCol w="7814199"/>
              </a:tblGrid>
              <a:tr h="46288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Key lessons learnt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Nil to report on for the reported period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74884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Mission and values reminder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Progress update – key indicators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Highlights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Key lessons </a:t>
            </a:r>
            <a:r>
              <a:rPr lang="en-ZA" sz="2000" smtClean="0"/>
              <a:t>learnt </a:t>
            </a:r>
            <a:endParaRPr lang="en-ZA" sz="2000" dirty="0" smtClean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0" name="Straight Connector 19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Mission and Values – MOSH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8720" y="661605"/>
            <a:ext cx="6854880" cy="153758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 through a people oriented process to significantly improve occupational health and safety in the minerals industry</a:t>
            </a:r>
          </a:p>
          <a:p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Our ultimate goal is the provision of working conditions that are free from harmful effects</a:t>
            </a:r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ZA" sz="3600" dirty="0" smtClean="0">
                <a:latin typeface="Calibri" pitchFamily="34" charset="0"/>
                <a:cs typeface="Calibri" pitchFamily="34" charset="0"/>
              </a:rPr>
              <a:t>Values</a:t>
            </a:r>
            <a:endParaRPr lang="en-ZA" sz="3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Straight Connector 21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Mission and Values – MOSH Dust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8720" y="661605"/>
            <a:ext cx="6854880" cy="153758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practices through a people oriented process to significantly improve occupational health and safety in the minerals industry with specific focus on </a:t>
            </a:r>
            <a:r>
              <a:rPr lang="en-ZA" sz="1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ELIMINATION OF SILICOSIS AND DUST RELATED DISEASES</a:t>
            </a:r>
            <a:endParaRPr lang="en-ZA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ZA" sz="3600" dirty="0" smtClean="0">
                <a:latin typeface="Calibri" pitchFamily="34" charset="0"/>
                <a:cs typeface="Calibri" pitchFamily="34" charset="0"/>
              </a:rPr>
              <a:t>Values</a:t>
            </a:r>
            <a:endParaRPr lang="en-ZA" sz="3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Straight Connector 21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94351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76176"/>
            <a:ext cx="8848756" cy="6461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 update - key indicators from Team Scorecard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100" b="1" dirty="0" smtClean="0">
                <a:latin typeface="Arial" pitchFamily="34" charset="0"/>
                <a:ea typeface="+mj-ea"/>
                <a:cs typeface="Arial" pitchFamily="34" charset="0"/>
              </a:rPr>
              <a:t>Covering identification, documenting, facilitating and impacts for the practices in question</a:t>
            </a:r>
            <a:endParaRPr kumimoji="0" lang="en-ZA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549763"/>
              </p:ext>
            </p:extLst>
          </p:nvPr>
        </p:nvGraphicFramePr>
        <p:xfrm>
          <a:off x="228599" y="836712"/>
          <a:ext cx="8763000" cy="5264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A1</a:t>
                      </a:r>
                    </a:p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Appropriate participants in selection of leading practice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Credible team membership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17-01-13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14-02-13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Ensure discipline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Ensure group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Approved participants list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Peer Group assessment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Appropriate plans for planning workshop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Competent Facilitator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13-09-12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Planning agenda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13-09-12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Detailed expert model of risk story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Stakeholder consultation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Prepared questions for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Straight Connector 23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 update - key indicators cont.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208290"/>
              </p:ext>
            </p:extLst>
          </p:nvPr>
        </p:nvGraphicFramePr>
        <p:xfrm>
          <a:off x="228599" y="914400"/>
          <a:ext cx="8763000" cy="2179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Consultation draft expert model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Detailed expert models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August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Major risks and improvement possibilities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August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Aug 2012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Peer Group assessment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Oct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64861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Progress update - key indicators cont.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768666"/>
              </p:ext>
            </p:extLst>
          </p:nvPr>
        </p:nvGraphicFramePr>
        <p:xfrm>
          <a:off x="228599" y="914400"/>
          <a:ext cx="8763000" cy="4971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Leading practice with greatest potential OHS impact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Review of R&amp;D outcomes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Industry identified practices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Feb’12 (5)</a:t>
                      </a:r>
                    </a:p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 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Feb’12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Exploratory visits to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May’12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May’12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Detailed Leading Practice List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 (T16 </a:t>
                      </a:r>
                      <a:r>
                        <a:rPr lang="en-ZA" sz="800" dirty="0" err="1" smtClean="0">
                          <a:latin typeface="Arial" pitchFamily="34" charset="0"/>
                          <a:cs typeface="Arial" pitchFamily="34" charset="0"/>
                        </a:rPr>
                        <a:t>vs</a:t>
                      </a: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 T18)?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 and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Up-dated quarterly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Credibility of selected Leading Practice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</a:p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Jun’12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T20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Workshop quality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gridSpan="5"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Cannot assess the quality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 h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28996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- Key Indicators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247751"/>
              </p:ext>
            </p:extLst>
          </p:nvPr>
        </p:nvGraphicFramePr>
        <p:xfrm>
          <a:off x="228599" y="914400"/>
          <a:ext cx="8762998" cy="5266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84"/>
                <a:gridCol w="644841"/>
                <a:gridCol w="418524"/>
                <a:gridCol w="2031103"/>
                <a:gridCol w="703232"/>
                <a:gridCol w="703232"/>
                <a:gridCol w="639302"/>
                <a:gridCol w="639302"/>
                <a:gridCol w="703232"/>
                <a:gridCol w="983023"/>
                <a:gridCol w="983023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QAFS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Multi-stage Filtration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Winch 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Covers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Water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Blast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9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Telescopic Spray</a:t>
                      </a:r>
                      <a:endParaRPr lang="en-ZA" sz="9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Air Quality Management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Real-time monitoring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78507">
                <a:tc gridSpan="11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IDENTIFY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1200" b="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</a:p>
                    <a:p>
                      <a:r>
                        <a:rPr lang="en-ZA" sz="1200" b="0" dirty="0" smtClean="0"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SLP adoption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Identified potential SLP adoption mines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Full Adoption Team assessment of SLP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Contact manager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of source mine to arrange access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Identify key contact person at source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mine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122119">
                <a:tc gridSpan="11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DOCUMENT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Conduct investigations at source mine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lang="en-ZA" sz="1100" b="0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(50%)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Prepare documents for formal SLP assessment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Confirm accuracy of prepared documents with source mine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Final review of documents against SLP criteria by adoption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team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Submit motivation of SLP to Head of Hub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   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987614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- Key Indicators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5372"/>
              </p:ext>
            </p:extLst>
          </p:nvPr>
        </p:nvGraphicFramePr>
        <p:xfrm>
          <a:off x="228599" y="914400"/>
          <a:ext cx="8762998" cy="3968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84"/>
                <a:gridCol w="644841"/>
                <a:gridCol w="418524"/>
                <a:gridCol w="2031103"/>
                <a:gridCol w="703232"/>
                <a:gridCol w="703232"/>
                <a:gridCol w="639302"/>
                <a:gridCol w="639302"/>
                <a:gridCol w="703232"/>
                <a:gridCol w="983023"/>
                <a:gridCol w="983023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9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  <a:endParaRPr lang="en-ZA" sz="9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QAFS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Multi-stage Filtration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Winch 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Covers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Water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Blast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9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Telescopic Spray</a:t>
                      </a:r>
                      <a:endParaRPr lang="en-ZA" sz="9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Spray Configuration at Transfer Points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Real-time monitoring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22119">
                <a:tc gridSpan="10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DOCUMENT (cont.)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Convene SLP review panel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HoLH</a:t>
                      </a:r>
                      <a:r>
                        <a:rPr lang="en-ZA" sz="11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to</a:t>
                      </a:r>
                      <a:r>
                        <a:rPr lang="en-ZA" sz="1100" b="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ZA" sz="1100" b="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advise</a:t>
                      </a:r>
                      <a:endParaRPr lang="en-ZA" sz="11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HoLH</a:t>
                      </a:r>
                      <a:r>
                        <a:rPr lang="en-ZA" sz="11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to</a:t>
                      </a:r>
                      <a:r>
                        <a:rPr lang="en-ZA" sz="1100" b="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ZA" sz="1100" b="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advise</a:t>
                      </a:r>
                      <a:endParaRPr lang="en-ZA" sz="11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Formal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review of SLP by review panel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Conduct any necessary follow-up investigations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Not required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Prepare customised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SLP behaviour plans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Develop guidance notes for SLP adoption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Prepare SLP Adoption Brief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Critical review of SLP Adoption Brief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666687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2077</TotalTime>
  <Words>1388</Words>
  <Application>Microsoft Office PowerPoint</Application>
  <PresentationFormat>On-screen Show (4:3)</PresentationFormat>
  <Paragraphs>583</Paragraphs>
  <Slides>13</Slides>
  <Notes>5</Notes>
  <HiddenSlides>6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Theme3</vt:lpstr>
      <vt:lpstr> DUST TEAM u p  -  d a t e April 2014 to date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Janse van Rensburg, Johan</cp:lastModifiedBy>
  <cp:revision>255</cp:revision>
  <cp:lastPrinted>2013-02-19T08:59:32Z</cp:lastPrinted>
  <dcterms:created xsi:type="dcterms:W3CDTF">2012-08-02T11:34:04Z</dcterms:created>
  <dcterms:modified xsi:type="dcterms:W3CDTF">2014-05-13T07:08:25Z</dcterms:modified>
</cp:coreProperties>
</file>