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5" r:id="rId3"/>
    <p:sldId id="291" r:id="rId4"/>
    <p:sldId id="293" r:id="rId5"/>
    <p:sldId id="292" r:id="rId6"/>
    <p:sldId id="288" r:id="rId7"/>
    <p:sldId id="286" r:id="rId8"/>
    <p:sldId id="289" r:id="rId9"/>
    <p:sldId id="287" r:id="rId10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0559" autoAdjust="0"/>
  </p:normalViewPr>
  <p:slideViewPr>
    <p:cSldViewPr>
      <p:cViewPr>
        <p:scale>
          <a:sx n="60" d="100"/>
          <a:sy n="60" d="100"/>
        </p:scale>
        <p:origin x="-274" y="-2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788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2D7AD-DA14-4518-A45F-BCE4B38E8C70}" type="datetimeFigureOut">
              <a:rPr lang="en-US" smtClean="0"/>
              <a:pPr/>
              <a:t>2/17/2015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51350"/>
            <a:ext cx="5670550" cy="4217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788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9A798-6B2B-40D6-8B85-5EBD566579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04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5AA6-0D00-4313-A42E-433812463DD9}" type="datetimeFigureOut">
              <a:rPr lang="en-US" smtClean="0"/>
              <a:pPr/>
              <a:t>2/17/2015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20" y="1304216"/>
            <a:ext cx="5286380" cy="769441"/>
          </a:xfrm>
        </p:spPr>
        <p:txBody>
          <a:bodyPr>
            <a:spAutoFit/>
          </a:bodyPr>
          <a:lstStyle/>
          <a:p>
            <a:r>
              <a:rPr lang="en-ZA" dirty="0" smtClean="0">
                <a:solidFill>
                  <a:schemeClr val="bg1"/>
                </a:solidFill>
              </a:rPr>
              <a:t>Noise Adoption Team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004048" y="3645024"/>
            <a:ext cx="3914780" cy="584775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dirty="0" smtClean="0">
                <a:solidFill>
                  <a:schemeClr val="bg1"/>
                </a:solidFill>
              </a:rPr>
              <a:t>18</a:t>
            </a:r>
            <a:r>
              <a:rPr lang="en-ZA" baseline="30000" dirty="0" smtClean="0">
                <a:solidFill>
                  <a:schemeClr val="bg1"/>
                </a:solidFill>
              </a:rPr>
              <a:t>th</a:t>
            </a:r>
            <a:r>
              <a:rPr lang="en-ZA" dirty="0" smtClean="0">
                <a:solidFill>
                  <a:schemeClr val="bg1"/>
                </a:solidFill>
              </a:rPr>
              <a:t> February 2015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9347252"/>
              </p:ext>
            </p:extLst>
          </p:nvPr>
        </p:nvGraphicFramePr>
        <p:xfrm>
          <a:off x="-404" y="-25789"/>
          <a:ext cx="9144000" cy="6883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894349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Contents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989440">
                <a:tc>
                  <a:txBody>
                    <a:bodyPr/>
                    <a:lstStyle/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ZA" sz="1800" b="1" dirty="0" smtClean="0"/>
                        <a:t>Key activities/highlights of the month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ZA" sz="1800" b="1" dirty="0" smtClean="0"/>
                        <a:t>Past &amp; Future activities 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ZA" sz="1800" b="1" dirty="0" smtClean="0"/>
                        <a:t>Lowlights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ZA" sz="1800" b="1" dirty="0" smtClean="0"/>
                        <a:t>Questions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85721" y="6332224"/>
            <a:ext cx="8516971" cy="426258"/>
            <a:chOff x="285721" y="6316984"/>
            <a:chExt cx="8516971" cy="426258"/>
          </a:xfrm>
        </p:grpSpPr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56223" t="5468" r="18422" b="23450"/>
            <a:stretch>
              <a:fillRect/>
            </a:stretch>
          </p:blipFill>
          <p:spPr bwMode="auto">
            <a:xfrm>
              <a:off x="8108803" y="6351044"/>
              <a:ext cx="693889" cy="392198"/>
            </a:xfrm>
            <a:prstGeom prst="rect">
              <a:avLst/>
            </a:prstGeom>
            <a:ln>
              <a:solidFill>
                <a:srgbClr val="C49F00"/>
              </a:solidFill>
            </a:ln>
            <a:effectLst/>
          </p:spPr>
        </p:pic>
        <p:cxnSp>
          <p:nvCxnSpPr>
            <p:cNvPr id="8" name="Straight Connector 7"/>
            <p:cNvCxnSpPr/>
            <p:nvPr/>
          </p:nvCxnSpPr>
          <p:spPr>
            <a:xfrm>
              <a:off x="1142977" y="6327755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142977" y="6741368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5721" y="6316984"/>
              <a:ext cx="857256" cy="424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2" name="Text Placeholder 4"/>
            <p:cNvSpPr txBox="1">
              <a:spLocks/>
            </p:cNvSpPr>
            <p:nvPr/>
          </p:nvSpPr>
          <p:spPr>
            <a:xfrm>
              <a:off x="1285840" y="6316984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35596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Key Team activities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Months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(Jan’ 15 – Feb’ 15)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6598728"/>
              </p:ext>
            </p:extLst>
          </p:nvPr>
        </p:nvGraphicFramePr>
        <p:xfrm>
          <a:off x="-15240" y="723880"/>
          <a:ext cx="9144000" cy="613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708225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425895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u="sng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HPD_TAS Adoption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Impala –  Self  requested verification 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Marula Platinum -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Follow up meeting 10</a:t>
                      </a:r>
                      <a:r>
                        <a:rPr lang="en-US" sz="1600" b="0" u="none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th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March 2015.</a:t>
                      </a: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PPC </a:t>
                      </a:r>
                      <a:r>
                        <a:rPr lang="en-GB" sz="1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Mooiplaas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Gap analysis done Adoption Team Induction 20 Feb 15. (</a:t>
                      </a:r>
                      <a:r>
                        <a:rPr lang="en-GB" sz="16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par with action plan</a:t>
                      </a: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6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Assmang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Dwarsrivier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Restructuring slowing progress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GB" sz="16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6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Northam – Completed – POE progress verification meeting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285721" y="6316984"/>
            <a:ext cx="8516971" cy="426258"/>
            <a:chOff x="285721" y="6316984"/>
            <a:chExt cx="8516971" cy="426258"/>
          </a:xfrm>
        </p:grpSpPr>
        <p:pic>
          <p:nvPicPr>
            <p:cNvPr id="15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56223" t="5468" r="18422" b="23450"/>
            <a:stretch>
              <a:fillRect/>
            </a:stretch>
          </p:blipFill>
          <p:spPr bwMode="auto">
            <a:xfrm>
              <a:off x="8108803" y="6351044"/>
              <a:ext cx="693889" cy="392198"/>
            </a:xfrm>
            <a:prstGeom prst="rect">
              <a:avLst/>
            </a:prstGeom>
            <a:ln>
              <a:solidFill>
                <a:srgbClr val="C49F00"/>
              </a:solidFill>
            </a:ln>
            <a:effectLst/>
          </p:spPr>
        </p:pic>
        <p:cxnSp>
          <p:nvCxnSpPr>
            <p:cNvPr id="17" name="Straight Connector 16"/>
            <p:cNvCxnSpPr/>
            <p:nvPr/>
          </p:nvCxnSpPr>
          <p:spPr>
            <a:xfrm>
              <a:off x="1142977" y="6327755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142977" y="6741368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5721" y="6316984"/>
              <a:ext cx="857256" cy="424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1" name="Text Placeholder 4"/>
            <p:cNvSpPr txBox="1">
              <a:spLocks/>
            </p:cNvSpPr>
            <p:nvPr/>
          </p:nvSpPr>
          <p:spPr>
            <a:xfrm>
              <a:off x="1285840" y="6316984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23763713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Key Team activities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Months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(Jan’ 15 – Feb’ 15)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6293400"/>
              </p:ext>
            </p:extLst>
          </p:nvPr>
        </p:nvGraphicFramePr>
        <p:xfrm>
          <a:off x="-15240" y="723880"/>
          <a:ext cx="9144000" cy="613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708225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425895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HPD_TAS Adoption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Exxaro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 –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Meeting 19</a:t>
                      </a:r>
                      <a:r>
                        <a:rPr lang="en-GB" sz="16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Feb 2015  Mosh Task Force members intervention. (Joseph </a:t>
                      </a:r>
                      <a:r>
                        <a:rPr lang="en-GB" sz="16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Majila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/Piet </a:t>
                      </a:r>
                      <a:r>
                        <a:rPr lang="en-GB" sz="16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Langa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Groote Geluk invite 2</a:t>
                      </a:r>
                      <a:r>
                        <a:rPr lang="en-GB" sz="16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April 2015 </a:t>
                      </a:r>
                      <a:r>
                        <a:rPr lang="en-GB" sz="16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 Discussion #</a:t>
                      </a:r>
                      <a:endParaRPr lang="en-GB" sz="1600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Matla Gap analysis done – Follow up March 2015 - (Tshepiso Mantjane)</a:t>
                      </a: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6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Glencore Coal – 1</a:t>
                      </a:r>
                      <a:r>
                        <a:rPr lang="en-US" sz="1600" b="0" u="none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st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Adoption meeting 12</a:t>
                      </a:r>
                      <a:r>
                        <a:rPr lang="en-US" sz="1600" b="0" u="none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th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Feb 2015.  Follow-up meeting 26</a:t>
                      </a:r>
                      <a:r>
                        <a:rPr lang="en-US" sz="1600" b="0" u="none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th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March 2015 VOHE introduction meeting.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6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6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Sasol – 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Restructuring slowing progress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.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Follow up meeting 2</a:t>
                      </a:r>
                      <a:r>
                        <a:rPr lang="en-US" sz="1600" b="0" u="none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nd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March 2015.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Aquarius Platinum – Induction training postponed.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6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sz="16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285721" y="6316984"/>
            <a:ext cx="8516971" cy="426258"/>
            <a:chOff x="285721" y="6316984"/>
            <a:chExt cx="8516971" cy="426258"/>
          </a:xfrm>
        </p:grpSpPr>
        <p:pic>
          <p:nvPicPr>
            <p:cNvPr id="15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56223" t="5468" r="18422" b="23450"/>
            <a:stretch>
              <a:fillRect/>
            </a:stretch>
          </p:blipFill>
          <p:spPr bwMode="auto">
            <a:xfrm>
              <a:off x="8108803" y="6351044"/>
              <a:ext cx="693889" cy="392198"/>
            </a:xfrm>
            <a:prstGeom prst="rect">
              <a:avLst/>
            </a:prstGeom>
            <a:ln>
              <a:solidFill>
                <a:srgbClr val="C49F00"/>
              </a:solidFill>
            </a:ln>
            <a:effectLst/>
          </p:spPr>
        </p:pic>
        <p:cxnSp>
          <p:nvCxnSpPr>
            <p:cNvPr id="17" name="Straight Connector 16"/>
            <p:cNvCxnSpPr/>
            <p:nvPr/>
          </p:nvCxnSpPr>
          <p:spPr>
            <a:xfrm>
              <a:off x="1142977" y="6327755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142977" y="6741368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5721" y="6316984"/>
              <a:ext cx="857256" cy="424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1" name="Text Placeholder 4"/>
            <p:cNvSpPr txBox="1">
              <a:spLocks/>
            </p:cNvSpPr>
            <p:nvPr/>
          </p:nvSpPr>
          <p:spPr>
            <a:xfrm>
              <a:off x="1285840" y="6316984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3867503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Key Team activities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Months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(Jan’ 15 – Feb’ 15)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543001"/>
              </p:ext>
            </p:extLst>
          </p:nvPr>
        </p:nvGraphicFramePr>
        <p:xfrm>
          <a:off x="-15240" y="723880"/>
          <a:ext cx="9144000" cy="613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708225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425895">
                <a:tc>
                  <a:txBody>
                    <a:bodyPr/>
                    <a:lstStyle/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>
                        <a:spcBef>
                          <a:spcPts val="600"/>
                        </a:spcBef>
                      </a:pPr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ARM 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Nkomati - (Follow up Meeting held - recommitment) Postponed to March 2015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Modikwa Platinum - </a:t>
                      </a:r>
                      <a:r>
                        <a:rPr lang="en-GB" sz="1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PoE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meeting – Postponed to March 2015.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TRP – HPD Case study input from LH. 25</a:t>
                      </a:r>
                      <a:r>
                        <a:rPr lang="en-US" sz="1600" b="0" u="none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th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February 2015.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Black Rock Mountain Operations.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Restructuring slowing progress.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Postponed to March 2015.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6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Petra Diamonds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Cullinan 1</a:t>
                      </a:r>
                      <a:r>
                        <a:rPr lang="en-US" sz="1600" b="0" u="none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st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engagement 12</a:t>
                      </a:r>
                      <a:r>
                        <a:rPr lang="en-US" sz="1600" b="0" u="none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th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Jan 2015. (Request possibility to move from  implementer to adopter – </a:t>
                      </a:r>
                      <a:r>
                        <a:rPr lang="en-US" sz="1600" b="0" u="none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Late comer)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US" sz="1600" b="0" u="none" kern="1200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AGA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POE progress verification.  26</a:t>
                      </a:r>
                      <a:r>
                        <a:rPr lang="en-US" sz="1600" b="0" u="none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th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Feb 2015. </a:t>
                      </a:r>
                      <a:endParaRPr lang="en-GB" sz="1600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6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1" u="sng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HPD_TAS Adoption Tracker  </a:t>
                      </a:r>
                      <a:r>
                        <a:rPr lang="en-US" sz="1600" b="1" u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(</a:t>
                      </a:r>
                      <a:r>
                        <a:rPr lang="en-US" sz="1600" b="0" u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09</a:t>
                      </a:r>
                      <a:r>
                        <a:rPr lang="en-US" sz="1600" b="1" u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6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Feb 2015)</a:t>
                      </a:r>
                      <a:endParaRPr lang="en-US" sz="1600" b="1" u="non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1" u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6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Adoption rate is 72% vs 90% planned. (11% lower than previously reported)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Restructuring influenced progress rate.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need for the verification on the Portfolio of Evidence for quality adoption.</a:t>
                      </a:r>
                      <a:endParaRPr lang="en-US" sz="1600" b="0" u="none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285721" y="6316984"/>
            <a:ext cx="8516971" cy="426258"/>
            <a:chOff x="285721" y="6316984"/>
            <a:chExt cx="8516971" cy="426258"/>
          </a:xfrm>
        </p:grpSpPr>
        <p:pic>
          <p:nvPicPr>
            <p:cNvPr id="15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56223" t="5468" r="18422" b="23450"/>
            <a:stretch>
              <a:fillRect/>
            </a:stretch>
          </p:blipFill>
          <p:spPr bwMode="auto">
            <a:xfrm>
              <a:off x="8108803" y="6351044"/>
              <a:ext cx="693889" cy="392198"/>
            </a:xfrm>
            <a:prstGeom prst="rect">
              <a:avLst/>
            </a:prstGeom>
            <a:ln>
              <a:solidFill>
                <a:srgbClr val="C49F00"/>
              </a:solidFill>
            </a:ln>
            <a:effectLst/>
          </p:spPr>
        </p:pic>
        <p:cxnSp>
          <p:nvCxnSpPr>
            <p:cNvPr id="17" name="Straight Connector 16"/>
            <p:cNvCxnSpPr/>
            <p:nvPr/>
          </p:nvCxnSpPr>
          <p:spPr>
            <a:xfrm>
              <a:off x="1142977" y="6327755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142977" y="6741368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5721" y="6316984"/>
              <a:ext cx="857256" cy="424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1" name="Text Placeholder 4"/>
            <p:cNvSpPr txBox="1">
              <a:spLocks/>
            </p:cNvSpPr>
            <p:nvPr/>
          </p:nvSpPr>
          <p:spPr>
            <a:xfrm>
              <a:off x="1285840" y="6316984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5084841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Key Team activities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Months </a:t>
            </a:r>
            <a:r>
              <a:rPr lang="en-ZA" sz="2400" b="1" dirty="0">
                <a:latin typeface="Arial" pitchFamily="34" charset="0"/>
                <a:cs typeface="Arial" pitchFamily="34" charset="0"/>
              </a:rPr>
              <a:t>(Jan’ 15 – Feb’ 15)</a:t>
            </a: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2620750"/>
              </p:ext>
            </p:extLst>
          </p:nvPr>
        </p:nvGraphicFramePr>
        <p:xfrm>
          <a:off x="-404" y="749776"/>
          <a:ext cx="9144000" cy="6108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753061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355163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4.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5.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6.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IBMQI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  <a:r>
                        <a:rPr lang="en-GB" sz="16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Jan 2015 - Meeting held at </a:t>
                      </a:r>
                      <a:r>
                        <a:rPr lang="en-GB" sz="1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Lonmim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05</a:t>
                      </a:r>
                      <a:r>
                        <a:rPr lang="en-GB" sz="16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March 2015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IBMQI workshop with other sub-team members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Next meeting 26th March 2015</a:t>
                      </a: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800" b="1" u="none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800" b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MHSC Milestones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Noise baseline data request to be discussed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 GEE’s.  13</a:t>
                      </a:r>
                      <a:r>
                        <a:rPr lang="en-GB" sz="16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March 2015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600" b="1" u="sng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b="1" u="sng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Hearing Conservation – Understanding the Basics of Noise Presentation Part 1:</a:t>
                      </a:r>
                    </a:p>
                    <a:p>
                      <a:pPr marL="571500" marR="0" lvl="0" indent="-28575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Presented to:</a:t>
                      </a:r>
                    </a:p>
                    <a:p>
                      <a:pPr marL="1028700" marR="0" lvl="1" indent="-28575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Learning Hub, MANCO, </a:t>
                      </a:r>
                      <a:r>
                        <a:rPr lang="en-ZA" sz="16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CEO Elimination of Fatalities Task Team, MOSH Taskforce, Collieries, MCC </a:t>
                      </a:r>
                    </a:p>
                    <a:p>
                      <a:pPr marL="571500" marR="0" lvl="0" indent="-28575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ZA" sz="16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Made available to:</a:t>
                      </a:r>
                    </a:p>
                    <a:p>
                      <a:pPr marL="1028700" marR="0" lvl="1" indent="-28575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ZA" sz="16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AMPLATS – Bruce Doyle – in house distribution on communication systems.</a:t>
                      </a:r>
                    </a:p>
                    <a:p>
                      <a:pPr marL="1028700" marR="0" lvl="1" indent="-28575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ZA" sz="16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Petra Diamonds – to run continuously on communication systems across all Petra Diamonds operations.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ZA" sz="1600" b="0" u="none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b="1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Possible “Leading” practices on offer working towards the 2024 milestones: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Sulzer</a:t>
                      </a:r>
                      <a:r>
                        <a:rPr lang="en-US" sz="16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busy with R&amp;D on a new Electric Drill (OEM)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AMPLATS - Mechanization to the extend that Rock Drill Operators are no longer required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600" b="1" u="none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800" b="1" u="sng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285721" y="6332224"/>
            <a:ext cx="8516971" cy="426258"/>
            <a:chOff x="285721" y="6316984"/>
            <a:chExt cx="8516971" cy="426258"/>
          </a:xfrm>
        </p:grpSpPr>
        <p:pic>
          <p:nvPicPr>
            <p:cNvPr id="15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56223" t="5468" r="18422" b="23450"/>
            <a:stretch>
              <a:fillRect/>
            </a:stretch>
          </p:blipFill>
          <p:spPr bwMode="auto">
            <a:xfrm>
              <a:off x="8108803" y="6351044"/>
              <a:ext cx="693889" cy="392198"/>
            </a:xfrm>
            <a:prstGeom prst="rect">
              <a:avLst/>
            </a:prstGeom>
            <a:ln>
              <a:solidFill>
                <a:srgbClr val="C49F00"/>
              </a:solidFill>
            </a:ln>
            <a:effectLst/>
          </p:spPr>
        </p:pic>
        <p:cxnSp>
          <p:nvCxnSpPr>
            <p:cNvPr id="17" name="Straight Connector 16"/>
            <p:cNvCxnSpPr/>
            <p:nvPr/>
          </p:nvCxnSpPr>
          <p:spPr>
            <a:xfrm>
              <a:off x="1142977" y="6327755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142977" y="6741368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5721" y="6316984"/>
              <a:ext cx="857256" cy="424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1" name="Text Placeholder 4"/>
            <p:cNvSpPr txBox="1">
              <a:spLocks/>
            </p:cNvSpPr>
            <p:nvPr/>
          </p:nvSpPr>
          <p:spPr>
            <a:xfrm>
              <a:off x="1285840" y="6316984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3070977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Key Team activities for the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Months </a:t>
            </a:r>
            <a:r>
              <a:rPr lang="en-ZA" sz="2400" b="1" dirty="0">
                <a:latin typeface="Arial" pitchFamily="34" charset="0"/>
                <a:cs typeface="Arial" pitchFamily="34" charset="0"/>
              </a:rPr>
              <a:t>(Jan’ 15 – Feb’ 15)</a:t>
            </a: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3625662"/>
              </p:ext>
            </p:extLst>
          </p:nvPr>
        </p:nvGraphicFramePr>
        <p:xfrm>
          <a:off x="19040" y="1196752"/>
          <a:ext cx="9144000" cy="5661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411727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24952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8.</a:t>
                      </a: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Several meetings were held during 15 Jan – 19 Feb 2015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Mosh Monthly meetings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Glencore Coal (Requested future engagement)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Noise team meetings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PPC Project Plan/ meeting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TRP Case study meeting 25 March 2015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b="0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Exxaro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Meeting (Senior </a:t>
                      </a:r>
                      <a:r>
                        <a:rPr lang="en-GB" sz="1800" b="0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Mgt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)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b="0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Palaborwa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Copper (Requested future engagement- No reply)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Aquarius Platinum Noise HPD meeting (Requested future engagement)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b="0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Exxaro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Matla (Requested meeting/engagement)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Petra Diamonds meeting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More detail can be obtained from Noise month report.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GB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GB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800" b="1" u="sng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800" b="1" u="sng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800" b="1" u="sng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5" name="Title 3"/>
          <p:cNvSpPr txBox="1">
            <a:spLocks/>
          </p:cNvSpPr>
          <p:nvPr/>
        </p:nvSpPr>
        <p:spPr>
          <a:xfrm>
            <a:off x="0" y="7402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000" b="1" dirty="0">
                <a:latin typeface="Arial" pitchFamily="34" charset="0"/>
                <a:cs typeface="Arial" pitchFamily="34" charset="0"/>
              </a:rPr>
              <a:t>P</a:t>
            </a:r>
            <a:r>
              <a:rPr lang="en-ZA" sz="2000" b="1" dirty="0" smtClean="0">
                <a:latin typeface="Arial" pitchFamily="34" charset="0"/>
                <a:cs typeface="Arial" pitchFamily="34" charset="0"/>
              </a:rPr>
              <a:t>ast &amp; future activities</a:t>
            </a:r>
          </a:p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85721" y="6332224"/>
            <a:ext cx="8516971" cy="426258"/>
            <a:chOff x="285721" y="6316984"/>
            <a:chExt cx="8516971" cy="426258"/>
          </a:xfrm>
        </p:grpSpPr>
        <p:pic>
          <p:nvPicPr>
            <p:cNvPr id="1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56223" t="5468" r="18422" b="23450"/>
            <a:stretch>
              <a:fillRect/>
            </a:stretch>
          </p:blipFill>
          <p:spPr bwMode="auto">
            <a:xfrm>
              <a:off x="8108803" y="6351044"/>
              <a:ext cx="693889" cy="392198"/>
            </a:xfrm>
            <a:prstGeom prst="rect">
              <a:avLst/>
            </a:prstGeom>
            <a:ln>
              <a:solidFill>
                <a:srgbClr val="C49F00"/>
              </a:solidFill>
            </a:ln>
            <a:effectLst/>
          </p:spPr>
        </p:pic>
        <p:cxnSp>
          <p:nvCxnSpPr>
            <p:cNvPr id="19" name="Straight Connector 18"/>
            <p:cNvCxnSpPr/>
            <p:nvPr/>
          </p:nvCxnSpPr>
          <p:spPr>
            <a:xfrm>
              <a:off x="1142977" y="6327755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142977" y="6741368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5721" y="6316984"/>
              <a:ext cx="857256" cy="424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2" name="Text Placeholder 4"/>
            <p:cNvSpPr txBox="1">
              <a:spLocks/>
            </p:cNvSpPr>
            <p:nvPr/>
          </p:nvSpPr>
          <p:spPr>
            <a:xfrm>
              <a:off x="1285840" y="6316984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1095238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7427123"/>
              </p:ext>
            </p:extLst>
          </p:nvPr>
        </p:nvGraphicFramePr>
        <p:xfrm>
          <a:off x="-15012" y="723881"/>
          <a:ext cx="9159011" cy="5595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778"/>
                <a:gridCol w="2220834"/>
                <a:gridCol w="3048000"/>
                <a:gridCol w="3200399"/>
              </a:tblGrid>
              <a:tr h="918965">
                <a:tc>
                  <a:txBody>
                    <a:bodyPr/>
                    <a:lstStyle/>
                    <a:p>
                      <a:pPr indent="-457200" algn="l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Lowlights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0198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endParaRPr lang="en-US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6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NA</a:t>
                      </a:r>
                      <a:endParaRPr lang="en-US" sz="1600" b="1" u="non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sz="16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64261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52233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ZA" sz="1600" b="1" dirty="0">
                        <a:latin typeface="+mn-lt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40589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51835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6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4272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0016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096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096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</a:tbl>
          </a:graphicData>
        </a:graphic>
      </p:graphicFrame>
      <p:sp>
        <p:nvSpPr>
          <p:cNvPr id="14" name="Title 3"/>
          <p:cNvSpPr txBox="1">
            <a:spLocks/>
          </p:cNvSpPr>
          <p:nvPr/>
        </p:nvSpPr>
        <p:spPr>
          <a:xfrm>
            <a:off x="183410" y="1015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438" y="108559"/>
            <a:ext cx="90416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Lowlights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– For the Month </a:t>
            </a:r>
            <a:r>
              <a:rPr lang="en-ZA" sz="2400" b="1" dirty="0">
                <a:latin typeface="Arial" pitchFamily="34" charset="0"/>
                <a:cs typeface="Arial" pitchFamily="34" charset="0"/>
              </a:rPr>
              <a:t>(Jan’ 15 – Feb’ 15)</a:t>
            </a:r>
          </a:p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85721" y="6332224"/>
            <a:ext cx="8516971" cy="426258"/>
            <a:chOff x="285721" y="6316984"/>
            <a:chExt cx="8516971" cy="426258"/>
          </a:xfrm>
        </p:grpSpPr>
        <p:pic>
          <p:nvPicPr>
            <p:cNvPr id="1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56223" t="5468" r="18422" b="23450"/>
            <a:stretch>
              <a:fillRect/>
            </a:stretch>
          </p:blipFill>
          <p:spPr bwMode="auto">
            <a:xfrm>
              <a:off x="8108803" y="6351044"/>
              <a:ext cx="693889" cy="392198"/>
            </a:xfrm>
            <a:prstGeom prst="rect">
              <a:avLst/>
            </a:prstGeom>
            <a:ln>
              <a:solidFill>
                <a:srgbClr val="C49F00"/>
              </a:solidFill>
            </a:ln>
            <a:effectLst/>
          </p:spPr>
        </p:pic>
        <p:cxnSp>
          <p:nvCxnSpPr>
            <p:cNvPr id="19" name="Straight Connector 18"/>
            <p:cNvCxnSpPr/>
            <p:nvPr/>
          </p:nvCxnSpPr>
          <p:spPr>
            <a:xfrm>
              <a:off x="1142977" y="6327755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142977" y="6741368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5721" y="6316984"/>
              <a:ext cx="857256" cy="424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2" name="Text Placeholder 4"/>
            <p:cNvSpPr txBox="1">
              <a:spLocks/>
            </p:cNvSpPr>
            <p:nvPr/>
          </p:nvSpPr>
          <p:spPr>
            <a:xfrm>
              <a:off x="1285840" y="6316984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4061052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7581907"/>
              </p:ext>
            </p:extLst>
          </p:nvPr>
        </p:nvGraphicFramePr>
        <p:xfrm>
          <a:off x="45720" y="0"/>
          <a:ext cx="9026874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264"/>
                <a:gridCol w="8495610"/>
              </a:tblGrid>
              <a:tr h="701792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15620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                            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6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Thank You.</a:t>
                      </a: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0" name="Group 19"/>
          <p:cNvGrpSpPr/>
          <p:nvPr/>
        </p:nvGrpSpPr>
        <p:grpSpPr>
          <a:xfrm>
            <a:off x="285721" y="6332224"/>
            <a:ext cx="8516971" cy="426258"/>
            <a:chOff x="285721" y="6316984"/>
            <a:chExt cx="8516971" cy="426258"/>
          </a:xfrm>
        </p:grpSpPr>
        <p:pic>
          <p:nvPicPr>
            <p:cNvPr id="2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56223" t="5468" r="18422" b="23450"/>
            <a:stretch>
              <a:fillRect/>
            </a:stretch>
          </p:blipFill>
          <p:spPr bwMode="auto">
            <a:xfrm>
              <a:off x="8108803" y="6351044"/>
              <a:ext cx="693889" cy="392198"/>
            </a:xfrm>
            <a:prstGeom prst="rect">
              <a:avLst/>
            </a:prstGeom>
            <a:ln>
              <a:solidFill>
                <a:srgbClr val="C49F00"/>
              </a:solidFill>
            </a:ln>
            <a:effectLst/>
          </p:spPr>
        </p:pic>
        <p:cxnSp>
          <p:nvCxnSpPr>
            <p:cNvPr id="22" name="Straight Connector 21"/>
            <p:cNvCxnSpPr/>
            <p:nvPr/>
          </p:nvCxnSpPr>
          <p:spPr>
            <a:xfrm>
              <a:off x="1142977" y="6327755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1142977" y="6741368"/>
              <a:ext cx="6858023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5721" y="6316984"/>
              <a:ext cx="857256" cy="424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5" name="Text Placeholder 4"/>
            <p:cNvSpPr txBox="1">
              <a:spLocks/>
            </p:cNvSpPr>
            <p:nvPr/>
          </p:nvSpPr>
          <p:spPr>
            <a:xfrm>
              <a:off x="1285840" y="6316984"/>
              <a:ext cx="6572296" cy="357187"/>
            </a:xfrm>
            <a:prstGeom prst="rect">
              <a:avLst/>
            </a:prstGeom>
          </p:spPr>
          <p:txBody>
            <a:bodyPr/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en-Z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561287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6935</TotalTime>
  <Words>703</Words>
  <Application>Microsoft Office PowerPoint</Application>
  <PresentationFormat>On-screen Show (4:3)</PresentationFormat>
  <Paragraphs>205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Theme3</vt:lpstr>
      <vt:lpstr>Noise Adoption Team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JDeBeer01</cp:lastModifiedBy>
  <cp:revision>729</cp:revision>
  <dcterms:created xsi:type="dcterms:W3CDTF">2012-08-02T11:34:04Z</dcterms:created>
  <dcterms:modified xsi:type="dcterms:W3CDTF">2015-02-17T10:25:13Z</dcterms:modified>
</cp:coreProperties>
</file>