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0" r:id="rId4"/>
    <p:sldId id="266" r:id="rId5"/>
    <p:sldId id="280" r:id="rId6"/>
    <p:sldId id="297" r:id="rId7"/>
    <p:sldId id="298" r:id="rId8"/>
    <p:sldId id="299" r:id="rId9"/>
    <p:sldId id="268" r:id="rId10"/>
    <p:sldId id="276" r:id="rId11"/>
    <p:sldId id="278" r:id="rId12"/>
    <p:sldId id="279" r:id="rId13"/>
    <p:sldId id="264" r:id="rId14"/>
    <p:sldId id="275" r:id="rId15"/>
    <p:sldId id="295" r:id="rId16"/>
    <p:sldId id="296" r:id="rId17"/>
    <p:sldId id="293" r:id="rId18"/>
    <p:sldId id="294" r:id="rId19"/>
    <p:sldId id="300" r:id="rId20"/>
    <p:sldId id="285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FFFC5"/>
    <a:srgbClr val="FFFF99"/>
    <a:srgbClr val="0E0A42"/>
    <a:srgbClr val="110C54"/>
    <a:srgbClr val="140E5E"/>
    <a:srgbClr val="150F61"/>
    <a:srgbClr val="120D53"/>
    <a:srgbClr val="161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3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D7AD-DA14-4518-A45F-BCE4B38E8C7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9" y="4714480"/>
            <a:ext cx="5439358" cy="446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3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A798-6B2B-40D6-8B85-5EBD56657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h.co.za/" TargetMode="External"/><Relationship Id="rId3" Type="http://schemas.openxmlformats.org/officeDocument/2006/relationships/image" Target="../media/image11.png"/><Relationship Id="rId7" Type="http://schemas.openxmlformats.org/officeDocument/2006/relationships/hyperlink" Target="mailto:johan.c.vanrensburg@angloamerican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erriepienaar69@gmail.com" TargetMode="External"/><Relationship Id="rId5" Type="http://schemas.openxmlformats.org/officeDocument/2006/relationships/hyperlink" Target="mailto:ABanyini@chamberofmines.org.z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9912" y="1628800"/>
            <a:ext cx="5328592" cy="2232248"/>
          </a:xfrm>
        </p:spPr>
        <p:txBody>
          <a:bodyPr>
            <a:no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 TEAM</a:t>
            </a:r>
            <a:r>
              <a:rPr lang="en-ZA" sz="3600" b="1" dirty="0" smtClean="0">
                <a:solidFill>
                  <a:schemeClr val="bg1"/>
                </a:solidFill>
              </a:rPr>
              <a:t/>
            </a:r>
            <a:br>
              <a:rPr lang="en-ZA" sz="3600" b="1" dirty="0" smtClean="0">
                <a:solidFill>
                  <a:schemeClr val="bg1"/>
                </a:solidFill>
              </a:rPr>
            </a:br>
            <a:r>
              <a:rPr lang="en-ZA" sz="2800" dirty="0" smtClean="0">
                <a:solidFill>
                  <a:schemeClr val="bg1"/>
                </a:solidFill>
              </a:rPr>
              <a:t>u p  -  d a t e</a:t>
            </a:r>
            <a:br>
              <a:rPr lang="en-ZA" sz="2800" dirty="0" smtClean="0">
                <a:solidFill>
                  <a:schemeClr val="bg1"/>
                </a:solidFill>
              </a:rPr>
            </a:br>
            <a:r>
              <a:rPr lang="en-ZA" sz="1800" dirty="0" smtClean="0">
                <a:solidFill>
                  <a:schemeClr val="bg1"/>
                </a:solidFill>
              </a:rPr>
              <a:t>March 2015 to date</a:t>
            </a:r>
            <a:r>
              <a:rPr lang="en-ZA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87824" y="5013176"/>
            <a:ext cx="5976664" cy="1152128"/>
          </a:xfrm>
        </p:spPr>
        <p:txBody>
          <a:bodyPr/>
          <a:lstStyle/>
          <a:p>
            <a:pPr algn="r"/>
            <a:r>
              <a:rPr lang="en-ZA" sz="1400" i="1" dirty="0" smtClean="0">
                <a:solidFill>
                  <a:schemeClr val="bg1"/>
                </a:solidFill>
              </a:rPr>
              <a:t>by</a:t>
            </a:r>
          </a:p>
          <a:p>
            <a:pPr algn="r"/>
            <a:r>
              <a:rPr lang="en-ZA" sz="1600" dirty="0" err="1" smtClean="0">
                <a:solidFill>
                  <a:schemeClr val="bg1"/>
                </a:solidFill>
              </a:rPr>
              <a:t>Gerrie</a:t>
            </a:r>
            <a:r>
              <a:rPr lang="en-ZA" sz="1600" dirty="0" smtClean="0">
                <a:solidFill>
                  <a:schemeClr val="bg1"/>
                </a:solidFill>
              </a:rPr>
              <a:t> </a:t>
            </a:r>
            <a:r>
              <a:rPr lang="en-ZA" sz="1600" dirty="0" err="1" smtClean="0">
                <a:solidFill>
                  <a:schemeClr val="bg1"/>
                </a:solidFill>
              </a:rPr>
              <a:t>Pienaar</a:t>
            </a:r>
            <a:r>
              <a:rPr lang="en-ZA" sz="1600" dirty="0" smtClean="0">
                <a:solidFill>
                  <a:schemeClr val="bg1"/>
                </a:solidFill>
              </a:rPr>
              <a:t>, Johan van Rensburg and Dr </a:t>
            </a:r>
            <a:r>
              <a:rPr lang="en-ZA" sz="1600" dirty="0">
                <a:solidFill>
                  <a:schemeClr val="bg1"/>
                </a:solidFill>
              </a:rPr>
              <a:t>Audrey </a:t>
            </a:r>
            <a:r>
              <a:rPr lang="en-ZA" sz="1600" dirty="0" err="1">
                <a:solidFill>
                  <a:schemeClr val="bg1"/>
                </a:solidFill>
              </a:rPr>
              <a:t>Banyini</a:t>
            </a:r>
            <a:r>
              <a:rPr lang="en-ZA" sz="1400" dirty="0">
                <a:solidFill>
                  <a:schemeClr val="bg1"/>
                </a:solidFill>
              </a:rPr>
              <a:t> </a:t>
            </a:r>
            <a:endParaRPr lang="en-ZA" sz="1400" dirty="0" smtClean="0">
              <a:solidFill>
                <a:schemeClr val="bg1"/>
              </a:solidFill>
            </a:endParaRPr>
          </a:p>
          <a:p>
            <a:pPr algn="r"/>
            <a:r>
              <a:rPr lang="en-ZA" sz="1400" dirty="0" smtClean="0">
                <a:solidFill>
                  <a:schemeClr val="bg1">
                    <a:lumMod val="95000"/>
                  </a:schemeClr>
                </a:solidFill>
              </a:rPr>
              <a:t>17 April 2015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70646"/>
            <a:ext cx="9144000" cy="94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4431074" y="6178620"/>
            <a:ext cx="4677430" cy="692696"/>
            <a:chOff x="4431074" y="6178620"/>
            <a:chExt cx="4677430" cy="692696"/>
          </a:xfrm>
        </p:grpSpPr>
        <p:sp>
          <p:nvSpPr>
            <p:cNvPr id="15" name="TextBox 14"/>
            <p:cNvSpPr txBox="1"/>
            <p:nvPr/>
          </p:nvSpPr>
          <p:spPr>
            <a:xfrm>
              <a:off x="5173377" y="6306247"/>
              <a:ext cx="3215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u="sng" dirty="0" smtClean="0">
                  <a:latin typeface="Arial" pitchFamily="34" charset="0"/>
                  <a:cs typeface="Arial" pitchFamily="34" charset="0"/>
                </a:rPr>
                <a:t>CHAMBER OF MINES OF SOUTH AFRICA</a:t>
              </a:r>
            </a:p>
            <a:p>
              <a:pPr algn="ctr"/>
              <a:r>
                <a:rPr lang="en-ZA" sz="1200" i="1" dirty="0" smtClean="0">
                  <a:solidFill>
                    <a:srgbClr val="FF0000"/>
                  </a:solidFill>
                </a:rPr>
                <a:t>Putting South Africa First</a:t>
              </a:r>
              <a:endParaRPr lang="en-ZA" sz="1200" i="1" dirty="0">
                <a:solidFill>
                  <a:srgbClr val="FF0000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1074" y="6242200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 descr="http://www.pbmr.co.za/contenthtml/files/Image/aboutus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855" y="6178620"/>
              <a:ext cx="797649" cy="692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48316"/>
              </p:ext>
            </p:extLst>
          </p:nvPr>
        </p:nvGraphicFramePr>
        <p:xfrm>
          <a:off x="586986" y="914400"/>
          <a:ext cx="7805426" cy="396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35"/>
                <a:gridCol w="711239"/>
                <a:gridCol w="461620"/>
                <a:gridCol w="2240243"/>
                <a:gridCol w="775643"/>
                <a:gridCol w="705130"/>
                <a:gridCol w="705130"/>
                <a:gridCol w="696429"/>
                <a:gridCol w="1163457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Winch 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monitoring of airborne pollutants at a point source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2119">
                <a:tc gridSpan="8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DOCUMENT (cont.)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T121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Convene SLP review panel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advice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advice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T122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Formal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review of SLP by review panel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02-04-15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(Done)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T123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Conduct any necessary follow-up investigations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Not required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T124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customised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SLP behaviour plans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T125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Develop guidance notes for SLP adoption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T126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SLP Adoption Brief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T127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Critical review of SLP Adoption Brief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166056" y="4941168"/>
            <a:ext cx="2582408" cy="807026"/>
            <a:chOff x="6166056" y="5229200"/>
            <a:chExt cx="2582408" cy="80702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166056" y="522920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14128" y="522920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166056" y="5517232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436484" y="5574561"/>
              <a:ext cx="2311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200" dirty="0" smtClean="0"/>
                <a:t>Planned for 1</a:t>
              </a:r>
              <a:r>
                <a:rPr lang="en-ZA" sz="1200" baseline="30000" dirty="0" smtClean="0"/>
                <a:t>st</a:t>
              </a:r>
              <a:r>
                <a:rPr lang="en-ZA" sz="1200" dirty="0" smtClean="0"/>
                <a:t> QTR 2015??</a:t>
              </a:r>
            </a:p>
            <a:p>
              <a:r>
                <a:rPr lang="en-ZA" sz="1200" i="1" dirty="0" smtClean="0"/>
                <a:t>Way forward needs to be finalised</a:t>
              </a:r>
              <a:endParaRPr lang="en-ZA" sz="1200" i="1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490092" y="551723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6056" y="2852936"/>
            <a:ext cx="2226357" cy="1728192"/>
            <a:chOff x="6166056" y="2780928"/>
            <a:chExt cx="2226357" cy="1728192"/>
          </a:xfrm>
        </p:grpSpPr>
        <p:sp>
          <p:nvSpPr>
            <p:cNvPr id="8" name="Rounded Rectangle 7"/>
            <p:cNvSpPr/>
            <p:nvPr/>
          </p:nvSpPr>
          <p:spPr>
            <a:xfrm>
              <a:off x="6166056" y="3140968"/>
              <a:ext cx="2226357" cy="1368152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99114" y="3224879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It was decided that this practice does not qualify as a SLP and will form part of the  </a:t>
              </a:r>
              <a:r>
                <a:rPr lang="en-ZA" sz="1200" dirty="0" err="1"/>
                <a:t>Continious</a:t>
              </a:r>
              <a:r>
                <a:rPr lang="en-ZA" sz="1200" dirty="0"/>
                <a:t> Real-time Monitoring of Airborne Pollutant Engineering Controls  leading </a:t>
              </a:r>
              <a:r>
                <a:rPr lang="en-ZA" sz="1200" dirty="0" smtClean="0"/>
                <a:t>practice</a:t>
              </a:r>
              <a:endParaRPr lang="en-ZA" sz="1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812360" y="2780928"/>
              <a:ext cx="0" cy="360040"/>
            </a:xfrm>
            <a:prstGeom prst="line">
              <a:avLst/>
            </a:prstGeom>
            <a:ln w="127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7279234" y="2204864"/>
            <a:ext cx="103130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90092" y="5514290"/>
            <a:ext cx="21143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6668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77136"/>
              </p:ext>
            </p:extLst>
          </p:nvPr>
        </p:nvGraphicFramePr>
        <p:xfrm>
          <a:off x="228595" y="914400"/>
          <a:ext cx="8159828" cy="517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08"/>
                <a:gridCol w="730271"/>
                <a:gridCol w="473971"/>
                <a:gridCol w="2300185"/>
                <a:gridCol w="815476"/>
                <a:gridCol w="850468"/>
                <a:gridCol w="723997"/>
                <a:gridCol w="613509"/>
                <a:gridCol w="1296143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/>
                        <a:t>KPA No</a:t>
                      </a:r>
                      <a:endParaRPr lang="en-ZA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KPI</a:t>
                      </a:r>
                    </a:p>
                    <a:p>
                      <a:pPr algn="ctr"/>
                      <a:r>
                        <a:rPr lang="en-ZA" sz="1000" dirty="0" smtClean="0"/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Winch </a:t>
                      </a:r>
                      <a:r>
                        <a:rPr lang="en-ZA" sz="1000" b="0" baseline="0" dirty="0" smtClean="0"/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Water</a:t>
                      </a:r>
                      <a:r>
                        <a:rPr lang="en-ZA" sz="1000" b="0" baseline="0" dirty="0" smtClean="0"/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/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monitoring of airborne pollutants at a point source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2119">
                <a:tc gridSpan="8"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FACILITATE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T128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list of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T129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key contact persons at potential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T130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 SLP Briefing Workshop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T131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Circulate SLP Adoption Brief to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T132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SLP Briefing Workshop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T133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SLP interest group if required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9589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T134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process of mines reporting on adoption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70367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T135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SLP adoption brief for use at other meetings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  <a:tr h="545698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T136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follow-up communication with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Scheduled meetings finalised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hMerge="1">
                  <a:txBody>
                    <a:bodyPr/>
                    <a:lstStyle/>
                    <a:p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T137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 meetings / terminate SLP Interest Group as necessary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Scheduled meetings finalised</a:t>
                      </a:r>
                    </a:p>
                  </a:txBody>
                  <a:tcPr marL="36000" marR="36000" marT="36000" marB="36000" anchor="ctr" anchorCtr="1"/>
                </a:tc>
                <a:tc hMerge="1">
                  <a:txBody>
                    <a:bodyPr/>
                    <a:lstStyle/>
                    <a:p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</a:tbl>
          </a:graphicData>
        </a:graphic>
      </p:graphicFrame>
      <p:sp>
        <p:nvSpPr>
          <p:cNvPr id="5" name="Left-Up Arrow 4"/>
          <p:cNvSpPr/>
          <p:nvPr/>
        </p:nvSpPr>
        <p:spPr>
          <a:xfrm rot="10800000">
            <a:off x="683568" y="4437112"/>
            <a:ext cx="432048" cy="1291106"/>
          </a:xfrm>
          <a:prstGeom prst="leftUpArrow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002238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213033"/>
              </p:ext>
            </p:extLst>
          </p:nvPr>
        </p:nvGraphicFramePr>
        <p:xfrm>
          <a:off x="457200" y="908720"/>
          <a:ext cx="8435280" cy="426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47"/>
                <a:gridCol w="7938833"/>
              </a:tblGrid>
              <a:tr h="6152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Highlights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(Achievements, Industry Interactions)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Advisory Committee meeting: 03-03-15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meeting: 04-03-15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Rustenburg Tri-partite Forum: 05-03-15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 Dust Indaba: 11-03-15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GEE meeting: 13-03-15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Kopanang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underground visit with Terence </a:t>
                      </a:r>
                      <a:r>
                        <a:rPr lang="en-Z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Goodlace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17-03-15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MOSH meeting: 19-03-15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of the </a:t>
                      </a:r>
                      <a:r>
                        <a:rPr lang="en-Z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Continious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Real-time Monitoring of Airborne Pollutant Engineering Controls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 workshop (20th April 2015):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on-going and work in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endParaRPr lang="en-Z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77112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314125"/>
              </p:ext>
            </p:extLst>
          </p:nvPr>
        </p:nvGraphicFramePr>
        <p:xfrm>
          <a:off x="457200" y="908720"/>
          <a:ext cx="850729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664296"/>
                <a:gridCol w="2664297"/>
                <a:gridCol w="864096"/>
                <a:gridCol w="187220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(Issues, Risks, Concerns)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 - Remedial  Action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Date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Resp. Person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report on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93814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lessons learnt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362888"/>
              </p:ext>
            </p:extLst>
          </p:nvPr>
        </p:nvGraphicFramePr>
        <p:xfrm>
          <a:off x="457200" y="908720"/>
          <a:ext cx="8302852" cy="89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53"/>
                <a:gridCol w="7814199"/>
              </a:tblGrid>
              <a:tr h="46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Key lessons learnt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None to report 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74884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6" y="1387922"/>
            <a:ext cx="8385642" cy="381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1523" y="5623562"/>
            <a:ext cx="1045963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56.7</a:t>
            </a:r>
          </a:p>
          <a:p>
            <a:pPr algn="ctr"/>
            <a:r>
              <a:rPr lang="en-ZA" sz="1000" dirty="0" smtClean="0"/>
              <a:t>Previous month</a:t>
            </a:r>
            <a:endParaRPr lang="en-ZA" sz="1000" dirty="0"/>
          </a:p>
        </p:txBody>
      </p:sp>
      <p:sp>
        <p:nvSpPr>
          <p:cNvPr id="24" name="Up Arrow 23"/>
          <p:cNvSpPr/>
          <p:nvPr/>
        </p:nvSpPr>
        <p:spPr>
          <a:xfrm>
            <a:off x="3351632" y="5202147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3274107" y="4917883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80042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955658"/>
            <a:ext cx="7029424" cy="507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8832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288830"/>
            <a:ext cx="8496944" cy="379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 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331013" y="5121525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3253488" y="4837261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2920890" y="5549131"/>
            <a:ext cx="1045963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86.6</a:t>
            </a:r>
          </a:p>
          <a:p>
            <a:pPr algn="ctr"/>
            <a:r>
              <a:rPr lang="en-ZA" sz="1000" dirty="0" smtClean="0"/>
              <a:t>Previous month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431021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6720"/>
            <a:ext cx="6920747" cy="484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4827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LP Workshop </a:t>
            </a:r>
            <a:r>
              <a:rPr lang="en-ZA" dirty="0" smtClean="0">
                <a:latin typeface="Arial" pitchFamily="34" charset="0"/>
                <a:ea typeface="+mj-ea"/>
                <a:cs typeface="Arial" pitchFamily="34" charset="0"/>
              </a:rPr>
              <a:t>(20-04-15)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631440"/>
            <a:ext cx="6115934" cy="551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301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49628" y="711811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142852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Contents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514" y="990600"/>
            <a:ext cx="7889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Progress update – key indicators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Highlights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Lowlights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SLP progress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4" y="5621460"/>
            <a:ext cx="5646788" cy="8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557572"/>
            <a:ext cx="1594200" cy="7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338207" y="6319728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dirty="0" smtClean="0"/>
              <a:t>L E A R N I N G   H U B</a:t>
            </a:r>
            <a:endParaRPr lang="en-ZA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4680" y="1124744"/>
            <a:ext cx="9148680" cy="4176464"/>
            <a:chOff x="-4680" y="1124744"/>
            <a:chExt cx="9148680" cy="4176464"/>
          </a:xfrm>
        </p:grpSpPr>
        <p:grpSp>
          <p:nvGrpSpPr>
            <p:cNvPr id="18" name="Group 17"/>
            <p:cNvGrpSpPr/>
            <p:nvPr/>
          </p:nvGrpSpPr>
          <p:grpSpPr>
            <a:xfrm>
              <a:off x="-4680" y="1124744"/>
              <a:ext cx="9148680" cy="4176464"/>
              <a:chOff x="-4680" y="1124744"/>
              <a:chExt cx="9148680" cy="41764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4680" y="4365104"/>
                <a:ext cx="9148680" cy="936104"/>
              </a:xfrm>
              <a:prstGeom prst="rect">
                <a:avLst/>
              </a:prstGeom>
              <a:solidFill>
                <a:srgbClr val="3D6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4680" y="1124744"/>
                <a:ext cx="9148680" cy="3096344"/>
                <a:chOff x="-4680" y="1340768"/>
                <a:chExt cx="9148680" cy="309634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-4680" y="1340768"/>
                  <a:ext cx="9148680" cy="309634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63461" y="1674674"/>
                  <a:ext cx="8609140" cy="15696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 E A R N I N G   H U B</a:t>
                  </a:r>
                </a:p>
                <a:p>
                  <a:pPr algn="ctr"/>
                  <a:r>
                    <a:rPr lang="en-US" sz="4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DUST TEAM</a:t>
                  </a:r>
                </a:p>
                <a:p>
                  <a:pPr algn="ctr"/>
                  <a:r>
                    <a:rPr lang="en-US" sz="3600" b="1" dirty="0" smtClean="0"/>
                    <a:t>011 498 7100</a:t>
                  </a:r>
                </a:p>
              </p:txBody>
            </p:sp>
          </p:grpSp>
          <p:sp>
            <p:nvSpPr>
              <p:cNvPr id="27" name="Rounded Rectangle 26"/>
              <p:cNvSpPr/>
              <p:nvPr/>
            </p:nvSpPr>
            <p:spPr>
              <a:xfrm>
                <a:off x="395536" y="3894151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smtClean="0"/>
                  <a:t>Dr Audrey </a:t>
                </a:r>
                <a:r>
                  <a:rPr lang="en-ZA" sz="1600" dirty="0" err="1" smtClean="0"/>
                  <a:t>Banyini</a:t>
                </a:r>
                <a:endParaRPr lang="en-ZA" sz="1600" dirty="0" smtClean="0"/>
              </a:p>
              <a:p>
                <a:pPr algn="ctr"/>
                <a:r>
                  <a:rPr lang="en-ZA" sz="1000" dirty="0" smtClean="0">
                    <a:hlinkClick r:id="rId5"/>
                  </a:rPr>
                  <a:t>ABanyini@chamberofmines.org.za</a:t>
                </a:r>
                <a:endParaRPr lang="en-ZA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309520" y="3894152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err="1" smtClean="0"/>
                  <a:t>Gerrie</a:t>
                </a:r>
                <a:r>
                  <a:rPr lang="en-ZA" sz="1600" dirty="0" smtClean="0"/>
                  <a:t> </a:t>
                </a:r>
                <a:r>
                  <a:rPr lang="en-ZA" sz="1600" dirty="0" err="1" smtClean="0"/>
                  <a:t>Pienaar</a:t>
                </a:r>
                <a:endParaRPr lang="en-ZA" sz="1600" dirty="0" smtClean="0"/>
              </a:p>
              <a:p>
                <a:pPr algn="ctr"/>
                <a:r>
                  <a:rPr lang="en-ZA" sz="1000" dirty="0" smtClean="0">
                    <a:hlinkClick r:id="rId6"/>
                  </a:rPr>
                  <a:t>gerriepienaar69@gmail.com</a:t>
                </a:r>
                <a:r>
                  <a:rPr lang="en-ZA" sz="1000" dirty="0" smtClean="0"/>
                  <a:t>  </a:t>
                </a:r>
                <a:endParaRPr lang="en-ZA" sz="1000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228184" y="3894153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smtClean="0"/>
                  <a:t>Johan van Rensburg</a:t>
                </a:r>
              </a:p>
              <a:p>
                <a:pPr algn="ctr"/>
                <a:r>
                  <a:rPr lang="en-ZA" sz="1000" dirty="0">
                    <a:hlinkClick r:id="rId7"/>
                  </a:rPr>
                  <a:t>johan.c.vanrensburg@angloamerican.com</a:t>
                </a:r>
                <a:r>
                  <a:rPr lang="en-ZA" sz="1000" dirty="0"/>
                  <a:t> </a:t>
                </a:r>
              </a:p>
              <a:p>
                <a:pPr algn="ctr"/>
                <a:r>
                  <a:rPr lang="en-ZA" sz="1000" dirty="0" smtClean="0"/>
                  <a:t> </a:t>
                </a:r>
                <a:endParaRPr lang="en-ZA" sz="100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689600" y="3356992"/>
              <a:ext cx="3756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Or visit our website: </a:t>
              </a:r>
              <a:r>
                <a:rPr lang="en-ZA" u="sng" dirty="0">
                  <a:solidFill>
                    <a:schemeClr val="bg1"/>
                  </a:solidFill>
                  <a:hlinkClick r:id="rId8"/>
                </a:rPr>
                <a:t>www.mosh.co.za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16" descr="interrogacon 4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5101" r="34065" b="19978"/>
          <a:stretch/>
        </p:blipFill>
        <p:spPr bwMode="auto">
          <a:xfrm>
            <a:off x="6906141" y="5171"/>
            <a:ext cx="2237859" cy="385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5164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– MOSH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– MOSH Dust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just"/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and/or simple leading practices through a people oriented process to significantly improve occupational health in the minerals industry with specific focus on </a:t>
            </a:r>
            <a:r>
              <a:rPr lang="en-Z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ELIMINATION OF SILICOSIS AND DUST RELATED DISEASES</a:t>
            </a:r>
            <a:endParaRPr lang="en-Z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9435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93131"/>
              </p:ext>
            </p:extLst>
          </p:nvPr>
        </p:nvGraphicFramePr>
        <p:xfrm>
          <a:off x="228598" y="836712"/>
          <a:ext cx="8531453" cy="534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3"/>
                <a:gridCol w="455011"/>
                <a:gridCol w="2594305"/>
                <a:gridCol w="1955803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  <a:endParaRPr lang="en-ZA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Appropriate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persons to select leading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Approved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participants list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Appropriate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plans for planning workshop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HOH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review and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expert model of risk story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expert models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</a:t>
                      </a: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Leading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practice with greatest OHS impact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Credibility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selected Leading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Adoption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mines and key people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Prioritised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list of mines and key people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protocol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protocol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</a:t>
                      </a: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Effective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direct enquiry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Interview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Moab </a:t>
                      </a:r>
                      <a:r>
                        <a:rPr lang="en-ZA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Khutsong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Beatrix: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Phakisa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1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Mamatwan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Impala Platinum: Completed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mental models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Mental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models report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Identification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implications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40371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88268"/>
              </p:ext>
            </p:extLst>
          </p:nvPr>
        </p:nvGraphicFramePr>
        <p:xfrm>
          <a:off x="228599" y="836712"/>
          <a:ext cx="8531454" cy="529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44"/>
                <a:gridCol w="2743701"/>
                <a:gridCol w="424057"/>
                <a:gridCol w="2577115"/>
                <a:gridCol w="2243837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deciders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deciders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Generic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Generic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LB 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LB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adoption mines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reviewed value case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Final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peer reviewed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Implemented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plan for deciders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Implementation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Decider BC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mine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Final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source mine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investigations summary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Summary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behavioural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work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investigations summary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</a:t>
                      </a: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 - 25-02-15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</a:t>
                      </a: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Draft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Draft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LPAG for use at mines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 - 27-02-15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</a:t>
                      </a: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Awaiting comments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03689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84310"/>
              </p:ext>
            </p:extLst>
          </p:nvPr>
        </p:nvGraphicFramePr>
        <p:xfrm>
          <a:off x="228596" y="836712"/>
          <a:ext cx="8531455" cy="529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4"/>
                <a:gridCol w="455011"/>
                <a:gridCol w="2330657"/>
                <a:gridCol w="2219452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Leading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practice industry workshop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Workshop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programme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Completed and distributed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Effective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key presentations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Planned for: 20-04-2015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Establishment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effective COPA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Updated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LPAG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en-ZA" sz="1100" baseline="30000" dirty="0" smtClean="0"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ZA" sz="1100" baseline="0" dirty="0" smtClean="0">
                          <a:latin typeface="Arial" pitchFamily="34" charset="0"/>
                          <a:cs typeface="Arial" pitchFamily="34" charset="0"/>
                        </a:rPr>
                        <a:t> or 27</a:t>
                      </a:r>
                      <a:r>
                        <a:rPr lang="en-ZA" sz="1100" baseline="30000" dirty="0" smtClean="0"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ZA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membership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attendance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effectiveness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Working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relationship with first adoption 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Agreement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with Mine Manager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Report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 adoption at first adoption 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Agreed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adoption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Customised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&amp; LB plans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Monitoring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and evaluation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95315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15732"/>
              </p:ext>
            </p:extLst>
          </p:nvPr>
        </p:nvGraphicFramePr>
        <p:xfrm>
          <a:off x="228598" y="836712"/>
          <a:ext cx="8531453" cy="314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3"/>
                <a:gridCol w="455011"/>
                <a:gridCol w="2522297"/>
                <a:gridCol w="2027811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Effectiveness of BC &amp; LB plans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Documented findings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Signed off report on first adoption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Peer 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Final 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Final 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Peer 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96035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84587"/>
              </p:ext>
            </p:extLst>
          </p:nvPr>
        </p:nvGraphicFramePr>
        <p:xfrm>
          <a:off x="608449" y="873475"/>
          <a:ext cx="8068006" cy="526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98"/>
                <a:gridCol w="738850"/>
                <a:gridCol w="492567"/>
                <a:gridCol w="2135999"/>
                <a:gridCol w="801736"/>
                <a:gridCol w="728851"/>
                <a:gridCol w="728851"/>
                <a:gridCol w="801736"/>
                <a:gridCol w="1120718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Winch 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monitoring of airborne pollutants at a point source</a:t>
                      </a:r>
                      <a:endParaRPr lang="en-ZA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8507">
                <a:tc gridSpan="9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IDENTIFY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ZA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SLP adoption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T112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Identified potential SLP adoption mines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T113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Full Adoption Team assessment of SLP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T114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Contact manager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of source mine to arrange access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T115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Identify key contact person at source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22119">
                <a:tc gridSpan="9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DOCUMENT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T116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Conduct investigations at source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ZA" sz="1100" b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T117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documents for formal SLP assessment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T118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Confirm accuracy of prepared documents with source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T119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Final review of documents against SLP criteria by adoption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team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T120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Submit motivation of SLP to Head of Hub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8761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4694</TotalTime>
  <Words>1712</Words>
  <Application>Microsoft Office PowerPoint</Application>
  <PresentationFormat>On-screen Show (4:3)</PresentationFormat>
  <Paragraphs>586</Paragraphs>
  <Slides>20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Theme3</vt:lpstr>
      <vt:lpstr>DUST TEAM u p  -  d a t e March 2015 to 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Janse van Rensburg, Johan</cp:lastModifiedBy>
  <cp:revision>455</cp:revision>
  <cp:lastPrinted>2013-02-19T08:59:32Z</cp:lastPrinted>
  <dcterms:created xsi:type="dcterms:W3CDTF">2012-08-02T11:34:04Z</dcterms:created>
  <dcterms:modified xsi:type="dcterms:W3CDTF">2015-04-15T08:44:19Z</dcterms:modified>
</cp:coreProperties>
</file>