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6" r:id="rId5"/>
    <p:sldId id="261" r:id="rId6"/>
    <p:sldId id="262" r:id="rId7"/>
    <p:sldId id="267" r:id="rId8"/>
    <p:sldId id="268" r:id="rId9"/>
    <p:sldId id="276" r:id="rId10"/>
    <p:sldId id="278" r:id="rId11"/>
    <p:sldId id="263" r:id="rId12"/>
    <p:sldId id="264" r:id="rId13"/>
    <p:sldId id="27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1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574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5740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980728"/>
            <a:ext cx="5328592" cy="2232248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January 2014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987824" y="5013176"/>
            <a:ext cx="5976664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, Johan Janse van Rensburg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20  February </a:t>
            </a:r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2014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165304"/>
            <a:ext cx="9144000" cy="8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5173377" y="630624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4220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78620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27161279"/>
              </p:ext>
            </p:extLst>
          </p:nvPr>
        </p:nvGraphicFramePr>
        <p:xfrm>
          <a:off x="228599" y="914400"/>
          <a:ext cx="8762999" cy="5205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2"/>
                <a:gridCol w="418524"/>
                <a:gridCol w="2031103"/>
                <a:gridCol w="703232"/>
                <a:gridCol w="703232"/>
                <a:gridCol w="639302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/>
                        <a:t>KPA No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KPI</a:t>
                      </a:r>
                    </a:p>
                    <a:p>
                      <a:pPr algn="ctr"/>
                      <a:r>
                        <a:rPr lang="en-ZA" sz="1000" dirty="0" smtClean="0"/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Winch </a:t>
                      </a:r>
                      <a:r>
                        <a:rPr lang="en-ZA" sz="1000" baseline="0" dirty="0" smtClean="0"/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Water</a:t>
                      </a:r>
                      <a:r>
                        <a:rPr lang="en-ZA" sz="1000" baseline="0" dirty="0" smtClean="0"/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/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/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000" dirty="0" smtClean="0"/>
                        <a:t>Real-time monitoring</a:t>
                      </a:r>
                      <a:endParaRPr lang="en-ZA" sz="10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dirty="0" smtClean="0"/>
                        <a:t>FACILITATE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Update list of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Identify key contact persons at potential</a:t>
                      </a:r>
                      <a:r>
                        <a:rPr lang="en-ZA" sz="1100" baseline="0" dirty="0" smtClean="0"/>
                        <a:t>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Circulate SLP Adoption Brief to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Conduct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100%</a:t>
                      </a:r>
                    </a:p>
                    <a:p>
                      <a:pPr algn="ctr"/>
                      <a:r>
                        <a:rPr lang="en-ZA" sz="1100" dirty="0" smtClean="0"/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Establish SLP interest group if required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ZA" sz="1100" kern="1200" dirty="0" smtClean="0"/>
                        <a:t>19-03-14</a:t>
                      </a:r>
                      <a:endParaRPr lang="en-ZA" sz="11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ZA" sz="1100" kern="1200" dirty="0" smtClean="0"/>
                        <a:t>19-03-14</a:t>
                      </a:r>
                      <a:endParaRPr lang="en-ZA" sz="11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399589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Initiate process of mines reporting on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370367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Provide SLP adoption brief for use at other meetings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545698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Monthly follow-up communication with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meetings / terminate SLP Interest Group as necessary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6002238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61485949"/>
              </p:ext>
            </p:extLst>
          </p:nvPr>
        </p:nvGraphicFramePr>
        <p:xfrm>
          <a:off x="457200" y="908720"/>
          <a:ext cx="8435280" cy="233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Irenedale</a:t>
                      </a:r>
                      <a:r>
                        <a:rPr lang="en-GB" sz="1400" dirty="0" smtClean="0"/>
                        <a:t> potential practice – BC</a:t>
                      </a:r>
                      <a:r>
                        <a:rPr lang="en-GB" sz="1400" baseline="0" dirty="0" smtClean="0"/>
                        <a:t> and LB based</a:t>
                      </a:r>
                      <a:r>
                        <a:rPr lang="en-GB" sz="1400" dirty="0" smtClean="0"/>
                        <a:t>.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Progress </a:t>
                      </a:r>
                      <a:r>
                        <a:rPr lang="en-GB" sz="1400" dirty="0" err="1" smtClean="0"/>
                        <a:t>i.t.o</a:t>
                      </a:r>
                      <a:r>
                        <a:rPr lang="en-GB" sz="1400" dirty="0" smtClean="0"/>
                        <a:t>. QAFS.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Johan’s presentation to Learning Hub members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 gridSpan="2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838" y="3490843"/>
            <a:ext cx="5466306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MOSHIAT-D </a:t>
            </a:r>
            <a:r>
              <a:rPr lang="en-GB" sz="1100" dirty="0"/>
              <a:t>Coal meeting: </a:t>
            </a:r>
            <a:r>
              <a:rPr lang="en-GB" sz="1100" dirty="0" smtClean="0"/>
              <a:t>16-01-14</a:t>
            </a:r>
          </a:p>
          <a:p>
            <a:endParaRPr lang="en-GB" sz="1100" dirty="0"/>
          </a:p>
          <a:p>
            <a:r>
              <a:rPr lang="en-GB" sz="1100" dirty="0" smtClean="0"/>
              <a:t>MOSHIAT-D Coal day of learning: 28-01-14</a:t>
            </a:r>
          </a:p>
          <a:p>
            <a:endParaRPr lang="en-GB" sz="1100" dirty="0"/>
          </a:p>
          <a:p>
            <a:r>
              <a:rPr lang="en-GB" sz="1100" dirty="0" smtClean="0"/>
              <a:t>Anglo Plats presentation: 31-01-14</a:t>
            </a:r>
          </a:p>
          <a:p>
            <a:endParaRPr lang="en-GB" sz="1100" dirty="0"/>
          </a:p>
          <a:p>
            <a:r>
              <a:rPr lang="en-GB" sz="1100" dirty="0" smtClean="0"/>
              <a:t>MOSHIAT-D: 06-02-14</a:t>
            </a:r>
          </a:p>
          <a:p>
            <a:endParaRPr lang="en-GB" sz="1100" dirty="0"/>
          </a:p>
          <a:p>
            <a:r>
              <a:rPr lang="en-GB" sz="1100" dirty="0" smtClean="0"/>
              <a:t>GEE: 14-02-14</a:t>
            </a:r>
          </a:p>
          <a:p>
            <a:endParaRPr lang="en-GB" sz="1100" dirty="0"/>
          </a:p>
          <a:p>
            <a:r>
              <a:rPr lang="en-GB" sz="1100" dirty="0" smtClean="0"/>
              <a:t>Inter-company Health Committee (Gold Sector) : 18-02-14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Weekly Team meetings</a:t>
            </a:r>
            <a:endParaRPr lang="en-ZA" sz="11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08797572"/>
              </p:ext>
            </p:extLst>
          </p:nvPr>
        </p:nvGraphicFramePr>
        <p:xfrm>
          <a:off x="457200" y="908720"/>
          <a:ext cx="8507289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2664296"/>
                <a:gridCol w="864096"/>
                <a:gridCol w="187220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Cancellation of MOSH web site demo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Awaiting next date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t.b.a</a:t>
                      </a: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AB/</a:t>
                      </a:r>
                      <a:r>
                        <a:rPr kumimoji="0" lang="en-US" sz="14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JJvR</a:t>
                      </a: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/GP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81315637"/>
              </p:ext>
            </p:extLst>
          </p:nvPr>
        </p:nvGraphicFramePr>
        <p:xfrm>
          <a:off x="457200" y="908720"/>
          <a:ext cx="8302852" cy="89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653"/>
                <a:gridCol w="7814199"/>
              </a:tblGrid>
              <a:tr h="46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Key lessons learnt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Getting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involved directly with the mine that has a specific problem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8974884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</a:t>
            </a:r>
            <a:r>
              <a:rPr lang="en-ZA" sz="2000" smtClean="0"/>
              <a:t>learnt </a:t>
            </a:r>
            <a:endParaRPr lang="en-ZA" sz="2000" dirty="0" smtClean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 Dust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practices through a people oriented process to significantly improve occupational health and safety in the minerals industry with specific focus on </a:t>
            </a:r>
            <a:r>
              <a:rPr lang="en-ZA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ELIMINATION OF SILICOSIS AND DUST RELATED DISEASES</a:t>
            </a:r>
            <a:endParaRPr lang="en-ZA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994351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76176"/>
            <a:ext cx="8848756" cy="64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from Team Scorecard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100" b="1" dirty="0" smtClean="0">
                <a:latin typeface="Arial" pitchFamily="34" charset="0"/>
                <a:ea typeface="+mj-ea"/>
                <a:cs typeface="Arial" pitchFamily="34" charset="0"/>
              </a:rPr>
              <a:t>Covering identification, documenting, facilitating and impacts for the practices in question</a:t>
            </a:r>
            <a:endParaRPr kumimoji="0" lang="en-ZA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45549763"/>
              </p:ext>
            </p:extLst>
          </p:nvPr>
        </p:nvGraphicFramePr>
        <p:xfrm>
          <a:off x="228599" y="836712"/>
          <a:ext cx="8763000" cy="526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A1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participants in selection of leading practice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Credible team membership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17-01-13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14-02-13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discipline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group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Approved participants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plans for planning workshop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Competent Facilitator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Planning agenda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Detailed expert model of risk story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Stakeholder consultation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Prepared questions for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cont.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9208290"/>
              </p:ext>
            </p:extLst>
          </p:nvPr>
        </p:nvGraphicFramePr>
        <p:xfrm>
          <a:off x="228599" y="914400"/>
          <a:ext cx="8763000" cy="21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Consultation draft expert model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expert models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Major risks and improvement possibilities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Aug 2012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Oct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464861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Progress update - key indicators cont.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4768666"/>
              </p:ext>
            </p:extLst>
          </p:nvPr>
        </p:nvGraphicFramePr>
        <p:xfrm>
          <a:off x="228599" y="914400"/>
          <a:ext cx="8763000" cy="49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Leading practice with greatest potential OHS impact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Review of R&amp;D outcomes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Industry identified practices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Feb’12 (5)</a:t>
                      </a: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Feb’12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Exploratory visits to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Leading Practice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 (T16 </a:t>
                      </a:r>
                      <a:r>
                        <a:rPr lang="en-ZA" sz="800" dirty="0" err="1" smtClean="0">
                          <a:latin typeface="Arial" pitchFamily="34" charset="0"/>
                          <a:cs typeface="Arial" pitchFamily="34" charset="0"/>
                        </a:rPr>
                        <a:t>vs</a:t>
                      </a: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 T18)?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and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Up-dated quarterly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Credibility of selected Leading Practice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Jun’12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Workshop quality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gridSpan="5"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Cannot assess the quality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828996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0662863"/>
              </p:ext>
            </p:extLst>
          </p:nvPr>
        </p:nvGraphicFramePr>
        <p:xfrm>
          <a:off x="228599" y="914400"/>
          <a:ext cx="8762998" cy="5266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1"/>
                <a:gridCol w="418524"/>
                <a:gridCol w="2031103"/>
                <a:gridCol w="703232"/>
                <a:gridCol w="703232"/>
                <a:gridCol w="639302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Real-time monitoring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78507">
                <a:tc gridSpan="11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IDENTIFY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Identified potential SLP adoption mines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Full Adoption Team assessment of SLP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Contact manager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of source mine to arrange access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Identify key contact person at source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11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investigations at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en-ZA" sz="1100" b="0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documents for formal SLP assessment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Confirm accuracy of prepared documents with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Final review of documents against SLP criteria by adoption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team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Submit motivation of SLP to Head of Hub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30-11-13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30-11-13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14496438"/>
              </p:ext>
            </p:extLst>
          </p:nvPr>
        </p:nvGraphicFramePr>
        <p:xfrm>
          <a:off x="228599" y="914400"/>
          <a:ext cx="8762998" cy="396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84"/>
                <a:gridCol w="644841"/>
                <a:gridCol w="418524"/>
                <a:gridCol w="2031103"/>
                <a:gridCol w="703232"/>
                <a:gridCol w="703232"/>
                <a:gridCol w="639302"/>
                <a:gridCol w="639302"/>
                <a:gridCol w="703232"/>
                <a:gridCol w="983023"/>
                <a:gridCol w="9830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9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9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Real-time monitoring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 (cont.)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Convene SLP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review of SLP by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any necessary follow-up investigations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Not required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customised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SLP behaviour plans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Develop guidance notes for 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Critical review of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666668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1601</TotalTime>
  <Words>1399</Words>
  <Application>Microsoft Office PowerPoint</Application>
  <PresentationFormat>On-screen Show (4:3)</PresentationFormat>
  <Paragraphs>581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Theme3</vt:lpstr>
      <vt:lpstr> DUST TEAM u p  -  d a t e January 2014 to date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abanyini</cp:lastModifiedBy>
  <cp:revision>218</cp:revision>
  <cp:lastPrinted>2013-02-19T08:59:32Z</cp:lastPrinted>
  <dcterms:created xsi:type="dcterms:W3CDTF">2012-08-02T11:34:04Z</dcterms:created>
  <dcterms:modified xsi:type="dcterms:W3CDTF">2014-02-20T06:24:07Z</dcterms:modified>
</cp:coreProperties>
</file>