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80" r:id="rId4"/>
    <p:sldId id="268" r:id="rId5"/>
    <p:sldId id="294" r:id="rId6"/>
    <p:sldId id="300" r:id="rId7"/>
    <p:sldId id="301" r:id="rId8"/>
    <p:sldId id="302" r:id="rId9"/>
    <p:sldId id="292" r:id="rId10"/>
    <p:sldId id="285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6A300"/>
    <a:srgbClr val="FFFFC5"/>
    <a:srgbClr val="FFFF99"/>
    <a:srgbClr val="0E0A42"/>
    <a:srgbClr val="110C54"/>
    <a:srgbClr val="140E5E"/>
    <a:srgbClr val="150F61"/>
    <a:srgbClr val="120D53"/>
    <a:srgbClr val="161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346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574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osh.co.za/" TargetMode="External"/><Relationship Id="rId3" Type="http://schemas.openxmlformats.org/officeDocument/2006/relationships/image" Target="../media/image13.png"/><Relationship Id="rId7" Type="http://schemas.openxmlformats.org/officeDocument/2006/relationships/hyperlink" Target="mailto:johan.c.vanrensburg@angloamerican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gerriepienaar69@gmail.com" TargetMode="External"/><Relationship Id="rId5" Type="http://schemas.openxmlformats.org/officeDocument/2006/relationships/hyperlink" Target="mailto:ABanyini@chamberofmines.org.za" TargetMode="External"/><Relationship Id="rId4" Type="http://schemas.openxmlformats.org/officeDocument/2006/relationships/image" Target="../media/image4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emf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11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emf"/><Relationship Id="rId5" Type="http://schemas.openxmlformats.org/officeDocument/2006/relationships/image" Target="../media/image12.jpe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779912" y="1628800"/>
            <a:ext cx="5328592" cy="2232248"/>
          </a:xfrm>
        </p:spPr>
        <p:txBody>
          <a:bodyPr>
            <a:noAutofit/>
          </a:bodyPr>
          <a:lstStyle/>
          <a:p>
            <a:r>
              <a:rPr lang="en-Z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DUST TEAM</a:t>
            </a:r>
            <a:r>
              <a:rPr lang="en-ZA" sz="3600" b="1" dirty="0" smtClean="0">
                <a:solidFill>
                  <a:schemeClr val="bg1"/>
                </a:solidFill>
              </a:rPr>
              <a:t/>
            </a:r>
            <a:br>
              <a:rPr lang="en-ZA" sz="3600" b="1" dirty="0" smtClean="0">
                <a:solidFill>
                  <a:schemeClr val="bg1"/>
                </a:solidFill>
              </a:rPr>
            </a:br>
            <a:r>
              <a:rPr lang="en-ZA" sz="2800" dirty="0" smtClean="0">
                <a:solidFill>
                  <a:schemeClr val="bg1"/>
                </a:solidFill>
              </a:rPr>
              <a:t>u p  -  d a t e</a:t>
            </a:r>
            <a:br>
              <a:rPr lang="en-ZA" sz="2800" dirty="0" smtClean="0">
                <a:solidFill>
                  <a:schemeClr val="bg1"/>
                </a:solidFill>
              </a:rPr>
            </a:br>
            <a:r>
              <a:rPr lang="en-ZA" sz="1800" dirty="0" smtClean="0">
                <a:solidFill>
                  <a:schemeClr val="bg1"/>
                </a:solidFill>
              </a:rPr>
              <a:t>April</a:t>
            </a:r>
            <a:r>
              <a:rPr lang="en-ZA" sz="1800" dirty="0" smtClean="0">
                <a:solidFill>
                  <a:schemeClr val="bg1"/>
                </a:solidFill>
              </a:rPr>
              <a:t> </a:t>
            </a:r>
            <a:r>
              <a:rPr lang="en-ZA" sz="1800" dirty="0" smtClean="0">
                <a:solidFill>
                  <a:schemeClr val="bg1"/>
                </a:solidFill>
              </a:rPr>
              <a:t>2015 to date</a:t>
            </a:r>
            <a:r>
              <a:rPr lang="en-ZA" sz="2800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2987824" y="5013176"/>
            <a:ext cx="5976664" cy="1152128"/>
          </a:xfrm>
        </p:spPr>
        <p:txBody>
          <a:bodyPr/>
          <a:lstStyle/>
          <a:p>
            <a:pPr algn="r"/>
            <a:r>
              <a:rPr lang="en-ZA" sz="1400" i="1" dirty="0" smtClean="0">
                <a:solidFill>
                  <a:schemeClr val="bg1"/>
                </a:solidFill>
              </a:rPr>
              <a:t>by</a:t>
            </a:r>
          </a:p>
          <a:p>
            <a:pPr algn="r"/>
            <a:r>
              <a:rPr lang="en-ZA" sz="1600" dirty="0" err="1" smtClean="0">
                <a:solidFill>
                  <a:schemeClr val="bg1"/>
                </a:solidFill>
              </a:rPr>
              <a:t>Gerrie</a:t>
            </a:r>
            <a:r>
              <a:rPr lang="en-ZA" sz="1600" dirty="0" smtClean="0">
                <a:solidFill>
                  <a:schemeClr val="bg1"/>
                </a:solidFill>
              </a:rPr>
              <a:t> </a:t>
            </a:r>
            <a:r>
              <a:rPr lang="en-ZA" sz="1600" dirty="0" err="1" smtClean="0">
                <a:solidFill>
                  <a:schemeClr val="bg1"/>
                </a:solidFill>
              </a:rPr>
              <a:t>Pienaar</a:t>
            </a:r>
            <a:r>
              <a:rPr lang="en-ZA" sz="1600" dirty="0" smtClean="0">
                <a:solidFill>
                  <a:schemeClr val="bg1"/>
                </a:solidFill>
              </a:rPr>
              <a:t>, Johan van Rensburg and Dr </a:t>
            </a:r>
            <a:r>
              <a:rPr lang="en-ZA" sz="1600" dirty="0">
                <a:solidFill>
                  <a:schemeClr val="bg1"/>
                </a:solidFill>
              </a:rPr>
              <a:t>Audrey </a:t>
            </a:r>
            <a:r>
              <a:rPr lang="en-ZA" sz="1600" dirty="0" err="1">
                <a:solidFill>
                  <a:schemeClr val="bg1"/>
                </a:solidFill>
              </a:rPr>
              <a:t>Banyini</a:t>
            </a:r>
            <a:r>
              <a:rPr lang="en-ZA" sz="1400" dirty="0">
                <a:solidFill>
                  <a:schemeClr val="bg1"/>
                </a:solidFill>
              </a:rPr>
              <a:t> </a:t>
            </a:r>
            <a:endParaRPr lang="en-ZA" sz="1400" dirty="0" smtClean="0">
              <a:solidFill>
                <a:schemeClr val="bg1"/>
              </a:solidFill>
            </a:endParaRPr>
          </a:p>
          <a:p>
            <a:pPr algn="r"/>
            <a:r>
              <a:rPr lang="en-ZA" sz="1400" dirty="0" smtClean="0">
                <a:solidFill>
                  <a:schemeClr val="bg1">
                    <a:lumMod val="95000"/>
                  </a:schemeClr>
                </a:solidFill>
              </a:rPr>
              <a:t>21 May  </a:t>
            </a:r>
            <a:r>
              <a:rPr lang="en-ZA" sz="1400" dirty="0" smtClean="0">
                <a:solidFill>
                  <a:schemeClr val="bg1">
                    <a:lumMod val="95000"/>
                  </a:schemeClr>
                </a:solidFill>
              </a:rPr>
              <a:t>2015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70646"/>
            <a:ext cx="9144000" cy="941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grpSp>
        <p:nvGrpSpPr>
          <p:cNvPr id="2" name="Group 1"/>
          <p:cNvGrpSpPr/>
          <p:nvPr/>
        </p:nvGrpSpPr>
        <p:grpSpPr>
          <a:xfrm>
            <a:off x="4431074" y="6178620"/>
            <a:ext cx="4677430" cy="692696"/>
            <a:chOff x="4431074" y="6178620"/>
            <a:chExt cx="4677430" cy="692696"/>
          </a:xfrm>
        </p:grpSpPr>
        <p:sp>
          <p:nvSpPr>
            <p:cNvPr id="15" name="TextBox 14"/>
            <p:cNvSpPr txBox="1"/>
            <p:nvPr/>
          </p:nvSpPr>
          <p:spPr>
            <a:xfrm>
              <a:off x="5173377" y="6306247"/>
              <a:ext cx="32150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ZA" sz="1200" b="1" u="sng" dirty="0" smtClean="0">
                  <a:latin typeface="Arial" pitchFamily="34" charset="0"/>
                  <a:cs typeface="Arial" pitchFamily="34" charset="0"/>
                </a:rPr>
                <a:t>CHAMBER OF MINES OF SOUTH AFRICA</a:t>
              </a:r>
            </a:p>
            <a:p>
              <a:pPr algn="ctr"/>
              <a:r>
                <a:rPr lang="en-ZA" sz="1200" i="1" dirty="0" smtClean="0">
                  <a:solidFill>
                    <a:srgbClr val="FF0000"/>
                  </a:solidFill>
                </a:rPr>
                <a:t>Putting South Africa First</a:t>
              </a:r>
              <a:endParaRPr lang="en-ZA" sz="1200" i="1" dirty="0">
                <a:solidFill>
                  <a:srgbClr val="FF0000"/>
                </a:solidFill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431074" y="6242200"/>
              <a:ext cx="857256" cy="59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7" name="Picture 2" descr="http://www.pbmr.co.za/contenthtml/files/Image/aboutus7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0855" y="6178620"/>
              <a:ext cx="797649" cy="692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3364" y="5621460"/>
            <a:ext cx="5646788" cy="831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5557572"/>
            <a:ext cx="1594200" cy="7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7338207" y="6319728"/>
            <a:ext cx="15343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dirty="0" smtClean="0"/>
              <a:t>L E A R N I N G   H U B</a:t>
            </a:r>
            <a:endParaRPr lang="en-ZA" sz="12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-4680" y="1124744"/>
            <a:ext cx="9148680" cy="4176464"/>
            <a:chOff x="-4680" y="1124744"/>
            <a:chExt cx="9148680" cy="4176464"/>
          </a:xfrm>
        </p:grpSpPr>
        <p:grpSp>
          <p:nvGrpSpPr>
            <p:cNvPr id="18" name="Group 17"/>
            <p:cNvGrpSpPr/>
            <p:nvPr/>
          </p:nvGrpSpPr>
          <p:grpSpPr>
            <a:xfrm>
              <a:off x="-4680" y="1124744"/>
              <a:ext cx="9148680" cy="4176464"/>
              <a:chOff x="-4680" y="1124744"/>
              <a:chExt cx="9148680" cy="417646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-4680" y="4365104"/>
                <a:ext cx="9148680" cy="936104"/>
              </a:xfrm>
              <a:prstGeom prst="rect">
                <a:avLst/>
              </a:prstGeom>
              <a:solidFill>
                <a:srgbClr val="3D6AA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-4680" y="1124744"/>
                <a:ext cx="9148680" cy="3096344"/>
                <a:chOff x="-4680" y="1340768"/>
                <a:chExt cx="9148680" cy="3096344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-4680" y="1340768"/>
                  <a:ext cx="9148680" cy="309634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ZA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263461" y="1674674"/>
                  <a:ext cx="8609140" cy="1569660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2000" dirty="0" smtClean="0"/>
                    <a:t>L E A R N I N G   H U B</a:t>
                  </a:r>
                </a:p>
                <a:p>
                  <a:pPr algn="ctr"/>
                  <a:r>
                    <a:rPr lang="en-US" sz="4000" b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DUST TEAM</a:t>
                  </a:r>
                </a:p>
                <a:p>
                  <a:pPr algn="ctr"/>
                  <a:r>
                    <a:rPr lang="en-US" sz="3600" b="1" dirty="0" smtClean="0"/>
                    <a:t>011 498 7100</a:t>
                  </a:r>
                </a:p>
              </p:txBody>
            </p:sp>
          </p:grpSp>
          <p:sp>
            <p:nvSpPr>
              <p:cNvPr id="27" name="Rounded Rectangle 26"/>
              <p:cNvSpPr/>
              <p:nvPr/>
            </p:nvSpPr>
            <p:spPr>
              <a:xfrm>
                <a:off x="395536" y="3894151"/>
                <a:ext cx="2520280" cy="90299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ZA" sz="1600" dirty="0" smtClean="0"/>
                  <a:t>Dr Audrey </a:t>
                </a:r>
                <a:r>
                  <a:rPr lang="en-ZA" sz="1600" dirty="0" err="1" smtClean="0"/>
                  <a:t>Banyini</a:t>
                </a:r>
                <a:endParaRPr lang="en-ZA" sz="1600" dirty="0" smtClean="0"/>
              </a:p>
              <a:p>
                <a:pPr algn="ctr"/>
                <a:r>
                  <a:rPr lang="en-ZA" sz="1000" dirty="0" smtClean="0">
                    <a:hlinkClick r:id="rId5"/>
                  </a:rPr>
                  <a:t>ABanyini@chamberofmines.org.za</a:t>
                </a:r>
                <a:endParaRPr lang="en-ZA" sz="1200" dirty="0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3309520" y="3894152"/>
                <a:ext cx="2520280" cy="90299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ZA" sz="1600" dirty="0" err="1" smtClean="0"/>
                  <a:t>Gerrie</a:t>
                </a:r>
                <a:r>
                  <a:rPr lang="en-ZA" sz="1600" dirty="0" smtClean="0"/>
                  <a:t> </a:t>
                </a:r>
                <a:r>
                  <a:rPr lang="en-ZA" sz="1600" dirty="0" err="1" smtClean="0"/>
                  <a:t>Pienaar</a:t>
                </a:r>
                <a:endParaRPr lang="en-ZA" sz="1600" dirty="0" smtClean="0"/>
              </a:p>
              <a:p>
                <a:pPr algn="ctr"/>
                <a:r>
                  <a:rPr lang="en-ZA" sz="1000" dirty="0" smtClean="0">
                    <a:hlinkClick r:id="rId6"/>
                  </a:rPr>
                  <a:t>gerriepienaar69@gmail.com</a:t>
                </a:r>
                <a:r>
                  <a:rPr lang="en-ZA" sz="1000" dirty="0" smtClean="0"/>
                  <a:t>  </a:t>
                </a:r>
                <a:endParaRPr lang="en-ZA" sz="1000" dirty="0"/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6228184" y="3894153"/>
                <a:ext cx="2520280" cy="90299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ZA" sz="1600" dirty="0" smtClean="0"/>
                  <a:t>Johan van Rensburg</a:t>
                </a:r>
              </a:p>
              <a:p>
                <a:pPr algn="ctr"/>
                <a:r>
                  <a:rPr lang="en-ZA" sz="1000" dirty="0">
                    <a:hlinkClick r:id="rId7"/>
                  </a:rPr>
                  <a:t>johan.c.vanrensburg@angloamerican.com</a:t>
                </a:r>
                <a:r>
                  <a:rPr lang="en-ZA" sz="1000" dirty="0"/>
                  <a:t> </a:t>
                </a:r>
              </a:p>
              <a:p>
                <a:pPr algn="ctr"/>
                <a:r>
                  <a:rPr lang="en-ZA" sz="1000" dirty="0" smtClean="0"/>
                  <a:t> </a:t>
                </a:r>
                <a:endParaRPr lang="en-ZA" sz="1000" dirty="0"/>
              </a:p>
            </p:txBody>
          </p:sp>
        </p:grpSp>
        <p:sp>
          <p:nvSpPr>
            <p:cNvPr id="20" name="Rectangle 19"/>
            <p:cNvSpPr/>
            <p:nvPr/>
          </p:nvSpPr>
          <p:spPr>
            <a:xfrm>
              <a:off x="2689600" y="3356992"/>
              <a:ext cx="37568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/>
                <a:t>Or visit our website: </a:t>
              </a:r>
              <a:r>
                <a:rPr lang="en-ZA" u="sng" dirty="0">
                  <a:solidFill>
                    <a:schemeClr val="bg1"/>
                  </a:solidFill>
                  <a:hlinkClick r:id="rId8"/>
                </a:rPr>
                <a:t>www.mosh.co.za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9" name="Picture 16" descr="interrogacon 4"/>
          <p:cNvPicPr>
            <a:picLocks noChangeAspect="1" noChangeArrowheads="1"/>
          </p:cNvPicPr>
          <p:nvPr/>
        </p:nvPicPr>
        <p:blipFill rotWithShape="1">
          <a:blip r:embed="rId9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590" t="5101" r="34065" b="19978"/>
          <a:stretch/>
        </p:blipFill>
        <p:spPr bwMode="auto">
          <a:xfrm>
            <a:off x="6906141" y="5171"/>
            <a:ext cx="2237859" cy="38558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11651644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err="1" smtClean="0"/>
              <a:t>COPA</a:t>
            </a:r>
            <a:r>
              <a:rPr lang="en-ZA" sz="2000" dirty="0" smtClean="0"/>
              <a:t> Launch Plans</a:t>
            </a:r>
            <a:endParaRPr lang="en-ZA" sz="2000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Highlights/ </a:t>
            </a:r>
            <a:r>
              <a:rPr lang="en-ZA" sz="2000" dirty="0" smtClean="0"/>
              <a:t>Lowlight</a:t>
            </a:r>
            <a:endParaRPr lang="en-ZA" sz="2000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Important dates/events</a:t>
            </a:r>
          </a:p>
          <a:p>
            <a:pPr marL="342900" indent="-342900">
              <a:lnSpc>
                <a:spcPct val="150000"/>
              </a:lnSpc>
            </a:pPr>
            <a:endParaRPr lang="en-ZA" sz="2000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285721" y="6215656"/>
            <a:ext cx="8606759" cy="597720"/>
            <a:chOff x="285721" y="6215656"/>
            <a:chExt cx="8606759" cy="59772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187624" y="674513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5721" y="6215656"/>
              <a:ext cx="857256" cy="59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892347" y="6263168"/>
              <a:ext cx="1000133" cy="466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20" name="Straight Connector 19"/>
            <p:cNvCxnSpPr/>
            <p:nvPr/>
          </p:nvCxnSpPr>
          <p:spPr>
            <a:xfrm>
              <a:off x="1187624" y="622502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 Placeholder 4"/>
            <p:cNvSpPr txBox="1">
              <a:spLocks/>
            </p:cNvSpPr>
            <p:nvPr/>
          </p:nvSpPr>
          <p:spPr>
            <a:xfrm>
              <a:off x="1500166" y="6303510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ZA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Leading the change to zero harm</a:t>
              </a: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Leading Practice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- key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indicators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85721" y="6215656"/>
            <a:ext cx="8606759" cy="597720"/>
            <a:chOff x="285721" y="6215656"/>
            <a:chExt cx="8606759" cy="59772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187624" y="674513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5721" y="6215656"/>
              <a:ext cx="857256" cy="59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892347" y="6263168"/>
              <a:ext cx="1000133" cy="466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1187624" y="622502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Placeholder 4"/>
            <p:cNvSpPr txBox="1">
              <a:spLocks/>
            </p:cNvSpPr>
            <p:nvPr/>
          </p:nvSpPr>
          <p:spPr>
            <a:xfrm>
              <a:off x="1500166" y="6303510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ZA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Leading the change to zero harm</a:t>
              </a: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857232"/>
            <a:ext cx="10026650" cy="538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757403715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1142984"/>
            <a:ext cx="10026650" cy="448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6987614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1" y="6215656"/>
            <a:ext cx="8606759" cy="597720"/>
            <a:chOff x="285721" y="6215656"/>
            <a:chExt cx="8606759" cy="59772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187624" y="674513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5721" y="6215656"/>
              <a:ext cx="857256" cy="59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892347" y="6263168"/>
              <a:ext cx="1000133" cy="466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39" name="Straight Connector 38"/>
            <p:cNvCxnSpPr/>
            <p:nvPr/>
          </p:nvCxnSpPr>
          <p:spPr>
            <a:xfrm>
              <a:off x="1187624" y="622502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Placeholder 4"/>
            <p:cNvSpPr txBox="1">
              <a:spLocks/>
            </p:cNvSpPr>
            <p:nvPr/>
          </p:nvSpPr>
          <p:spPr>
            <a:xfrm>
              <a:off x="1500166" y="6303510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ZA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Leading the change to zero harm</a:t>
              </a: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SLP Adoption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High Lights and low </a:t>
            </a:r>
            <a:r>
              <a:rPr lang="en-ZA" sz="2400" b="1" dirty="0" err="1" smtClean="0">
                <a:latin typeface="Arial" pitchFamily="34" charset="0"/>
                <a:ea typeface="+mj-ea"/>
                <a:cs typeface="Arial" pitchFamily="34" charset="0"/>
              </a:rPr>
              <a:t>lightsTracker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8662" y="1142984"/>
            <a:ext cx="6459537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2219" y="1643050"/>
            <a:ext cx="8301781" cy="4024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50" name="Text Box 2"/>
          <p:cNvSpPr txBox="1">
            <a:spLocks noChangeArrowheads="1"/>
          </p:cNvSpPr>
          <p:nvPr/>
        </p:nvSpPr>
        <p:spPr bwMode="auto">
          <a:xfrm>
            <a:off x="3000364" y="5214950"/>
            <a:ext cx="1066800" cy="27622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ZA" sz="11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Previous: 86.6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404827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1" y="6215656"/>
            <a:ext cx="8606759" cy="597720"/>
            <a:chOff x="285721" y="6215656"/>
            <a:chExt cx="8606759" cy="59772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187624" y="674513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5721" y="6215656"/>
              <a:ext cx="857256" cy="59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892347" y="6263168"/>
              <a:ext cx="1000133" cy="466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39" name="Straight Connector 38"/>
            <p:cNvCxnSpPr/>
            <p:nvPr/>
          </p:nvCxnSpPr>
          <p:spPr>
            <a:xfrm>
              <a:off x="1187624" y="622502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Placeholder 4"/>
            <p:cNvSpPr txBox="1">
              <a:spLocks/>
            </p:cNvSpPr>
            <p:nvPr/>
          </p:nvSpPr>
          <p:spPr>
            <a:xfrm>
              <a:off x="1500166" y="6303510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ZA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Leading the change to zero harm</a:t>
              </a: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SLP Adoption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High Lights and low </a:t>
            </a:r>
            <a:r>
              <a:rPr lang="en-ZA" sz="2400" b="1" dirty="0" err="1" smtClean="0">
                <a:latin typeface="Arial" pitchFamily="34" charset="0"/>
                <a:ea typeface="+mj-ea"/>
                <a:cs typeface="Arial" pitchFamily="34" charset="0"/>
              </a:rPr>
              <a:t>lightsTracker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/>
          <p:nvPr/>
        </p:nvPicPr>
        <p:blipFill>
          <a:blip r:embed="rId5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71472" y="1857364"/>
            <a:ext cx="7271095" cy="3885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0182" name="Text Box 5"/>
          <p:cNvSpPr txBox="1">
            <a:spLocks noChangeArrowheads="1"/>
          </p:cNvSpPr>
          <p:nvPr/>
        </p:nvSpPr>
        <p:spPr bwMode="auto">
          <a:xfrm>
            <a:off x="2500298" y="5786454"/>
            <a:ext cx="1066800" cy="27622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ZA" sz="11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Previous: 56.7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0183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786" y="1214422"/>
            <a:ext cx="6459537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77404827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1" y="6215656"/>
            <a:ext cx="8606759" cy="597720"/>
            <a:chOff x="285721" y="6215656"/>
            <a:chExt cx="8606759" cy="59772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187624" y="674513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5721" y="6215656"/>
              <a:ext cx="857256" cy="59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892347" y="6263168"/>
              <a:ext cx="1000133" cy="466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39" name="Straight Connector 38"/>
            <p:cNvCxnSpPr/>
            <p:nvPr/>
          </p:nvCxnSpPr>
          <p:spPr>
            <a:xfrm>
              <a:off x="1187624" y="622502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Placeholder 4"/>
            <p:cNvSpPr txBox="1">
              <a:spLocks/>
            </p:cNvSpPr>
            <p:nvPr/>
          </p:nvSpPr>
          <p:spPr>
            <a:xfrm>
              <a:off x="1500166" y="6303510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ZA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Leading the change to zero harm</a:t>
              </a: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SLP Adoption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High Lights and low </a:t>
            </a:r>
            <a:r>
              <a:rPr lang="en-ZA" sz="2400" b="1" dirty="0" err="1" smtClean="0">
                <a:latin typeface="Arial" pitchFamily="34" charset="0"/>
                <a:ea typeface="+mj-ea"/>
                <a:cs typeface="Arial" pitchFamily="34" charset="0"/>
              </a:rPr>
              <a:t>lightsTracker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1785926"/>
            <a:ext cx="7715304" cy="4219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8662" y="1142984"/>
            <a:ext cx="6459537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77404827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1" y="6215656"/>
            <a:ext cx="8606759" cy="597720"/>
            <a:chOff x="285721" y="6215656"/>
            <a:chExt cx="8606759" cy="59772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187624" y="674513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5721" y="6215656"/>
              <a:ext cx="857256" cy="59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892347" y="6263168"/>
              <a:ext cx="1000133" cy="466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39" name="Straight Connector 38"/>
            <p:cNvCxnSpPr/>
            <p:nvPr/>
          </p:nvCxnSpPr>
          <p:spPr>
            <a:xfrm>
              <a:off x="1187624" y="622502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Placeholder 4"/>
            <p:cNvSpPr txBox="1">
              <a:spLocks/>
            </p:cNvSpPr>
            <p:nvPr/>
          </p:nvSpPr>
          <p:spPr>
            <a:xfrm>
              <a:off x="1500166" y="6303510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ZA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Leading the change to zero harm</a:t>
              </a: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SLP Adoption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High Lights and low </a:t>
            </a:r>
            <a:r>
              <a:rPr lang="en-ZA" sz="2400" b="1" dirty="0" err="1" smtClean="0">
                <a:latin typeface="Arial" pitchFamily="34" charset="0"/>
                <a:ea typeface="+mj-ea"/>
                <a:cs typeface="Arial" pitchFamily="34" charset="0"/>
              </a:rPr>
              <a:t>lightsTracker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1595438"/>
            <a:ext cx="8572559" cy="4119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7224" y="1071546"/>
            <a:ext cx="6459537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77404827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1" y="6215656"/>
            <a:ext cx="8606759" cy="597720"/>
            <a:chOff x="285721" y="6215656"/>
            <a:chExt cx="8606759" cy="59772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187624" y="674513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5721" y="6215656"/>
              <a:ext cx="857256" cy="59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892347" y="6263168"/>
              <a:ext cx="1000133" cy="466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39" name="Straight Connector 38"/>
            <p:cNvCxnSpPr/>
            <p:nvPr/>
          </p:nvCxnSpPr>
          <p:spPr>
            <a:xfrm>
              <a:off x="1187624" y="6225026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Placeholder 4"/>
            <p:cNvSpPr txBox="1">
              <a:spLocks/>
            </p:cNvSpPr>
            <p:nvPr/>
          </p:nvSpPr>
          <p:spPr>
            <a:xfrm>
              <a:off x="1500166" y="6303510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ZA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Leading the change to zero harm</a:t>
              </a: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Important dates/events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85720" y="1500174"/>
            <a:ext cx="77867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ZA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Rustenburg Tripartite 7 May 2014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Chamber of Mines Colliery Council:  13 May 2015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Free State </a:t>
            </a:r>
            <a:r>
              <a:rPr lang="en-ZA" sz="2400" dirty="0" err="1" smtClean="0"/>
              <a:t>occ</a:t>
            </a:r>
            <a:r>
              <a:rPr lang="en-ZA" sz="2400" dirty="0" smtClean="0"/>
              <a:t> hygiene tripartite: 14 May 2015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GEE: 15 May 2015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err="1" smtClean="0"/>
              <a:t>COPA</a:t>
            </a:r>
            <a:r>
              <a:rPr lang="en-ZA" sz="2400" dirty="0" smtClean="0"/>
              <a:t> LAUNCH : 28 MAY 2015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Free </a:t>
            </a:r>
            <a:r>
              <a:rPr lang="en-ZA" sz="2400" dirty="0" smtClean="0"/>
              <a:t>State Tripartite presentation: 4 June 2015 (</a:t>
            </a:r>
            <a:r>
              <a:rPr lang="en-ZA" sz="2400" dirty="0" err="1" smtClean="0"/>
              <a:t>COPA</a:t>
            </a:r>
            <a:r>
              <a:rPr lang="en-ZA" sz="2400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endParaRPr lang="en-Z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950000585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4583</TotalTime>
  <Words>219</Words>
  <Application>Microsoft Office PowerPoint</Application>
  <PresentationFormat>On-screen Show (4:3)</PresentationFormat>
  <Paragraphs>52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Theme3</vt:lpstr>
      <vt:lpstr>DUST TEAM u p  -  d a t e April 2015 to date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abanyini</cp:lastModifiedBy>
  <cp:revision>433</cp:revision>
  <cp:lastPrinted>2013-02-19T08:59:32Z</cp:lastPrinted>
  <dcterms:created xsi:type="dcterms:W3CDTF">2012-08-02T11:34:04Z</dcterms:created>
  <dcterms:modified xsi:type="dcterms:W3CDTF">2015-05-20T16:27:15Z</dcterms:modified>
</cp:coreProperties>
</file>