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Chris%20%20Legodi\Desktop\Learning%20Hub\FOG%20Team\TARP%20COPA\COPA%20Meetings\10%20May%202013\COPA%20EFFECTIVENESS%20-%20ANALYSI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Chris%20%20Legodi\Desktop\Learning%20Hub\FOG%20Team\TARP%20COPA\COPA%20Meetings\10%20May%202013\COPA%20EFFECTIVENESS%20-%20ANALYSI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Chris%20%20Legodi\Desktop\Learning%20Hub\FOG%20Team\TARP%20COPA\COPA%20Meetings\10%20May%202013\COPA%20EFFECTIVENESS%20-%20ANALYSIS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Chris%20%20Legodi\Desktop\Learning%20Hub\FOG%20Team\TARP%20COPA\COPA%20Meetings\10%20May%202013\COPA%20EFFECTIVENESS%20-%20ANALYSIS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Chris%20%20Legodi\Desktop\Learning%20Hub\FOG%20Team\TARP%20COPA\COPA%20Meetings\10%20May%202013\COPA%20EFFECTIVENESS%20-%20ANALYS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 b="1"/>
            </a:pPr>
            <a:r>
              <a:rPr lang="en-US" sz="1400" b="1"/>
              <a:t>COPA</a:t>
            </a:r>
            <a:r>
              <a:rPr lang="en-US" sz="1400" b="1" baseline="0"/>
              <a:t> Effectiveness - Nets with Bolts (1)</a:t>
            </a:r>
            <a:endParaRPr lang="en-US" sz="1400" b="1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Summary!$B$26</c:f>
              <c:strCache>
                <c:ptCount val="1"/>
                <c:pt idx="0">
                  <c:v>Strongly Disagree</c:v>
                </c:pt>
              </c:strCache>
            </c:strRef>
          </c:tx>
          <c:cat>
            <c:strRef>
              <c:f>Summary!$A$27:$A$30</c:f>
              <c:strCache>
                <c:ptCount val="4"/>
                <c:pt idx="0">
                  <c:v>The COPA has facilitated effective use of the leading practice adoption guide at my mine.</c:v>
                </c:pt>
                <c:pt idx="1">
                  <c:v>The documents provided at COPA meetings are useful to me / my mine.</c:v>
                </c:pt>
                <c:pt idx="2">
                  <c:v>The case for adopting the leading practice has been made adequately clear.</c:v>
                </c:pt>
                <c:pt idx="3">
                  <c:v>The purpose of the COPA has been made clear to me</c:v>
                </c:pt>
              </c:strCache>
            </c:strRef>
          </c:cat>
          <c:val>
            <c:numRef>
              <c:f>Summary!$B$27:$B$30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Summary!$C$26</c:f>
              <c:strCache>
                <c:ptCount val="1"/>
                <c:pt idx="0">
                  <c:v>Disagree</c:v>
                </c:pt>
              </c:strCache>
            </c:strRef>
          </c:tx>
          <c:cat>
            <c:strRef>
              <c:f>Summary!$A$27:$A$30</c:f>
              <c:strCache>
                <c:ptCount val="4"/>
                <c:pt idx="0">
                  <c:v>The COPA has facilitated effective use of the leading practice adoption guide at my mine.</c:v>
                </c:pt>
                <c:pt idx="1">
                  <c:v>The documents provided at COPA meetings are useful to me / my mine.</c:v>
                </c:pt>
                <c:pt idx="2">
                  <c:v>The case for adopting the leading practice has been made adequately clear.</c:v>
                </c:pt>
                <c:pt idx="3">
                  <c:v>The purpose of the COPA has been made clear to me</c:v>
                </c:pt>
              </c:strCache>
            </c:strRef>
          </c:cat>
          <c:val>
            <c:numRef>
              <c:f>Summary!$C$27:$C$30</c:f>
              <c:numCache>
                <c:formatCode>General</c:formatCode>
                <c:ptCount val="4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Summary!$D$26</c:f>
              <c:strCache>
                <c:ptCount val="1"/>
                <c:pt idx="0">
                  <c:v>Agree</c:v>
                </c:pt>
              </c:strCache>
            </c:strRef>
          </c:tx>
          <c:cat>
            <c:strRef>
              <c:f>Summary!$A$27:$A$30</c:f>
              <c:strCache>
                <c:ptCount val="4"/>
                <c:pt idx="0">
                  <c:v>The COPA has facilitated effective use of the leading practice adoption guide at my mine.</c:v>
                </c:pt>
                <c:pt idx="1">
                  <c:v>The documents provided at COPA meetings are useful to me / my mine.</c:v>
                </c:pt>
                <c:pt idx="2">
                  <c:v>The case for adopting the leading practice has been made adequately clear.</c:v>
                </c:pt>
                <c:pt idx="3">
                  <c:v>The purpose of the COPA has been made clear to me</c:v>
                </c:pt>
              </c:strCache>
            </c:strRef>
          </c:cat>
          <c:val>
            <c:numRef>
              <c:f>Summary!$D$27:$D$30</c:f>
              <c:numCache>
                <c:formatCode>General</c:formatCode>
                <c:ptCount val="4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8</c:v>
                </c:pt>
              </c:numCache>
            </c:numRef>
          </c:val>
        </c:ser>
        <c:ser>
          <c:idx val="3"/>
          <c:order val="3"/>
          <c:tx>
            <c:strRef>
              <c:f>Summary!$E$26</c:f>
              <c:strCache>
                <c:ptCount val="1"/>
                <c:pt idx="0">
                  <c:v>Strongly Agree</c:v>
                </c:pt>
              </c:strCache>
            </c:strRef>
          </c:tx>
          <c:cat>
            <c:strRef>
              <c:f>Summary!$A$27:$A$30</c:f>
              <c:strCache>
                <c:ptCount val="4"/>
                <c:pt idx="0">
                  <c:v>The COPA has facilitated effective use of the leading practice adoption guide at my mine.</c:v>
                </c:pt>
                <c:pt idx="1">
                  <c:v>The documents provided at COPA meetings are useful to me / my mine.</c:v>
                </c:pt>
                <c:pt idx="2">
                  <c:v>The case for adopting the leading practice has been made adequately clear.</c:v>
                </c:pt>
                <c:pt idx="3">
                  <c:v>The purpose of the COPA has been made clear to me</c:v>
                </c:pt>
              </c:strCache>
            </c:strRef>
          </c:cat>
          <c:val>
            <c:numRef>
              <c:f>Summary!$E$27:$E$30</c:f>
              <c:numCache>
                <c:formatCode>General</c:formatCode>
                <c:ptCount val="4"/>
                <c:pt idx="0">
                  <c:v>6</c:v>
                </c:pt>
                <c:pt idx="1">
                  <c:v>7</c:v>
                </c:pt>
                <c:pt idx="2">
                  <c:v>9</c:v>
                </c:pt>
                <c:pt idx="3">
                  <c:v>11</c:v>
                </c:pt>
              </c:numCache>
            </c:numRef>
          </c:val>
        </c:ser>
        <c:axId val="85349504"/>
        <c:axId val="85351040"/>
      </c:barChart>
      <c:catAx>
        <c:axId val="85349504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85351040"/>
        <c:crosses val="autoZero"/>
        <c:auto val="1"/>
        <c:lblAlgn val="ctr"/>
        <c:lblOffset val="100"/>
      </c:catAx>
      <c:valAx>
        <c:axId val="8535104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534950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800"/>
          </a:pPr>
          <a:endParaRPr lang="en-US"/>
        </a:p>
      </c:txPr>
    </c:legend>
    <c:plotVisOnly val="1"/>
  </c:chart>
  <c:spPr>
    <a:scene3d>
      <a:camera prst="orthographicFront"/>
      <a:lightRig rig="threePt" dir="t"/>
    </a:scene3d>
    <a:sp3d>
      <a:bevelT/>
    </a:sp3d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 b="1" i="0" baseline="0"/>
              <a:t>COPA Effectiveness - Nets with Bolts (2)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Summary!$B$18</c:f>
              <c:strCache>
                <c:ptCount val="1"/>
                <c:pt idx="0">
                  <c:v>Strongly Disagree</c:v>
                </c:pt>
              </c:strCache>
            </c:strRef>
          </c:tx>
          <c:cat>
            <c:strRef>
              <c:f>Summary!$A$19:$A$23</c:f>
              <c:strCache>
                <c:ptCount val="5"/>
                <c:pt idx="0">
                  <c:v>COPA members share ideas on addressing OHS issues not addressed by the leading practice</c:v>
                </c:pt>
                <c:pt idx="1">
                  <c:v>COPA members share their experience in achieving successful adoption.</c:v>
                </c:pt>
                <c:pt idx="2">
                  <c:v>Members contribute frequently during COPA meetings.</c:v>
                </c:pt>
                <c:pt idx="3">
                  <c:v>Key issues of concern / interest to COPA members are addressed during meetings.</c:v>
                </c:pt>
                <c:pt idx="4">
                  <c:v>Member input and discussions during meetings are of a high standard.</c:v>
                </c:pt>
              </c:strCache>
            </c:strRef>
          </c:cat>
          <c:val>
            <c:numRef>
              <c:f>Summary!$B$19:$B$23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Summary!$C$18</c:f>
              <c:strCache>
                <c:ptCount val="1"/>
                <c:pt idx="0">
                  <c:v>Disagree</c:v>
                </c:pt>
              </c:strCache>
            </c:strRef>
          </c:tx>
          <c:cat>
            <c:strRef>
              <c:f>Summary!$A$19:$A$23</c:f>
              <c:strCache>
                <c:ptCount val="5"/>
                <c:pt idx="0">
                  <c:v>COPA members share ideas on addressing OHS issues not addressed by the leading practice</c:v>
                </c:pt>
                <c:pt idx="1">
                  <c:v>COPA members share their experience in achieving successful adoption.</c:v>
                </c:pt>
                <c:pt idx="2">
                  <c:v>Members contribute frequently during COPA meetings.</c:v>
                </c:pt>
                <c:pt idx="3">
                  <c:v>Key issues of concern / interest to COPA members are addressed during meetings.</c:v>
                </c:pt>
                <c:pt idx="4">
                  <c:v>Member input and discussions during meetings are of a high standard.</c:v>
                </c:pt>
              </c:strCache>
            </c:strRef>
          </c:cat>
          <c:val>
            <c:numRef>
              <c:f>Summary!$C$19:$C$23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</c:ser>
        <c:ser>
          <c:idx val="2"/>
          <c:order val="2"/>
          <c:tx>
            <c:strRef>
              <c:f>Summary!$D$18</c:f>
              <c:strCache>
                <c:ptCount val="1"/>
                <c:pt idx="0">
                  <c:v>Agree</c:v>
                </c:pt>
              </c:strCache>
            </c:strRef>
          </c:tx>
          <c:cat>
            <c:strRef>
              <c:f>Summary!$A$19:$A$23</c:f>
              <c:strCache>
                <c:ptCount val="5"/>
                <c:pt idx="0">
                  <c:v>COPA members share ideas on addressing OHS issues not addressed by the leading practice</c:v>
                </c:pt>
                <c:pt idx="1">
                  <c:v>COPA members share their experience in achieving successful adoption.</c:v>
                </c:pt>
                <c:pt idx="2">
                  <c:v>Members contribute frequently during COPA meetings.</c:v>
                </c:pt>
                <c:pt idx="3">
                  <c:v>Key issues of concern / interest to COPA members are addressed during meetings.</c:v>
                </c:pt>
                <c:pt idx="4">
                  <c:v>Member input and discussions during meetings are of a high standard.</c:v>
                </c:pt>
              </c:strCache>
            </c:strRef>
          </c:cat>
          <c:val>
            <c:numRef>
              <c:f>Summary!$D$19:$D$23</c:f>
              <c:numCache>
                <c:formatCode>General</c:formatCode>
                <c:ptCount val="5"/>
                <c:pt idx="0">
                  <c:v>14</c:v>
                </c:pt>
                <c:pt idx="1">
                  <c:v>10</c:v>
                </c:pt>
                <c:pt idx="2">
                  <c:v>12</c:v>
                </c:pt>
                <c:pt idx="3">
                  <c:v>13</c:v>
                </c:pt>
                <c:pt idx="4">
                  <c:v>9</c:v>
                </c:pt>
              </c:numCache>
            </c:numRef>
          </c:val>
        </c:ser>
        <c:ser>
          <c:idx val="3"/>
          <c:order val="3"/>
          <c:tx>
            <c:strRef>
              <c:f>Summary!$E$18</c:f>
              <c:strCache>
                <c:ptCount val="1"/>
                <c:pt idx="0">
                  <c:v>Strongly Agree</c:v>
                </c:pt>
              </c:strCache>
            </c:strRef>
          </c:tx>
          <c:cat>
            <c:strRef>
              <c:f>Summary!$A$19:$A$23</c:f>
              <c:strCache>
                <c:ptCount val="5"/>
                <c:pt idx="0">
                  <c:v>COPA members share ideas on addressing OHS issues not addressed by the leading practice</c:v>
                </c:pt>
                <c:pt idx="1">
                  <c:v>COPA members share their experience in achieving successful adoption.</c:v>
                </c:pt>
                <c:pt idx="2">
                  <c:v>Members contribute frequently during COPA meetings.</c:v>
                </c:pt>
                <c:pt idx="3">
                  <c:v>Key issues of concern / interest to COPA members are addressed during meetings.</c:v>
                </c:pt>
                <c:pt idx="4">
                  <c:v>Member input and discussions during meetings are of a high standard.</c:v>
                </c:pt>
              </c:strCache>
            </c:strRef>
          </c:cat>
          <c:val>
            <c:numRef>
              <c:f>Summary!$E$19:$E$23</c:f>
              <c:numCache>
                <c:formatCode>General</c:formatCode>
                <c:ptCount val="5"/>
                <c:pt idx="0">
                  <c:v>3</c:v>
                </c:pt>
                <c:pt idx="1">
                  <c:v>5</c:v>
                </c:pt>
                <c:pt idx="2">
                  <c:v>6</c:v>
                </c:pt>
                <c:pt idx="3">
                  <c:v>5</c:v>
                </c:pt>
                <c:pt idx="4">
                  <c:v>7</c:v>
                </c:pt>
              </c:numCache>
            </c:numRef>
          </c:val>
        </c:ser>
        <c:axId val="85263488"/>
        <c:axId val="85265024"/>
      </c:barChart>
      <c:catAx>
        <c:axId val="8526348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85265024"/>
        <c:crosses val="autoZero"/>
        <c:auto val="1"/>
        <c:lblAlgn val="ctr"/>
        <c:lblOffset val="100"/>
      </c:catAx>
      <c:valAx>
        <c:axId val="8526502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526348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800"/>
          </a:pPr>
          <a:endParaRPr lang="en-US"/>
        </a:p>
      </c:txPr>
    </c:legend>
    <c:plotVisOnly val="1"/>
  </c:chart>
  <c:spPr>
    <a:scene3d>
      <a:camera prst="orthographicFront"/>
      <a:lightRig rig="threePt" dir="t"/>
    </a:scene3d>
    <a:sp3d>
      <a:bevelT/>
    </a:sp3d>
  </c:sp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 b="1" i="0" baseline="0"/>
              <a:t>COPA Effectiveness - Nets with Bolts (3)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Summary!$B$10</c:f>
              <c:strCache>
                <c:ptCount val="1"/>
                <c:pt idx="0">
                  <c:v>Strongly Disagree</c:v>
                </c:pt>
              </c:strCache>
            </c:strRef>
          </c:tx>
          <c:cat>
            <c:strRef>
              <c:f>Summary!$A$11:$A$15</c:f>
              <c:strCache>
                <c:ptCount val="5"/>
                <c:pt idx="0">
                  <c:v>The right people from the mines attend COPA meetings.</c:v>
                </c:pt>
                <c:pt idx="1">
                  <c:v>People from different occupational backgrounds are represented at COPA meetings</c:v>
                </c:pt>
                <c:pt idx="2">
                  <c:v>The COPA has significantly improved my understanding of the MOSH adoption process.</c:v>
                </c:pt>
                <c:pt idx="3">
                  <c:v>COPA activities have adequately developed my knowledge and skill for successful adoption.</c:v>
                </c:pt>
                <c:pt idx="4">
                  <c:v>The MOSH Adoption team provides relevant support and guidance to me and my mine.</c:v>
                </c:pt>
              </c:strCache>
            </c:strRef>
          </c:cat>
          <c:val>
            <c:numRef>
              <c:f>Summary!$B$11:$B$15</c:f>
              <c:numCache>
                <c:formatCode>General</c:formatCode>
                <c:ptCount val="5"/>
                <c:pt idx="0">
                  <c:v>3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Summary!$C$10</c:f>
              <c:strCache>
                <c:ptCount val="1"/>
                <c:pt idx="0">
                  <c:v>Disagree</c:v>
                </c:pt>
              </c:strCache>
            </c:strRef>
          </c:tx>
          <c:cat>
            <c:strRef>
              <c:f>Summary!$A$11:$A$15</c:f>
              <c:strCache>
                <c:ptCount val="5"/>
                <c:pt idx="0">
                  <c:v>The right people from the mines attend COPA meetings.</c:v>
                </c:pt>
                <c:pt idx="1">
                  <c:v>People from different occupational backgrounds are represented at COPA meetings</c:v>
                </c:pt>
                <c:pt idx="2">
                  <c:v>The COPA has significantly improved my understanding of the MOSH adoption process.</c:v>
                </c:pt>
                <c:pt idx="3">
                  <c:v>COPA activities have adequately developed my knowledge and skill for successful adoption.</c:v>
                </c:pt>
                <c:pt idx="4">
                  <c:v>The MOSH Adoption team provides relevant support and guidance to me and my mine.</c:v>
                </c:pt>
              </c:strCache>
            </c:strRef>
          </c:cat>
          <c:val>
            <c:numRef>
              <c:f>Summary!$C$11:$C$15</c:f>
              <c:numCache>
                <c:formatCode>General</c:formatCode>
                <c:ptCount val="5"/>
                <c:pt idx="0">
                  <c:v>8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</c:numCache>
            </c:numRef>
          </c:val>
        </c:ser>
        <c:ser>
          <c:idx val="2"/>
          <c:order val="2"/>
          <c:tx>
            <c:strRef>
              <c:f>Summary!$D$10</c:f>
              <c:strCache>
                <c:ptCount val="1"/>
                <c:pt idx="0">
                  <c:v>Agree</c:v>
                </c:pt>
              </c:strCache>
            </c:strRef>
          </c:tx>
          <c:cat>
            <c:strRef>
              <c:f>Summary!$A$11:$A$15</c:f>
              <c:strCache>
                <c:ptCount val="5"/>
                <c:pt idx="0">
                  <c:v>The right people from the mines attend COPA meetings.</c:v>
                </c:pt>
                <c:pt idx="1">
                  <c:v>People from different occupational backgrounds are represented at COPA meetings</c:v>
                </c:pt>
                <c:pt idx="2">
                  <c:v>The COPA has significantly improved my understanding of the MOSH adoption process.</c:v>
                </c:pt>
                <c:pt idx="3">
                  <c:v>COPA activities have adequately developed my knowledge and skill for successful adoption.</c:v>
                </c:pt>
                <c:pt idx="4">
                  <c:v>The MOSH Adoption team provides relevant support and guidance to me and my mine.</c:v>
                </c:pt>
              </c:strCache>
            </c:strRef>
          </c:cat>
          <c:val>
            <c:numRef>
              <c:f>Summary!$D$11:$D$15</c:f>
              <c:numCache>
                <c:formatCode>General</c:formatCode>
                <c:ptCount val="5"/>
                <c:pt idx="0">
                  <c:v>7</c:v>
                </c:pt>
                <c:pt idx="1">
                  <c:v>13</c:v>
                </c:pt>
                <c:pt idx="2">
                  <c:v>12</c:v>
                </c:pt>
                <c:pt idx="3">
                  <c:v>15</c:v>
                </c:pt>
                <c:pt idx="4">
                  <c:v>12</c:v>
                </c:pt>
              </c:numCache>
            </c:numRef>
          </c:val>
        </c:ser>
        <c:ser>
          <c:idx val="3"/>
          <c:order val="3"/>
          <c:tx>
            <c:strRef>
              <c:f>Summary!$E$10</c:f>
              <c:strCache>
                <c:ptCount val="1"/>
                <c:pt idx="0">
                  <c:v>Strongly Agree</c:v>
                </c:pt>
              </c:strCache>
            </c:strRef>
          </c:tx>
          <c:cat>
            <c:strRef>
              <c:f>Summary!$A$11:$A$15</c:f>
              <c:strCache>
                <c:ptCount val="5"/>
                <c:pt idx="0">
                  <c:v>The right people from the mines attend COPA meetings.</c:v>
                </c:pt>
                <c:pt idx="1">
                  <c:v>People from different occupational backgrounds are represented at COPA meetings</c:v>
                </c:pt>
                <c:pt idx="2">
                  <c:v>The COPA has significantly improved my understanding of the MOSH adoption process.</c:v>
                </c:pt>
                <c:pt idx="3">
                  <c:v>COPA activities have adequately developed my knowledge and skill for successful adoption.</c:v>
                </c:pt>
                <c:pt idx="4">
                  <c:v>The MOSH Adoption team provides relevant support and guidance to me and my mine.</c:v>
                </c:pt>
              </c:strCache>
            </c:strRef>
          </c:cat>
          <c:val>
            <c:numRef>
              <c:f>Summary!$E$11:$E$15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5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</c:ser>
        <c:axId val="85415040"/>
        <c:axId val="85416576"/>
      </c:barChart>
      <c:catAx>
        <c:axId val="8541504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85416576"/>
        <c:crosses val="autoZero"/>
        <c:auto val="1"/>
        <c:lblAlgn val="ctr"/>
        <c:lblOffset val="100"/>
      </c:catAx>
      <c:valAx>
        <c:axId val="8541657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54150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800"/>
          </a:pPr>
          <a:endParaRPr lang="en-US"/>
        </a:p>
      </c:txPr>
    </c:legend>
    <c:plotVisOnly val="1"/>
  </c:chart>
  <c:spPr>
    <a:scene3d>
      <a:camera prst="orthographicFront"/>
      <a:lightRig rig="threePt" dir="t"/>
    </a:scene3d>
    <a:sp3d>
      <a:bevelT/>
    </a:sp3d>
  </c:sp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 b="1" i="0" baseline="0"/>
              <a:t>COPA Effectiveness - Nets with Bolts (4)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Summary!$B$2</c:f>
              <c:strCache>
                <c:ptCount val="1"/>
                <c:pt idx="0">
                  <c:v>Strongly Disagree</c:v>
                </c:pt>
              </c:strCache>
            </c:strRef>
          </c:tx>
          <c:cat>
            <c:strRef>
              <c:f>Summary!$A$3:$A$7</c:f>
              <c:strCache>
                <c:ptCount val="5"/>
                <c:pt idx="0">
                  <c:v>The COPA is no longer relevant and should be terminated</c:v>
                </c:pt>
                <c:pt idx="1">
                  <c:v>I am satisfied that the time I invest in COPA meetings is well spent</c:v>
                </c:pt>
                <c:pt idx="2">
                  <c:v>The time between COPA meetings should be no longer than 6 weeks.</c:v>
                </c:pt>
                <c:pt idx="3">
                  <c:v>COPA meetings are well organised and conducted.</c:v>
                </c:pt>
                <c:pt idx="4">
                  <c:v>The MOSH web-site has served as an effective source and archive of all key COPA documents</c:v>
                </c:pt>
              </c:strCache>
            </c:strRef>
          </c:cat>
          <c:val>
            <c:numRef>
              <c:f>Summary!$B$3:$B$7</c:f>
              <c:numCache>
                <c:formatCode>General</c:formatCode>
                <c:ptCount val="5"/>
                <c:pt idx="0">
                  <c:v>9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Summary!$C$2</c:f>
              <c:strCache>
                <c:ptCount val="1"/>
                <c:pt idx="0">
                  <c:v>Disagree</c:v>
                </c:pt>
              </c:strCache>
            </c:strRef>
          </c:tx>
          <c:cat>
            <c:strRef>
              <c:f>Summary!$A$3:$A$7</c:f>
              <c:strCache>
                <c:ptCount val="5"/>
                <c:pt idx="0">
                  <c:v>The COPA is no longer relevant and should be terminated</c:v>
                </c:pt>
                <c:pt idx="1">
                  <c:v>I am satisfied that the time I invest in COPA meetings is well spent</c:v>
                </c:pt>
                <c:pt idx="2">
                  <c:v>The time between COPA meetings should be no longer than 6 weeks.</c:v>
                </c:pt>
                <c:pt idx="3">
                  <c:v>COPA meetings are well organised and conducted.</c:v>
                </c:pt>
                <c:pt idx="4">
                  <c:v>The MOSH web-site has served as an effective source and archive of all key COPA documents</c:v>
                </c:pt>
              </c:strCache>
            </c:strRef>
          </c:cat>
          <c:val>
            <c:numRef>
              <c:f>Summary!$C$3:$C$7</c:f>
              <c:numCache>
                <c:formatCode>General</c:formatCode>
                <c:ptCount val="5"/>
                <c:pt idx="0">
                  <c:v>10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5</c:v>
                </c:pt>
              </c:numCache>
            </c:numRef>
          </c:val>
        </c:ser>
        <c:ser>
          <c:idx val="2"/>
          <c:order val="2"/>
          <c:tx>
            <c:strRef>
              <c:f>Summary!$D$2</c:f>
              <c:strCache>
                <c:ptCount val="1"/>
                <c:pt idx="0">
                  <c:v>Agree</c:v>
                </c:pt>
              </c:strCache>
            </c:strRef>
          </c:tx>
          <c:cat>
            <c:strRef>
              <c:f>Summary!$A$3:$A$7</c:f>
              <c:strCache>
                <c:ptCount val="5"/>
                <c:pt idx="0">
                  <c:v>The COPA is no longer relevant and should be terminated</c:v>
                </c:pt>
                <c:pt idx="1">
                  <c:v>I am satisfied that the time I invest in COPA meetings is well spent</c:v>
                </c:pt>
                <c:pt idx="2">
                  <c:v>The time between COPA meetings should be no longer than 6 weeks.</c:v>
                </c:pt>
                <c:pt idx="3">
                  <c:v>COPA meetings are well organised and conducted.</c:v>
                </c:pt>
                <c:pt idx="4">
                  <c:v>The MOSH web-site has served as an effective source and archive of all key COPA documents</c:v>
                </c:pt>
              </c:strCache>
            </c:strRef>
          </c:cat>
          <c:val>
            <c:numRef>
              <c:f>Summary!$D$3:$D$7</c:f>
              <c:numCache>
                <c:formatCode>General</c:formatCode>
                <c:ptCount val="5"/>
                <c:pt idx="0">
                  <c:v>0</c:v>
                </c:pt>
                <c:pt idx="1">
                  <c:v>14</c:v>
                </c:pt>
                <c:pt idx="2">
                  <c:v>13</c:v>
                </c:pt>
                <c:pt idx="3">
                  <c:v>11</c:v>
                </c:pt>
                <c:pt idx="4">
                  <c:v>10</c:v>
                </c:pt>
              </c:numCache>
            </c:numRef>
          </c:val>
        </c:ser>
        <c:ser>
          <c:idx val="3"/>
          <c:order val="3"/>
          <c:tx>
            <c:strRef>
              <c:f>Summary!$E$2</c:f>
              <c:strCache>
                <c:ptCount val="1"/>
                <c:pt idx="0">
                  <c:v>Strongly Agree</c:v>
                </c:pt>
              </c:strCache>
            </c:strRef>
          </c:tx>
          <c:cat>
            <c:strRef>
              <c:f>Summary!$A$3:$A$7</c:f>
              <c:strCache>
                <c:ptCount val="5"/>
                <c:pt idx="0">
                  <c:v>The COPA is no longer relevant and should be terminated</c:v>
                </c:pt>
                <c:pt idx="1">
                  <c:v>I am satisfied that the time I invest in COPA meetings is well spent</c:v>
                </c:pt>
                <c:pt idx="2">
                  <c:v>The time between COPA meetings should be no longer than 6 weeks.</c:v>
                </c:pt>
                <c:pt idx="3">
                  <c:v>COPA meetings are well organised and conducted.</c:v>
                </c:pt>
                <c:pt idx="4">
                  <c:v>The MOSH web-site has served as an effective source and archive of all key COPA documents</c:v>
                </c:pt>
              </c:strCache>
            </c:strRef>
          </c:cat>
          <c:val>
            <c:numRef>
              <c:f>Summary!$E$3:$E$7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5</c:v>
                </c:pt>
                <c:pt idx="3">
                  <c:v>8</c:v>
                </c:pt>
                <c:pt idx="4">
                  <c:v>3</c:v>
                </c:pt>
              </c:numCache>
            </c:numRef>
          </c:val>
        </c:ser>
        <c:axId val="85460096"/>
        <c:axId val="85461632"/>
      </c:barChart>
      <c:catAx>
        <c:axId val="8546009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85461632"/>
        <c:crosses val="autoZero"/>
        <c:auto val="1"/>
        <c:lblAlgn val="ctr"/>
        <c:lblOffset val="100"/>
      </c:catAx>
      <c:valAx>
        <c:axId val="8546163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5460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773753280839986"/>
          <c:y val="0.38369969378827673"/>
          <c:w val="0.19894028871391092"/>
          <c:h val="0.2947652376786235"/>
        </c:manualLayout>
      </c:layout>
      <c:txPr>
        <a:bodyPr/>
        <a:lstStyle/>
        <a:p>
          <a:pPr>
            <a:defRPr sz="800"/>
          </a:pPr>
          <a:endParaRPr lang="en-US"/>
        </a:p>
      </c:txPr>
    </c:legend>
    <c:plotVisOnly val="1"/>
  </c:chart>
  <c:spPr>
    <a:scene3d>
      <a:camera prst="orthographicFront"/>
      <a:lightRig rig="threePt" dir="t"/>
    </a:scene3d>
    <a:sp3d>
      <a:bevelT/>
    </a:sp3d>
  </c:sp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6"/>
  <c:chart>
    <c:title>
      <c:layout/>
      <c:txPr>
        <a:bodyPr/>
        <a:lstStyle/>
        <a:p>
          <a:pPr>
            <a:defRPr sz="1400"/>
          </a:pPr>
          <a:endParaRPr lang="en-US"/>
        </a:p>
      </c:txPr>
    </c:title>
    <c:plotArea>
      <c:layout/>
      <c:pieChart>
        <c:varyColors val="1"/>
        <c:ser>
          <c:idx val="0"/>
          <c:order val="0"/>
          <c:tx>
            <c:strRef>
              <c:f>Summary!$A$35</c:f>
              <c:strCache>
                <c:ptCount val="1"/>
                <c:pt idx="0">
                  <c:v>I have attended more than 3 COPA meetings</c:v>
                </c:pt>
              </c:strCache>
            </c:strRef>
          </c:tx>
          <c:explosion val="9"/>
          <c:cat>
            <c:strRef>
              <c:f>Summary!$B$34:$C$34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Summary!$B$35:$C$35</c:f>
              <c:numCache>
                <c:formatCode>General</c:formatCode>
                <c:ptCount val="2"/>
                <c:pt idx="0">
                  <c:v>13</c:v>
                </c:pt>
                <c:pt idx="1">
                  <c:v>6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spPr>
    <a:scene3d>
      <a:camera prst="orthographicFront"/>
      <a:lightRig rig="threePt" dir="t"/>
    </a:scene3d>
    <a:sp3d>
      <a:bevelT/>
    </a:sp3d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0.01875</cdr:x>
      <cdr:y>0.91667</cdr:y>
    </cdr:from>
    <cdr:to>
      <cdr:x>0.4</cdr:x>
      <cdr:y>0.98611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5725" y="2514600"/>
          <a:ext cx="1743075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800"/>
            <a:t>Total</a:t>
          </a:r>
          <a:r>
            <a:rPr lang="en-US" sz="800" baseline="0"/>
            <a:t> number of respondents = 19</a:t>
          </a:r>
          <a:endParaRPr lang="en-US" sz="8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0.01667</cdr:x>
      <cdr:y>0.91319</cdr:y>
    </cdr:from>
    <cdr:to>
      <cdr:x>0.37917</cdr:x>
      <cdr:y>0.98958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1" y="2505075"/>
          <a:ext cx="1657350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800"/>
            <a:t>Total</a:t>
          </a:r>
          <a:r>
            <a:rPr lang="en-US" sz="800" baseline="0"/>
            <a:t> number of respondents = 19</a:t>
          </a:r>
          <a:endParaRPr lang="en-US" sz="8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0.92361</cdr:y>
    </cdr:from>
    <cdr:to>
      <cdr:x>0.35625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2533650"/>
          <a:ext cx="1628775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800"/>
            <a:t>Total</a:t>
          </a:r>
          <a:r>
            <a:rPr lang="en-US" sz="800" baseline="0"/>
            <a:t> number of respondents = 19</a:t>
          </a:r>
          <a:endParaRPr lang="en-US" sz="8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0.89583</cdr:y>
    </cdr:from>
    <cdr:to>
      <cdr:x>0.36875</cdr:x>
      <cdr:y>0.97917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2457450"/>
          <a:ext cx="1685924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800"/>
            <a:t>Total</a:t>
          </a:r>
          <a:r>
            <a:rPr lang="en-US" sz="800" baseline="0"/>
            <a:t> number of respondents = 19</a:t>
          </a:r>
          <a:endParaRPr lang="en-US" sz="80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0.00998</cdr:x>
      <cdr:y>0.93056</cdr:y>
    </cdr:from>
    <cdr:to>
      <cdr:x>0.37525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625" y="2638425"/>
          <a:ext cx="1743075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800"/>
            <a:t>Total</a:t>
          </a:r>
          <a:r>
            <a:rPr lang="en-US" sz="800" baseline="0"/>
            <a:t> number of respondents = 19</a:t>
          </a:r>
          <a:endParaRPr lang="en-US" sz="8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9005804-4FEE-4463-A4B9-B1128E7D738B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718E5A2-DA13-44AF-9BE2-E3F3C1E5D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914400" y="1219200"/>
          <a:ext cx="7696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914400" y="1066800"/>
          <a:ext cx="7315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990600" y="1143000"/>
          <a:ext cx="73152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val 3"/>
          <p:cNvSpPr/>
          <p:nvPr/>
        </p:nvSpPr>
        <p:spPr>
          <a:xfrm>
            <a:off x="4038600" y="5181600"/>
            <a:ext cx="1752600" cy="990600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143000" y="762000"/>
          <a:ext cx="6781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914400" y="1143000"/>
          <a:ext cx="7162799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</TotalTime>
  <Words>74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Slide 1</vt:lpstr>
      <vt:lpstr>Slide 2</vt:lpstr>
      <vt:lpstr>Slide 3</vt:lpstr>
      <vt:lpstr>Slide 4</vt:lpstr>
      <vt:lpstr>Slide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 Legodi</dc:creator>
  <cp:lastModifiedBy>Chris  Legodi</cp:lastModifiedBy>
  <cp:revision>2</cp:revision>
  <dcterms:created xsi:type="dcterms:W3CDTF">2013-06-12T12:19:54Z</dcterms:created>
  <dcterms:modified xsi:type="dcterms:W3CDTF">2013-06-13T12:24:40Z</dcterms:modified>
</cp:coreProperties>
</file>