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33" r:id="rId2"/>
    <p:sldId id="597" r:id="rId3"/>
    <p:sldId id="598" r:id="rId4"/>
    <p:sldId id="596" r:id="rId5"/>
    <p:sldId id="595" r:id="rId6"/>
    <p:sldId id="599" r:id="rId7"/>
    <p:sldId id="606" r:id="rId8"/>
    <p:sldId id="608" r:id="rId9"/>
    <p:sldId id="609" r:id="rId10"/>
    <p:sldId id="613" r:id="rId11"/>
    <p:sldId id="610" r:id="rId12"/>
    <p:sldId id="600" r:id="rId13"/>
    <p:sldId id="620" r:id="rId14"/>
    <p:sldId id="605" r:id="rId15"/>
    <p:sldId id="627" r:id="rId16"/>
    <p:sldId id="621" r:id="rId17"/>
    <p:sldId id="612" r:id="rId18"/>
    <p:sldId id="619" r:id="rId19"/>
    <p:sldId id="593" r:id="rId20"/>
    <p:sldId id="623" r:id="rId21"/>
    <p:sldId id="624" r:id="rId22"/>
    <p:sldId id="625" r:id="rId23"/>
    <p:sldId id="592" r:id="rId24"/>
    <p:sldId id="602" r:id="rId25"/>
    <p:sldId id="603" r:id="rId26"/>
  </p:sldIdLst>
  <p:sldSz cx="9144000" cy="6858000" type="screen4x3"/>
  <p:notesSz cx="6858000" cy="9686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6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6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6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6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6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6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6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6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6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5C2C"/>
    <a:srgbClr val="FB2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705" autoAdjust="0"/>
  </p:normalViewPr>
  <p:slideViewPr>
    <p:cSldViewPr>
      <p:cViewPr>
        <p:scale>
          <a:sx n="50" d="100"/>
          <a:sy n="50" d="100"/>
        </p:scale>
        <p:origin x="-2238" y="-894"/>
      </p:cViewPr>
      <p:guideLst>
        <p:guide orient="horz" pos="2160"/>
        <p:guide orient="horz" pos="1152"/>
        <p:guide orient="horz" pos="480"/>
        <p:guide orient="horz" pos="4128"/>
        <p:guide pos="2880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1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461CFFFC-E5BF-4D26-95DF-A950B31269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552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27075"/>
            <a:ext cx="4843462" cy="363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00575"/>
            <a:ext cx="50292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02738"/>
            <a:ext cx="29718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02738"/>
            <a:ext cx="29718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9D51CE9-79DD-487F-9D84-4E0274E9C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14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6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6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6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6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6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BD4A779D-0D61-4A35-BE62-54CB3EF3DA7F}" type="slidenum">
              <a:rPr lang="en-GB" smtClean="0"/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en-GB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736600"/>
            <a:ext cx="4843462" cy="36322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601019"/>
            <a:ext cx="5487041" cy="4359348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1538"/>
            <a:fld id="{3B1B9CB1-F4B8-4396-AC7F-7953339F4738}" type="slidenum">
              <a:rPr lang="en-AU" smtClean="0"/>
              <a:pPr defTabSz="871538"/>
              <a:t>3</a:t>
            </a:fld>
            <a:endParaRPr lang="en-A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27075"/>
            <a:ext cx="4841875" cy="36322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smtClean="0"/>
              <a:t>Of course, some people don’t doze off on the job, they simply rest their eyes.</a:t>
            </a:r>
          </a:p>
          <a:p>
            <a:endParaRPr lang="en-AU" smtClean="0"/>
          </a:p>
          <a:p>
            <a:r>
              <a:rPr lang="en-AU" smtClean="0"/>
              <a:t>For some people resting their eyes for a little bit doesn’t matter, but for others, like your employees, it may be a life and death matter.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81789-E834-4D37-9728-21E1FBDD25B0}" type="slidenum">
              <a:rPr lang="en-US"/>
              <a:pPr/>
              <a:t>8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FEMALE; HAUL TRUCK</a:t>
            </a:r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D00-B136-4107-8FB6-028CD9CA8B55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CC9D6-2EF4-449C-B549-27B623594042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CC9D6-2EF4-449C-B549-27B623594042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CC9D6-2EF4-449C-B549-27B623594042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EAF5F-4A56-4EB8-A668-785CD218262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5453" y="9202036"/>
            <a:ext cx="2972547" cy="48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5CD22C-2E57-42E0-B152-F88FB31483F7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Title_BAC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8025" y="838200"/>
            <a:ext cx="7772400" cy="1143000"/>
          </a:xfrm>
        </p:spPr>
        <p:txBody>
          <a:bodyPr/>
          <a:lstStyle>
            <a:lvl1pPr>
              <a:lnSpc>
                <a:spcPts val="32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3425" y="2438400"/>
            <a:ext cx="6400800" cy="3276600"/>
          </a:xfrm>
        </p:spPr>
        <p:txBody>
          <a:bodyPr/>
          <a:lstStyle>
            <a:lvl1pPr marL="0" indent="0">
              <a:lnSpc>
                <a:spcPts val="2900"/>
              </a:lnSpc>
              <a:buFont typeface="Times" pitchFamily="18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8438" y="381000"/>
            <a:ext cx="1944687" cy="4835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9613" y="381000"/>
            <a:ext cx="5686425" cy="4835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3" y="3810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0725" y="1549400"/>
            <a:ext cx="3810000" cy="366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549400"/>
            <a:ext cx="3810000" cy="366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3" y="3810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0725" y="1549400"/>
            <a:ext cx="3810000" cy="366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1549400"/>
            <a:ext cx="3810000" cy="175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25" y="3459163"/>
            <a:ext cx="3810000" cy="175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3" y="3810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0725" y="1549400"/>
            <a:ext cx="3810000" cy="175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20725" y="3459163"/>
            <a:ext cx="3810000" cy="175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83125" y="1549400"/>
            <a:ext cx="3810000" cy="366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09613" y="3810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0725" y="1549400"/>
            <a:ext cx="3810000" cy="175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1549400"/>
            <a:ext cx="3810000" cy="175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20725" y="3459163"/>
            <a:ext cx="3810000" cy="175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3125" y="3459163"/>
            <a:ext cx="3810000" cy="175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3" y="3810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549400"/>
            <a:ext cx="3810000" cy="366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1549400"/>
            <a:ext cx="3810000" cy="175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25" y="3459163"/>
            <a:ext cx="3810000" cy="175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549400"/>
            <a:ext cx="3810000" cy="366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549400"/>
            <a:ext cx="3810000" cy="366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9613" y="3810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549400"/>
            <a:ext cx="77724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81000" y="6354763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1200">
                <a:solidFill>
                  <a:schemeClr val="tx2"/>
                </a:solidFill>
              </a:rPr>
              <a:t>Slide </a:t>
            </a:r>
            <a:fld id="{EDFB830C-91CE-4679-A8E2-CE93802E5F04}" type="slidenum">
              <a:rPr lang="en-US" sz="1200">
                <a:solidFill>
                  <a:schemeClr val="tx2"/>
                </a:solidFill>
              </a:rPr>
              <a:pPr eaLnBrk="0" hangingPunct="0">
                <a:defRPr/>
              </a:pPr>
              <a:t>‹#›</a:t>
            </a:fld>
            <a:endParaRPr lang="en-US" sz="1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4700" y="6156325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sz="1400"/>
          </a:p>
        </p:txBody>
      </p:sp>
      <p:pic>
        <p:nvPicPr>
          <p:cNvPr id="11270" name="Picture 18" descr="Text_BACK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70700" y="5443538"/>
            <a:ext cx="227330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hf sldNum="0" hdr="0" dt="0"/>
  <p:txStyles>
    <p:titleStyle>
      <a:lvl1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pitchFamily="68" charset="-128"/>
        </a:defRPr>
      </a:lvl2pPr>
      <a:lvl3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pitchFamily="68" charset="-128"/>
        </a:defRPr>
      </a:lvl3pPr>
      <a:lvl4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pitchFamily="68" charset="-128"/>
        </a:defRPr>
      </a:lvl4pPr>
      <a:lvl5pPr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pitchFamily="68" charset="-128"/>
        </a:defRPr>
      </a:lvl5pPr>
      <a:lvl6pPr marL="457200" algn="l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pitchFamily="68" charset="-128"/>
        </a:defRPr>
      </a:lvl6pPr>
      <a:lvl7pPr marL="914400" algn="l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pitchFamily="68" charset="-128"/>
        </a:defRPr>
      </a:lvl7pPr>
      <a:lvl8pPr marL="1371600" algn="l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pitchFamily="68" charset="-128"/>
        </a:defRPr>
      </a:lvl8pPr>
      <a:lvl9pPr marL="1828800" algn="l" rtl="0" fontAlgn="base">
        <a:lnSpc>
          <a:spcPts val="34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pitchFamily="68" charset="-128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chemeClr val="hlink"/>
        </a:buClr>
        <a:buSzPct val="125000"/>
        <a:buFont typeface="Times" pitchFamily="68" charset="0"/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1900"/>
        </a:lnSpc>
        <a:spcBef>
          <a:spcPct val="10000"/>
        </a:spcBef>
        <a:spcAft>
          <a:spcPct val="0"/>
        </a:spcAft>
        <a:buClr>
          <a:schemeClr val="hlink"/>
        </a:buClr>
        <a:buSzPct val="125000"/>
        <a:buFont typeface="Times" pitchFamily="68" charset="0"/>
        <a:buChar char="•"/>
        <a:defRPr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ts val="1900"/>
        </a:lnSpc>
        <a:spcBef>
          <a:spcPct val="10000"/>
        </a:spcBef>
        <a:spcAft>
          <a:spcPct val="0"/>
        </a:spcAft>
        <a:buClr>
          <a:schemeClr val="hlink"/>
        </a:buClr>
        <a:buSzPct val="125000"/>
        <a:buFont typeface="Times" pitchFamily="68" charset="0"/>
        <a:buChar char="•"/>
        <a:defRPr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ts val="1900"/>
        </a:lnSpc>
        <a:spcBef>
          <a:spcPct val="10000"/>
        </a:spcBef>
        <a:spcAft>
          <a:spcPct val="0"/>
        </a:spcAft>
        <a:buClr>
          <a:schemeClr val="hlink"/>
        </a:buClr>
        <a:buSzPct val="125000"/>
        <a:buFont typeface="Times" pitchFamily="68" charset="0"/>
        <a:buChar char="•"/>
        <a:defRPr sz="1400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ts val="1900"/>
        </a:lnSpc>
        <a:spcBef>
          <a:spcPct val="10000"/>
        </a:spcBef>
        <a:spcAft>
          <a:spcPct val="0"/>
        </a:spcAft>
        <a:buClr>
          <a:schemeClr val="hlink"/>
        </a:buClr>
        <a:buSzPct val="125000"/>
        <a:buFont typeface="Times" pitchFamily="68" charset="0"/>
        <a:buChar char="•"/>
        <a:defRPr sz="1400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lnSpc>
          <a:spcPts val="1900"/>
        </a:lnSpc>
        <a:spcBef>
          <a:spcPct val="10000"/>
        </a:spcBef>
        <a:spcAft>
          <a:spcPct val="0"/>
        </a:spcAft>
        <a:buClr>
          <a:schemeClr val="hlink"/>
        </a:buClr>
        <a:buSzPct val="125000"/>
        <a:buFont typeface="Times" pitchFamily="18" charset="0"/>
        <a:buChar char="•"/>
        <a:defRPr sz="1400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lnSpc>
          <a:spcPts val="1900"/>
        </a:lnSpc>
        <a:spcBef>
          <a:spcPct val="10000"/>
        </a:spcBef>
        <a:spcAft>
          <a:spcPct val="0"/>
        </a:spcAft>
        <a:buClr>
          <a:schemeClr val="hlink"/>
        </a:buClr>
        <a:buSzPct val="125000"/>
        <a:buFont typeface="Times" pitchFamily="18" charset="0"/>
        <a:buChar char="•"/>
        <a:defRPr sz="1400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lnSpc>
          <a:spcPts val="1900"/>
        </a:lnSpc>
        <a:spcBef>
          <a:spcPct val="10000"/>
        </a:spcBef>
        <a:spcAft>
          <a:spcPct val="0"/>
        </a:spcAft>
        <a:buClr>
          <a:schemeClr val="hlink"/>
        </a:buClr>
        <a:buSzPct val="125000"/>
        <a:buFont typeface="Times" pitchFamily="18" charset="0"/>
        <a:buChar char="•"/>
        <a:defRPr sz="1400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lnSpc>
          <a:spcPts val="1900"/>
        </a:lnSpc>
        <a:spcBef>
          <a:spcPct val="10000"/>
        </a:spcBef>
        <a:spcAft>
          <a:spcPct val="0"/>
        </a:spcAft>
        <a:buClr>
          <a:schemeClr val="hlink"/>
        </a:buClr>
        <a:buSzPct val="125000"/>
        <a:buFont typeface="Times" pitchFamily="18" charset="0"/>
        <a:buChar char="•"/>
        <a:defRPr sz="14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871538" y="1"/>
            <a:ext cx="7769225" cy="3068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4400" b="1" dirty="0" smtClean="0">
                <a:solidFill>
                  <a:schemeClr val="bg1"/>
                </a:solidFill>
              </a:rPr>
              <a:t>Critical components of a Fatigue Management Programme</a:t>
            </a:r>
            <a:endParaRPr lang="en-US" sz="4400" b="1" dirty="0" smtClean="0">
              <a:solidFill>
                <a:schemeClr val="bg1"/>
              </a:solidFill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60363" y="2903557"/>
            <a:ext cx="8459787" cy="324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457200" eaLnBrk="0" hangingPunct="0">
              <a:lnSpc>
                <a:spcPct val="81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000" b="1" dirty="0">
              <a:solidFill>
                <a:srgbClr val="AFAFAF"/>
              </a:solidFill>
            </a:endParaRPr>
          </a:p>
          <a:p>
            <a:pPr marL="457200" eaLnBrk="0" hangingPunct="0">
              <a:lnSpc>
                <a:spcPct val="81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err="1" smtClean="0">
                <a:solidFill>
                  <a:schemeClr val="bg1"/>
                </a:solidFill>
              </a:rPr>
              <a:t>Schu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Schutte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eaLnBrk="0" hangingPunct="0">
              <a:lnSpc>
                <a:spcPct val="81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Human Factors Research Group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457200" eaLnBrk="0" hangingPunct="0">
              <a:lnSpc>
                <a:spcPct val="81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 dirty="0" smtClean="0">
                <a:solidFill>
                  <a:schemeClr val="bg1"/>
                </a:solidFill>
              </a:rPr>
              <a:t>CSIR Centre for Mining Innovation</a:t>
            </a:r>
          </a:p>
          <a:p>
            <a:pPr marL="457200" eaLnBrk="0" hangingPunct="0">
              <a:lnSpc>
                <a:spcPct val="81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457200" eaLnBrk="0" hangingPunct="0">
              <a:lnSpc>
                <a:spcPct val="81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457200" eaLnBrk="0" hangingPunct="0">
              <a:lnSpc>
                <a:spcPct val="81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457200" eaLnBrk="0" hangingPunct="0">
              <a:lnSpc>
                <a:spcPct val="81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MMPA  15</a:t>
            </a:r>
            <a:r>
              <a:rPr lang="en-US" sz="2000" baseline="30000" dirty="0" smtClean="0">
                <a:solidFill>
                  <a:schemeClr val="bg1"/>
                </a:solidFill>
              </a:rPr>
              <a:t>th</a:t>
            </a:r>
            <a:r>
              <a:rPr lang="en-US" sz="2000" dirty="0" smtClean="0">
                <a:solidFill>
                  <a:schemeClr val="bg1"/>
                </a:solidFill>
              </a:rPr>
              <a:t> Annual Congress </a:t>
            </a:r>
            <a:endParaRPr lang="en-GB" sz="2000" dirty="0" smtClean="0">
              <a:solidFill>
                <a:schemeClr val="bg1"/>
              </a:solidFill>
            </a:endParaRPr>
          </a:p>
          <a:p>
            <a:pPr marL="457200" eaLnBrk="0" hangingPunct="0">
              <a:lnSpc>
                <a:spcPct val="81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18 May 2012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CSIR  2010                        www.csir.co.za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539552" y="260648"/>
            <a:ext cx="8208912" cy="83099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Fatigue risk associated with physical work in heat  (WHO limit)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 cstate="print"/>
          <a:srcRect t="7016"/>
          <a:stretch>
            <a:fillRect/>
          </a:stretch>
        </p:blipFill>
        <p:spPr bwMode="auto">
          <a:xfrm>
            <a:off x="276225" y="922338"/>
            <a:ext cx="9361488" cy="592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Line 4"/>
          <p:cNvSpPr>
            <a:spLocks noChangeShapeType="1"/>
          </p:cNvSpPr>
          <p:nvPr/>
        </p:nvSpPr>
        <p:spPr bwMode="auto">
          <a:xfrm>
            <a:off x="1116013" y="2708275"/>
            <a:ext cx="70564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187624" y="2420888"/>
            <a:ext cx="698477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B280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936104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</a:rPr>
              <a:t>Risk of developing ‘physical fatigue’</a:t>
            </a:r>
            <a:r>
              <a:rPr lang="en-US" sz="2400" b="1" dirty="0" smtClean="0"/>
              <a:t>’</a:t>
            </a:r>
            <a:endParaRPr lang="en-GB" sz="2400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63" y="1406525"/>
          <a:ext cx="8143932" cy="19504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5983"/>
                <a:gridCol w="2035983"/>
                <a:gridCol w="2035983"/>
                <a:gridCol w="2035983"/>
              </a:tblGrid>
              <a:tr h="910188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Gender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Heart rate (beats/min)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 body temperature (◦C)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of HR</a:t>
                      </a:r>
                    </a:p>
                    <a:p>
                      <a:pPr algn="ctr"/>
                      <a:r>
                        <a:rPr lang="en-US" dirty="0" smtClean="0"/>
                        <a:t>&gt; 110 beats/min</a:t>
                      </a:r>
                      <a:endParaRPr lang="en-GB" dirty="0"/>
                    </a:p>
                  </a:txBody>
                  <a:tcPr/>
                </a:tc>
              </a:tr>
              <a:tr h="520107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bg2"/>
                          </a:solidFill>
                        </a:rPr>
                        <a:t>Female</a:t>
                      </a:r>
                      <a:r>
                        <a:rPr lang="en-ZA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121,9 ± 25,1*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37,68 ± 0,37ºC*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49%*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520107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bg2"/>
                          </a:solidFill>
                        </a:rPr>
                        <a:t>Male 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86,1 ± 22,4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37,24 ± 0,44ºC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2"/>
                          </a:solidFill>
                          <a:latin typeface="+mn-lt"/>
                          <a:ea typeface="MS Mincho"/>
                        </a:rPr>
                        <a:t>14%</a:t>
                      </a:r>
                      <a:endParaRPr lang="en-GB" sz="1800" dirty="0">
                        <a:solidFill>
                          <a:schemeClr val="bg2"/>
                        </a:solidFill>
                        <a:latin typeface="+mn-lt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71500" y="3500438"/>
            <a:ext cx="68580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  <a:latin typeface="+mn-lt"/>
                <a:ea typeface="ヒラギノ角ゴ Pro W3"/>
                <a:cs typeface="ヒラギノ角ゴ Pro W3"/>
              </a:rPr>
              <a:t>* Significant difference from males</a:t>
            </a:r>
            <a:endParaRPr lang="en-GB" sz="1600" dirty="0">
              <a:solidFill>
                <a:schemeClr val="bg2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pic>
        <p:nvPicPr>
          <p:cNvPr id="42010" name="Picture 3" descr="wom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4071938"/>
            <a:ext cx="3714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1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© CSIR  2011                        www.csir.co.za</a:t>
            </a:r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Why is managing fatigue important? 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25" y="1556792"/>
            <a:ext cx="7772400" cy="3659733"/>
          </a:xfrm>
        </p:spPr>
        <p:txBody>
          <a:bodyPr/>
          <a:lstStyle/>
          <a:p>
            <a:r>
              <a:rPr lang="en-ZA" sz="2400" dirty="0" smtClean="0"/>
              <a:t>Failure to manage fatigue properly can have disastrous consequences </a:t>
            </a:r>
          </a:p>
          <a:p>
            <a:endParaRPr lang="en-GB" sz="2400" dirty="0" smtClean="0"/>
          </a:p>
          <a:p>
            <a:r>
              <a:rPr lang="en-US" sz="2400" dirty="0" smtClean="0"/>
              <a:t>Fatigue </a:t>
            </a:r>
            <a:r>
              <a:rPr lang="en-ZA" sz="2400" dirty="0" smtClean="0"/>
              <a:t>increases the risk of accidents and incidents </a:t>
            </a:r>
          </a:p>
          <a:p>
            <a:endParaRPr lang="en-ZA" sz="2400" b="1" dirty="0" smtClean="0"/>
          </a:p>
          <a:p>
            <a:r>
              <a:rPr lang="en-ZA" sz="2400" dirty="0" smtClean="0"/>
              <a:t>Fatigue reduces productivity and morale, and increases absenteeism </a:t>
            </a:r>
          </a:p>
          <a:p>
            <a:endParaRPr lang="en-ZA" sz="2400" dirty="0" smtClean="0"/>
          </a:p>
          <a:p>
            <a:r>
              <a:rPr lang="en-ZA" sz="2400" dirty="0" smtClean="0"/>
              <a:t>The incidence of health problems such as sleep, gastrointestinal and cardiovascular disorders has been estimated to be greater in shift workers than day workers   </a:t>
            </a:r>
          </a:p>
          <a:p>
            <a:endParaRPr lang="en-US" sz="2400" dirty="0" smtClean="0"/>
          </a:p>
          <a:p>
            <a:endParaRPr lang="en-ZA" sz="2400" dirty="0" smtClean="0"/>
          </a:p>
          <a:p>
            <a:pPr eaLnBrk="1" hangingPunct="1">
              <a:buFont typeface="Times" pitchFamily="18" charset="0"/>
              <a:buNone/>
            </a:pPr>
            <a:endParaRPr lang="en-US" sz="2400" dirty="0" smtClean="0"/>
          </a:p>
          <a:p>
            <a:pPr eaLnBrk="1" hangingPunct="1"/>
            <a:endParaRPr lang="en-GB" sz="24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Causes of fatigue 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25" y="1844824"/>
            <a:ext cx="4355331" cy="3371701"/>
          </a:xfrm>
        </p:spPr>
        <p:txBody>
          <a:bodyPr/>
          <a:lstStyle/>
          <a:p>
            <a:endParaRPr lang="en-ZA" sz="2400" dirty="0" smtClean="0"/>
          </a:p>
          <a:p>
            <a:pPr eaLnBrk="1" hangingPunct="1">
              <a:buFont typeface="Times" pitchFamily="18" charset="0"/>
              <a:buNone/>
            </a:pPr>
            <a:endParaRPr lang="en-US" sz="2400" dirty="0" smtClean="0"/>
          </a:p>
          <a:p>
            <a:pPr eaLnBrk="1" hangingPunct="1"/>
            <a:endParaRPr lang="en-GB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72816"/>
            <a:ext cx="3385244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wor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7584" y="1700808"/>
            <a:ext cx="3071813" cy="4392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32657"/>
            <a:ext cx="8229600" cy="792088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pPr algn="ctr" eaLnBrk="1" hangingPunct="1"/>
            <a:r>
              <a:rPr lang="en-ZA" sz="3200" b="1" dirty="0" smtClean="0">
                <a:solidFill>
                  <a:schemeClr val="bg1"/>
                </a:solidFill>
              </a:rPr>
              <a:t>Operator fatigue: key causal factors</a:t>
            </a:r>
            <a:endParaRPr lang="en-GB" sz="3200" b="1" dirty="0" smtClean="0">
              <a:solidFill>
                <a:schemeClr val="bg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2262188"/>
            <a:ext cx="6480720" cy="3667125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</a:pPr>
            <a:r>
              <a:rPr lang="en-ZA" dirty="0" smtClean="0"/>
              <a:t>Where:</a:t>
            </a:r>
          </a:p>
          <a:p>
            <a:pPr eaLnBrk="1" hangingPunct="1"/>
            <a:r>
              <a:rPr lang="en-ZA" b="1" dirty="0" smtClean="0"/>
              <a:t>F</a:t>
            </a:r>
            <a:r>
              <a:rPr lang="en-ZA" b="1" baseline="-25000" dirty="0" smtClean="0"/>
              <a:t>T</a:t>
            </a:r>
            <a:r>
              <a:rPr lang="en-ZA" b="1" dirty="0" smtClean="0"/>
              <a:t>: </a:t>
            </a:r>
            <a:r>
              <a:rPr lang="en-ZA" sz="2000" b="1" dirty="0" smtClean="0"/>
              <a:t>Total operator fatigue</a:t>
            </a:r>
          </a:p>
          <a:p>
            <a:pPr eaLnBrk="1" hangingPunct="1"/>
            <a:r>
              <a:rPr lang="en-ZA" b="1" dirty="0" err="1" smtClean="0"/>
              <a:t>F</a:t>
            </a:r>
            <a:r>
              <a:rPr lang="en-ZA" b="1" baseline="-25000" dirty="0" err="1" smtClean="0"/>
              <a:t>ss</a:t>
            </a:r>
            <a:r>
              <a:rPr lang="en-ZA" b="1" dirty="0" smtClean="0"/>
              <a:t>: </a:t>
            </a:r>
            <a:r>
              <a:rPr lang="en-ZA" sz="2000" b="1" dirty="0" smtClean="0"/>
              <a:t>Fatigue related to shift system design</a:t>
            </a:r>
            <a:r>
              <a:rPr lang="en-ZA" sz="2000" dirty="0" smtClean="0"/>
              <a:t> </a:t>
            </a:r>
            <a:r>
              <a:rPr lang="en-ZA" sz="2000" dirty="0" smtClean="0">
                <a:solidFill>
                  <a:schemeClr val="accent1"/>
                </a:solidFill>
              </a:rPr>
              <a:t>(working time arrangements, circadian rhythm disruptions, sleep deprivation)</a:t>
            </a:r>
          </a:p>
          <a:p>
            <a:pPr eaLnBrk="1" hangingPunct="1"/>
            <a:r>
              <a:rPr lang="en-ZA" b="1" dirty="0" smtClean="0"/>
              <a:t>F</a:t>
            </a:r>
            <a:r>
              <a:rPr lang="en-ZA" b="1" baseline="-25000" dirty="0" smtClean="0"/>
              <a:t>ew</a:t>
            </a:r>
            <a:r>
              <a:rPr lang="en-ZA" b="1" dirty="0" smtClean="0"/>
              <a:t>: </a:t>
            </a:r>
            <a:r>
              <a:rPr lang="en-ZA" sz="2000" b="1" dirty="0" smtClean="0"/>
              <a:t>Fatigue related to work and environmental factors</a:t>
            </a:r>
            <a:r>
              <a:rPr lang="en-ZA" sz="2000" dirty="0" smtClean="0"/>
              <a:t> </a:t>
            </a:r>
            <a:r>
              <a:rPr lang="en-ZA" sz="2000" dirty="0" smtClean="0">
                <a:solidFill>
                  <a:schemeClr val="accent1"/>
                </a:solidFill>
              </a:rPr>
              <a:t>(task requirements, physical work loads, workstation design, thermal stress)</a:t>
            </a:r>
          </a:p>
          <a:p>
            <a:pPr eaLnBrk="1" hangingPunct="1"/>
            <a:r>
              <a:rPr lang="en-ZA" b="1" dirty="0" err="1" smtClean="0"/>
              <a:t>F</a:t>
            </a:r>
            <a:r>
              <a:rPr lang="en-ZA" b="1" baseline="-25000" dirty="0" err="1" smtClean="0"/>
              <a:t>pf</a:t>
            </a:r>
            <a:r>
              <a:rPr lang="en-ZA" b="1" dirty="0" smtClean="0"/>
              <a:t>: </a:t>
            </a:r>
            <a:r>
              <a:rPr lang="en-ZA" sz="2000" b="1" dirty="0" smtClean="0"/>
              <a:t>Fatigue related to operator’s personal factors </a:t>
            </a:r>
            <a:r>
              <a:rPr lang="en-ZA" sz="2000" dirty="0" smtClean="0">
                <a:solidFill>
                  <a:schemeClr val="accent1"/>
                </a:solidFill>
              </a:rPr>
              <a:t>(health status, nutritional status, social and domestic responsibilities)</a:t>
            </a:r>
            <a:endParaRPr lang="en-GB" sz="2000" dirty="0" smtClean="0">
              <a:solidFill>
                <a:schemeClr val="accent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57313" y="1352550"/>
            <a:ext cx="6480175" cy="719138"/>
            <a:chOff x="839" y="754"/>
            <a:chExt cx="4082" cy="453"/>
          </a:xfrm>
        </p:grpSpPr>
        <p:sp>
          <p:nvSpPr>
            <p:cNvPr id="25606" name="Text Box 5"/>
            <p:cNvSpPr txBox="1">
              <a:spLocks noChangeArrowheads="1"/>
            </p:cNvSpPr>
            <p:nvPr/>
          </p:nvSpPr>
          <p:spPr bwMode="auto">
            <a:xfrm>
              <a:off x="884" y="797"/>
              <a:ext cx="399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ZA" sz="3200" b="1">
                  <a:solidFill>
                    <a:schemeClr val="tx2"/>
                  </a:solidFill>
                </a:rPr>
                <a:t>F</a:t>
              </a:r>
              <a:r>
                <a:rPr lang="en-ZA" sz="3200" b="1" baseline="-25000">
                  <a:solidFill>
                    <a:schemeClr val="tx2"/>
                  </a:solidFill>
                </a:rPr>
                <a:t>T</a:t>
              </a:r>
              <a:r>
                <a:rPr lang="en-ZA" sz="3200" b="1">
                  <a:solidFill>
                    <a:schemeClr val="tx2"/>
                  </a:solidFill>
                </a:rPr>
                <a:t>     =     F</a:t>
              </a:r>
              <a:r>
                <a:rPr lang="en-ZA" sz="3200" b="1" baseline="-25000">
                  <a:solidFill>
                    <a:schemeClr val="tx2"/>
                  </a:solidFill>
                </a:rPr>
                <a:t>ss</a:t>
              </a:r>
              <a:r>
                <a:rPr lang="en-ZA" sz="3200" b="1">
                  <a:solidFill>
                    <a:schemeClr val="tx2"/>
                  </a:solidFill>
                </a:rPr>
                <a:t>     +     F</a:t>
              </a:r>
              <a:r>
                <a:rPr lang="en-ZA" sz="3200" b="1" baseline="-25000">
                  <a:solidFill>
                    <a:schemeClr val="tx2"/>
                  </a:solidFill>
                </a:rPr>
                <a:t>ew</a:t>
              </a:r>
              <a:r>
                <a:rPr lang="en-ZA" sz="3200" b="1">
                  <a:solidFill>
                    <a:schemeClr val="tx2"/>
                  </a:solidFill>
                </a:rPr>
                <a:t>     +     F</a:t>
              </a:r>
              <a:r>
                <a:rPr lang="en-ZA" sz="3200" b="1" baseline="-25000">
                  <a:solidFill>
                    <a:schemeClr val="tx2"/>
                  </a:solidFill>
                </a:rPr>
                <a:t>pf</a:t>
              </a:r>
              <a:endParaRPr lang="en-GB" sz="3200" b="1" baseline="-25000">
                <a:solidFill>
                  <a:schemeClr val="tx2"/>
                </a:solidFill>
              </a:endParaRPr>
            </a:p>
          </p:txBody>
        </p:sp>
        <p:sp>
          <p:nvSpPr>
            <p:cNvPr id="335878" name="AutoShape 6"/>
            <p:cNvSpPr>
              <a:spLocks noChangeArrowheads="1"/>
            </p:cNvSpPr>
            <p:nvPr/>
          </p:nvSpPr>
          <p:spPr bwMode="auto">
            <a:xfrm>
              <a:off x="839" y="754"/>
              <a:ext cx="4082" cy="4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CSIR  2010                        www.csir.co.za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pPr algn="ctr" eaLnBrk="1" hangingPunct="1"/>
            <a:r>
              <a:rPr lang="en-GB" b="1" dirty="0" smtClean="0">
                <a:solidFill>
                  <a:schemeClr val="bg1"/>
                </a:solidFill>
              </a:rPr>
              <a:t>Fatigue management</a:t>
            </a:r>
          </a:p>
        </p:txBody>
      </p:sp>
      <p:pic>
        <p:nvPicPr>
          <p:cNvPr id="44036" name="Picture 6" descr="wor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28800"/>
            <a:ext cx="33718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1071563" y="188913"/>
            <a:ext cx="6851650" cy="936625"/>
          </a:xfrm>
          <a:solidFill>
            <a:schemeClr val="tx2">
              <a:lumMod val="90000"/>
              <a:lumOff val="1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Fatigue Management </a:t>
            </a:r>
            <a:r>
              <a:rPr lang="en-US" sz="2400" b="1" dirty="0" err="1" smtClean="0">
                <a:solidFill>
                  <a:schemeClr val="bg1"/>
                </a:solidFill>
              </a:rPr>
              <a:t>Programme</a:t>
            </a:r>
            <a:r>
              <a:rPr lang="en-US" sz="2400" b="1" dirty="0" smtClean="0">
                <a:solidFill>
                  <a:schemeClr val="bg1"/>
                </a:solidFill>
              </a:rPr>
              <a:t> (FMP)</a:t>
            </a: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6300788" y="5805488"/>
            <a:ext cx="2592387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1" name="AutoShape 4"/>
          <p:cNvSpPr>
            <a:spLocks noChangeArrowheads="1"/>
          </p:cNvSpPr>
          <p:nvPr/>
        </p:nvSpPr>
        <p:spPr bwMode="auto">
          <a:xfrm>
            <a:off x="611560" y="1052736"/>
            <a:ext cx="7921253" cy="5257577"/>
          </a:xfrm>
          <a:prstGeom prst="flowChartExtract">
            <a:avLst/>
          </a:prstGeom>
          <a:solidFill>
            <a:srgbClr val="000080"/>
          </a:solidFill>
          <a:ln w="25400">
            <a:solidFill>
              <a:srgbClr val="3366FF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042988" y="5805488"/>
            <a:ext cx="7058025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Verdana" pitchFamily="34" charset="0"/>
              </a:rPr>
              <a:t>Step  1:  Identify factors contributing to fatigue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547813" y="5300663"/>
            <a:ext cx="6119812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Verdana" pitchFamily="34" charset="0"/>
              </a:rPr>
              <a:t>Step 2: Assess the risk 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1763713" y="4868863"/>
            <a:ext cx="5473700" cy="3048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Verdana" pitchFamily="34" charset="0"/>
              </a:rPr>
              <a:t>Step 3: Decide on control measures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339975" y="4149725"/>
            <a:ext cx="4319588" cy="5175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Verdana" pitchFamily="34" charset="0"/>
              </a:rPr>
              <a:t>Step 4: Develop FMP based on comprehensive approach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2843213" y="3500438"/>
            <a:ext cx="3384550" cy="5175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Verdana" pitchFamily="34" charset="0"/>
              </a:rPr>
              <a:t>Step 5:  Increase awareness/training  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3276600" y="2924175"/>
            <a:ext cx="2519363" cy="5175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Verdana" pitchFamily="34" charset="0"/>
              </a:rPr>
              <a:t>Step 6:  Implement FMP 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1619250" y="1341438"/>
            <a:ext cx="5688013" cy="64135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Step 8: E</a:t>
            </a:r>
            <a:r>
              <a:rPr lang="en-GB" sz="1800" b="1">
                <a:solidFill>
                  <a:schemeClr val="bg1"/>
                </a:solidFill>
              </a:rPr>
              <a:t>valuate FMP </a:t>
            </a:r>
            <a:r>
              <a:rPr lang="en-GB" sz="1800">
                <a:solidFill>
                  <a:schemeClr val="bg1"/>
                </a:solidFill>
              </a:rPr>
              <a:t>– aim for continuous improvement in the workplace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3995738" y="2060575"/>
            <a:ext cx="1225550" cy="7302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Verdana" pitchFamily="34" charset="0"/>
              </a:rPr>
              <a:t>Step 7:  Monitor FMP</a:t>
            </a:r>
          </a:p>
        </p:txBody>
      </p:sp>
      <p:sp>
        <p:nvSpPr>
          <p:cNvPr id="70669" name="AutoShape 13"/>
          <p:cNvSpPr>
            <a:spLocks noChangeArrowheads="1"/>
          </p:cNvSpPr>
          <p:nvPr/>
        </p:nvSpPr>
        <p:spPr bwMode="auto">
          <a:xfrm>
            <a:off x="323850" y="1412875"/>
            <a:ext cx="1079500" cy="3671888"/>
          </a:xfrm>
          <a:prstGeom prst="curvedRightArrow">
            <a:avLst>
              <a:gd name="adj1" fmla="val 68029"/>
              <a:gd name="adj2" fmla="val 13605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11" name="Rectangle 14"/>
          <p:cNvSpPr>
            <a:spLocks noChangeArrowheads="1"/>
          </p:cNvSpPr>
          <p:nvPr/>
        </p:nvSpPr>
        <p:spPr bwMode="auto">
          <a:xfrm>
            <a:off x="8243888" y="1844675"/>
            <a:ext cx="576262" cy="4032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0671" name="Oval 15"/>
          <p:cNvSpPr>
            <a:spLocks noChangeArrowheads="1"/>
          </p:cNvSpPr>
          <p:nvPr/>
        </p:nvSpPr>
        <p:spPr bwMode="auto">
          <a:xfrm>
            <a:off x="8316913" y="2060575"/>
            <a:ext cx="431800" cy="431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0672" name="Oval 16"/>
          <p:cNvSpPr>
            <a:spLocks noChangeArrowheads="1"/>
          </p:cNvSpPr>
          <p:nvPr/>
        </p:nvSpPr>
        <p:spPr bwMode="auto">
          <a:xfrm>
            <a:off x="8316913" y="3573463"/>
            <a:ext cx="431800" cy="431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0673" name="Oval 17"/>
          <p:cNvSpPr>
            <a:spLocks noChangeArrowheads="1"/>
          </p:cNvSpPr>
          <p:nvPr/>
        </p:nvSpPr>
        <p:spPr bwMode="auto">
          <a:xfrm>
            <a:off x="8316913" y="5229225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What is an ideal Fatigue Management </a:t>
            </a:r>
            <a:r>
              <a:rPr lang="en-US" b="1" dirty="0" err="1" smtClean="0">
                <a:solidFill>
                  <a:schemeClr val="bg1"/>
                </a:solidFill>
              </a:rPr>
              <a:t>Programme</a:t>
            </a:r>
            <a:r>
              <a:rPr lang="en-US" b="1" dirty="0" smtClean="0">
                <a:solidFill>
                  <a:schemeClr val="bg1"/>
                </a:solidFill>
              </a:rPr>
              <a:t> (FMP)?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25" y="1844824"/>
            <a:ext cx="7772400" cy="3371701"/>
          </a:xfrm>
        </p:spPr>
        <p:txBody>
          <a:bodyPr/>
          <a:lstStyle/>
          <a:p>
            <a:r>
              <a:rPr lang="en-ZA" sz="2400" dirty="0" smtClean="0"/>
              <a:t>A flexible, scientifically-based approach to managing risk associated with human fatigue in an organised manner </a:t>
            </a:r>
            <a:r>
              <a:rPr lang="en-ZA" sz="2400" b="1" dirty="0" smtClean="0"/>
              <a:t>appropriate to the level of risk exposure </a:t>
            </a:r>
            <a:r>
              <a:rPr lang="en-ZA" sz="2400" dirty="0" smtClean="0"/>
              <a:t>and the </a:t>
            </a:r>
            <a:r>
              <a:rPr lang="en-GB" sz="2400" dirty="0" smtClean="0"/>
              <a:t>nature of the operation</a:t>
            </a:r>
          </a:p>
          <a:p>
            <a:endParaRPr lang="en-US" sz="2400" dirty="0" smtClean="0"/>
          </a:p>
          <a:p>
            <a:r>
              <a:rPr lang="en-US" sz="2400" dirty="0" smtClean="0"/>
              <a:t>There is no “one-size-fit-all” fatigue management approach</a:t>
            </a:r>
          </a:p>
          <a:p>
            <a:endParaRPr lang="en-US" sz="2400" dirty="0" smtClean="0"/>
          </a:p>
          <a:p>
            <a:r>
              <a:rPr lang="en-ZA" sz="2400" dirty="0" smtClean="0"/>
              <a:t>Be integrated with a safety management system</a:t>
            </a:r>
          </a:p>
          <a:p>
            <a:endParaRPr lang="en-US" sz="2400" dirty="0" smtClean="0"/>
          </a:p>
          <a:p>
            <a:r>
              <a:rPr lang="en-ZA" sz="2400" dirty="0" smtClean="0"/>
              <a:t>Documented and should exist within a ‘just’ safety culture</a:t>
            </a:r>
            <a:endParaRPr lang="en-GB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GB" sz="2400" dirty="0" smtClean="0"/>
          </a:p>
          <a:p>
            <a:endParaRPr lang="en-US" sz="2400" dirty="0" smtClean="0"/>
          </a:p>
          <a:p>
            <a:endParaRPr lang="en-ZA" sz="2400" dirty="0" smtClean="0"/>
          </a:p>
          <a:p>
            <a:pPr eaLnBrk="1" hangingPunct="1">
              <a:buFont typeface="Times" pitchFamily="18" charset="0"/>
              <a:buNone/>
            </a:pPr>
            <a:endParaRPr lang="en-US" sz="2400" dirty="0" smtClean="0"/>
          </a:p>
          <a:p>
            <a:pPr eaLnBrk="1" hangingPunct="1"/>
            <a:endParaRPr lang="en-GB" sz="24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81000"/>
            <a:ext cx="8568952" cy="990600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</a:rPr>
              <a:t>Fatigue management: general considerations</a:t>
            </a:r>
            <a:endParaRPr lang="en-GB" sz="2800" b="1" dirty="0" smtClean="0">
              <a:solidFill>
                <a:schemeClr val="bg1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08911" cy="3803749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best countermeasure to fatigue is sleep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In terms of fatigue management the managing of the opportunity to obtain sufficient sleep is as important as providing safe  work procedures (Management)</a:t>
            </a:r>
          </a:p>
          <a:p>
            <a:endParaRPr lang="en-GB" sz="2400" dirty="0" smtClean="0"/>
          </a:p>
          <a:p>
            <a:r>
              <a:rPr lang="en-US" sz="2400" dirty="0" smtClean="0"/>
              <a:t>Employees should make appropriate use of off-duty periods provided in the working pattern to obtain sufficient sleep to carry out their work safely, including taking future duty times into account when planning their off-duty lives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r>
              <a:rPr lang="en-GB" sz="2400" dirty="0" smtClean="0"/>
              <a:t>The management of fatigue is a </a:t>
            </a:r>
            <a:r>
              <a:rPr lang="en-GB" sz="2400" b="1" dirty="0" smtClean="0"/>
              <a:t>shared responsibility </a:t>
            </a:r>
            <a:r>
              <a:rPr lang="en-GB" sz="2400" dirty="0" smtClean="0"/>
              <a:t>between management and employees</a:t>
            </a:r>
          </a:p>
          <a:p>
            <a:endParaRPr lang="en-US" sz="2400" dirty="0" smtClean="0"/>
          </a:p>
          <a:p>
            <a:endParaRPr lang="en-GB" sz="2400" dirty="0" smtClean="0"/>
          </a:p>
          <a:p>
            <a:endParaRPr lang="en-US" sz="2400" dirty="0" smtClean="0"/>
          </a:p>
          <a:p>
            <a:endParaRPr lang="en-ZA" sz="2400" dirty="0" smtClean="0"/>
          </a:p>
          <a:p>
            <a:pPr eaLnBrk="1" hangingPunct="1">
              <a:buFont typeface="Times" pitchFamily="18" charset="0"/>
              <a:buNone/>
            </a:pPr>
            <a:endParaRPr lang="en-US" sz="2400" dirty="0" smtClean="0"/>
          </a:p>
          <a:p>
            <a:pPr eaLnBrk="1" hangingPunct="1"/>
            <a:endParaRPr lang="en-GB" sz="24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404664"/>
            <a:ext cx="7772400" cy="648072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pPr algn="ctr" eaLnBrk="1" hangingPunct="1"/>
            <a:r>
              <a:rPr lang="en-ZA" b="1" dirty="0" smtClean="0">
                <a:solidFill>
                  <a:schemeClr val="bg1"/>
                </a:solidFill>
              </a:rPr>
              <a:t>Critical components to manage fatigue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1916113"/>
            <a:ext cx="3168650" cy="2089150"/>
            <a:chOff x="204" y="1207"/>
            <a:chExt cx="1996" cy="1316"/>
          </a:xfrm>
        </p:grpSpPr>
        <p:sp>
          <p:nvSpPr>
            <p:cNvPr id="153604" name="AutoShape 4"/>
            <p:cNvSpPr>
              <a:spLocks noChangeArrowheads="1"/>
            </p:cNvSpPr>
            <p:nvPr/>
          </p:nvSpPr>
          <p:spPr bwMode="auto">
            <a:xfrm>
              <a:off x="204" y="1979"/>
              <a:ext cx="1769" cy="54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alpha val="39999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39999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737" name="Text Box 5"/>
            <p:cNvSpPr txBox="1">
              <a:spLocks noChangeArrowheads="1"/>
            </p:cNvSpPr>
            <p:nvPr/>
          </p:nvSpPr>
          <p:spPr bwMode="auto">
            <a:xfrm>
              <a:off x="204" y="2048"/>
              <a:ext cx="17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ZA" sz="1800">
                  <a:solidFill>
                    <a:schemeClr val="tx2"/>
                  </a:solidFill>
                </a:rPr>
                <a:t>Optimal design of </a:t>
              </a:r>
            </a:p>
            <a:p>
              <a:r>
                <a:rPr lang="en-ZA" sz="1800">
                  <a:solidFill>
                    <a:schemeClr val="tx2"/>
                  </a:solidFill>
                </a:rPr>
                <a:t>shift system and rostering</a:t>
              </a:r>
              <a:endParaRPr lang="en-GB" sz="1800">
                <a:solidFill>
                  <a:schemeClr val="tx2"/>
                </a:solidFill>
              </a:endParaRPr>
            </a:p>
          </p:txBody>
        </p:sp>
        <p:sp>
          <p:nvSpPr>
            <p:cNvPr id="30738" name="Freeform 6"/>
            <p:cNvSpPr>
              <a:spLocks/>
            </p:cNvSpPr>
            <p:nvPr/>
          </p:nvSpPr>
          <p:spPr bwMode="auto">
            <a:xfrm>
              <a:off x="1111" y="1207"/>
              <a:ext cx="1089" cy="726"/>
            </a:xfrm>
            <a:custGeom>
              <a:avLst/>
              <a:gdLst>
                <a:gd name="T0" fmla="*/ 1089 w 1089"/>
                <a:gd name="T1" fmla="*/ 0 h 545"/>
                <a:gd name="T2" fmla="*/ 1089 w 1089"/>
                <a:gd name="T3" fmla="*/ 273 h 545"/>
                <a:gd name="T4" fmla="*/ 0 w 1089"/>
                <a:gd name="T5" fmla="*/ 273 h 545"/>
                <a:gd name="T6" fmla="*/ 0 w 1089"/>
                <a:gd name="T7" fmla="*/ 545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545"/>
                <a:gd name="T14" fmla="*/ 1089 w 108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545">
                  <a:moveTo>
                    <a:pt x="1089" y="0"/>
                  </a:moveTo>
                  <a:lnTo>
                    <a:pt x="1089" y="273"/>
                  </a:lnTo>
                  <a:lnTo>
                    <a:pt x="0" y="273"/>
                  </a:lnTo>
                  <a:lnTo>
                    <a:pt x="0" y="545"/>
                  </a:ln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03525" y="1916113"/>
            <a:ext cx="2808288" cy="3960812"/>
            <a:chOff x="1766" y="1207"/>
            <a:chExt cx="1769" cy="2495"/>
          </a:xfrm>
        </p:grpSpPr>
        <p:sp>
          <p:nvSpPr>
            <p:cNvPr id="153608" name="AutoShape 8"/>
            <p:cNvSpPr>
              <a:spLocks noChangeArrowheads="1"/>
            </p:cNvSpPr>
            <p:nvPr/>
          </p:nvSpPr>
          <p:spPr bwMode="auto">
            <a:xfrm>
              <a:off x="1766" y="2830"/>
              <a:ext cx="1769" cy="8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alpha val="39999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39999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734" name="Text Box 9"/>
            <p:cNvSpPr txBox="1">
              <a:spLocks noChangeArrowheads="1"/>
            </p:cNvSpPr>
            <p:nvPr/>
          </p:nvSpPr>
          <p:spPr bwMode="auto">
            <a:xfrm>
              <a:off x="1791" y="2886"/>
              <a:ext cx="173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ZA" sz="1800">
                  <a:solidFill>
                    <a:schemeClr val="tx2"/>
                  </a:solidFill>
                </a:rPr>
                <a:t>Ergonomics interventions</a:t>
              </a:r>
            </a:p>
            <a:p>
              <a:r>
                <a:rPr lang="en-ZA" sz="1800">
                  <a:solidFill>
                    <a:schemeClr val="tx2"/>
                  </a:solidFill>
                </a:rPr>
                <a:t>taking abilities and</a:t>
              </a:r>
              <a:br>
                <a:rPr lang="en-ZA" sz="1800">
                  <a:solidFill>
                    <a:schemeClr val="tx2"/>
                  </a:solidFill>
                </a:rPr>
              </a:br>
              <a:r>
                <a:rPr lang="en-ZA" sz="1800">
                  <a:solidFill>
                    <a:schemeClr val="tx2"/>
                  </a:solidFill>
                </a:rPr>
                <a:t>limitations of workers </a:t>
              </a:r>
              <a:br>
                <a:rPr lang="en-ZA" sz="1800">
                  <a:solidFill>
                    <a:schemeClr val="tx2"/>
                  </a:solidFill>
                </a:rPr>
              </a:br>
              <a:r>
                <a:rPr lang="en-ZA" sz="1800">
                  <a:solidFill>
                    <a:schemeClr val="tx2"/>
                  </a:solidFill>
                </a:rPr>
                <a:t>into account</a:t>
              </a:r>
              <a:endParaRPr lang="en-GB" sz="1800">
                <a:solidFill>
                  <a:schemeClr val="tx2"/>
                </a:solidFill>
              </a:endParaRPr>
            </a:p>
          </p:txBody>
        </p:sp>
        <p:sp>
          <p:nvSpPr>
            <p:cNvPr id="30735" name="Freeform 10"/>
            <p:cNvSpPr>
              <a:spLocks/>
            </p:cNvSpPr>
            <p:nvPr/>
          </p:nvSpPr>
          <p:spPr bwMode="auto">
            <a:xfrm>
              <a:off x="2608" y="1207"/>
              <a:ext cx="816" cy="1588"/>
            </a:xfrm>
            <a:custGeom>
              <a:avLst/>
              <a:gdLst>
                <a:gd name="T0" fmla="*/ 1089 w 1089"/>
                <a:gd name="T1" fmla="*/ 0 h 545"/>
                <a:gd name="T2" fmla="*/ 1089 w 1089"/>
                <a:gd name="T3" fmla="*/ 273 h 545"/>
                <a:gd name="T4" fmla="*/ 0 w 1089"/>
                <a:gd name="T5" fmla="*/ 273 h 545"/>
                <a:gd name="T6" fmla="*/ 0 w 1089"/>
                <a:gd name="T7" fmla="*/ 545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545"/>
                <a:gd name="T14" fmla="*/ 1089 w 108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545">
                  <a:moveTo>
                    <a:pt x="1089" y="0"/>
                  </a:moveTo>
                  <a:lnTo>
                    <a:pt x="1089" y="273"/>
                  </a:lnTo>
                  <a:lnTo>
                    <a:pt x="0" y="273"/>
                  </a:lnTo>
                  <a:lnTo>
                    <a:pt x="0" y="545"/>
                  </a:ln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084888" y="1916113"/>
            <a:ext cx="2824162" cy="3241675"/>
            <a:chOff x="3833" y="1207"/>
            <a:chExt cx="1779" cy="2042"/>
          </a:xfrm>
        </p:grpSpPr>
        <p:sp>
          <p:nvSpPr>
            <p:cNvPr id="153612" name="AutoShape 12"/>
            <p:cNvSpPr>
              <a:spLocks noChangeArrowheads="1"/>
            </p:cNvSpPr>
            <p:nvPr/>
          </p:nvSpPr>
          <p:spPr bwMode="auto">
            <a:xfrm>
              <a:off x="3833" y="1979"/>
              <a:ext cx="1723" cy="127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alpha val="39999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39999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731" name="Text Box 13"/>
            <p:cNvSpPr txBox="1">
              <a:spLocks noChangeArrowheads="1"/>
            </p:cNvSpPr>
            <p:nvPr/>
          </p:nvSpPr>
          <p:spPr bwMode="auto">
            <a:xfrm>
              <a:off x="3878" y="2059"/>
              <a:ext cx="1734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CC3300"/>
                </a:buClr>
                <a:buFontTx/>
                <a:buChar char="•"/>
              </a:pPr>
              <a:r>
                <a:rPr lang="en-ZA" sz="1800" dirty="0">
                  <a:solidFill>
                    <a:schemeClr val="tx2"/>
                  </a:solidFill>
                </a:rPr>
                <a:t> </a:t>
              </a:r>
              <a:r>
                <a:rPr lang="en-ZA" sz="1800" dirty="0" smtClean="0">
                  <a:solidFill>
                    <a:schemeClr val="tx2"/>
                  </a:solidFill>
                </a:rPr>
                <a:t> Education and training </a:t>
              </a:r>
            </a:p>
            <a:p>
              <a:pPr>
                <a:buClr>
                  <a:srgbClr val="CC3300"/>
                </a:buClr>
                <a:buFontTx/>
                <a:buChar char="•"/>
              </a:pPr>
              <a:r>
                <a:rPr lang="en-ZA" sz="1800" dirty="0" smtClean="0">
                  <a:solidFill>
                    <a:schemeClr val="tx2"/>
                  </a:solidFill>
                </a:rPr>
                <a:t>  Sleep hygiene</a:t>
              </a:r>
              <a:endParaRPr lang="en-ZA" sz="1800" dirty="0">
                <a:solidFill>
                  <a:schemeClr val="tx2"/>
                </a:solidFill>
              </a:endParaRPr>
            </a:p>
            <a:p>
              <a:pPr>
                <a:buClr>
                  <a:srgbClr val="CC3300"/>
                </a:buClr>
                <a:buFontTx/>
                <a:buChar char="•"/>
              </a:pPr>
              <a:r>
                <a:rPr lang="en-ZA" sz="1800" dirty="0">
                  <a:solidFill>
                    <a:schemeClr val="tx2"/>
                  </a:solidFill>
                </a:rPr>
                <a:t>  </a:t>
              </a:r>
              <a:r>
                <a:rPr lang="en-ZA" sz="1800" dirty="0" smtClean="0">
                  <a:solidFill>
                    <a:schemeClr val="tx2"/>
                  </a:solidFill>
                </a:rPr>
                <a:t>Lifestyle </a:t>
              </a:r>
              <a:r>
                <a:rPr lang="en-ZA" sz="1800" dirty="0">
                  <a:solidFill>
                    <a:schemeClr val="tx2"/>
                  </a:solidFill>
                </a:rPr>
                <a:t>interventions</a:t>
              </a:r>
            </a:p>
            <a:p>
              <a:pPr>
                <a:buClr>
                  <a:srgbClr val="CC3300"/>
                </a:buClr>
                <a:buFontTx/>
                <a:buChar char="•"/>
              </a:pPr>
              <a:r>
                <a:rPr lang="en-ZA" sz="1800" dirty="0">
                  <a:solidFill>
                    <a:schemeClr val="tx2"/>
                  </a:solidFill>
                </a:rPr>
                <a:t>  Health screening</a:t>
              </a:r>
              <a:br>
                <a:rPr lang="en-ZA" sz="1800" dirty="0">
                  <a:solidFill>
                    <a:schemeClr val="tx2"/>
                  </a:solidFill>
                </a:rPr>
              </a:br>
              <a:r>
                <a:rPr lang="en-ZA" sz="1800" dirty="0">
                  <a:solidFill>
                    <a:schemeClr val="tx2"/>
                  </a:solidFill>
                </a:rPr>
                <a:t>   and counselling</a:t>
              </a:r>
            </a:p>
            <a:p>
              <a:pPr>
                <a:buClr>
                  <a:srgbClr val="CC3300"/>
                </a:buClr>
                <a:buFontTx/>
                <a:buChar char="•"/>
              </a:pPr>
              <a:r>
                <a:rPr lang="en-ZA" sz="1800" dirty="0">
                  <a:solidFill>
                    <a:schemeClr val="tx2"/>
                  </a:solidFill>
                </a:rPr>
                <a:t>  Nutrition</a:t>
              </a:r>
              <a:endParaRPr lang="en-GB" sz="1800" dirty="0">
                <a:solidFill>
                  <a:schemeClr val="tx2"/>
                </a:solidFill>
              </a:endParaRPr>
            </a:p>
          </p:txBody>
        </p:sp>
        <p:sp>
          <p:nvSpPr>
            <p:cNvPr id="30732" name="Freeform 14"/>
            <p:cNvSpPr>
              <a:spLocks/>
            </p:cNvSpPr>
            <p:nvPr/>
          </p:nvSpPr>
          <p:spPr bwMode="auto">
            <a:xfrm flipH="1">
              <a:off x="4649" y="1207"/>
              <a:ext cx="181" cy="726"/>
            </a:xfrm>
            <a:custGeom>
              <a:avLst/>
              <a:gdLst>
                <a:gd name="T0" fmla="*/ 1089 w 1089"/>
                <a:gd name="T1" fmla="*/ 0 h 545"/>
                <a:gd name="T2" fmla="*/ 1089 w 1089"/>
                <a:gd name="T3" fmla="*/ 273 h 545"/>
                <a:gd name="T4" fmla="*/ 0 w 1089"/>
                <a:gd name="T5" fmla="*/ 273 h 545"/>
                <a:gd name="T6" fmla="*/ 0 w 1089"/>
                <a:gd name="T7" fmla="*/ 545 h 5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545"/>
                <a:gd name="T14" fmla="*/ 1089 w 1089"/>
                <a:gd name="T15" fmla="*/ 545 h 5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545">
                  <a:moveTo>
                    <a:pt x="1089" y="0"/>
                  </a:moveTo>
                  <a:lnTo>
                    <a:pt x="1089" y="273"/>
                  </a:lnTo>
                  <a:lnTo>
                    <a:pt x="0" y="273"/>
                  </a:lnTo>
                  <a:lnTo>
                    <a:pt x="0" y="545"/>
                  </a:ln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331913" y="1196975"/>
            <a:ext cx="6480175" cy="719138"/>
            <a:chOff x="839" y="754"/>
            <a:chExt cx="4082" cy="453"/>
          </a:xfrm>
        </p:grpSpPr>
        <p:sp>
          <p:nvSpPr>
            <p:cNvPr id="30728" name="Text Box 16"/>
            <p:cNvSpPr txBox="1">
              <a:spLocks noChangeArrowheads="1"/>
            </p:cNvSpPr>
            <p:nvPr/>
          </p:nvSpPr>
          <p:spPr bwMode="auto">
            <a:xfrm>
              <a:off x="884" y="797"/>
              <a:ext cx="399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ZA" sz="3200" b="1">
                  <a:solidFill>
                    <a:schemeClr val="tx2"/>
                  </a:solidFill>
                </a:rPr>
                <a:t>F</a:t>
              </a:r>
              <a:r>
                <a:rPr lang="en-ZA" sz="3200" b="1" baseline="-25000">
                  <a:solidFill>
                    <a:schemeClr val="tx2"/>
                  </a:solidFill>
                </a:rPr>
                <a:t>T</a:t>
              </a:r>
              <a:r>
                <a:rPr lang="en-ZA" sz="3200" b="1">
                  <a:solidFill>
                    <a:schemeClr val="tx2"/>
                  </a:solidFill>
                </a:rPr>
                <a:t>     =     F</a:t>
              </a:r>
              <a:r>
                <a:rPr lang="en-ZA" sz="3200" b="1" baseline="-25000">
                  <a:solidFill>
                    <a:schemeClr val="tx2"/>
                  </a:solidFill>
                </a:rPr>
                <a:t>ss</a:t>
              </a:r>
              <a:r>
                <a:rPr lang="en-ZA" sz="3200" b="1">
                  <a:solidFill>
                    <a:schemeClr val="tx2"/>
                  </a:solidFill>
                </a:rPr>
                <a:t>     +     F</a:t>
              </a:r>
              <a:r>
                <a:rPr lang="en-ZA" sz="3200" b="1" baseline="-25000">
                  <a:solidFill>
                    <a:schemeClr val="tx2"/>
                  </a:solidFill>
                </a:rPr>
                <a:t>ew</a:t>
              </a:r>
              <a:r>
                <a:rPr lang="en-ZA" sz="3200" b="1">
                  <a:solidFill>
                    <a:schemeClr val="tx2"/>
                  </a:solidFill>
                </a:rPr>
                <a:t>     +     F</a:t>
              </a:r>
              <a:r>
                <a:rPr lang="en-ZA" sz="3200" b="1" baseline="-25000">
                  <a:solidFill>
                    <a:schemeClr val="tx2"/>
                  </a:solidFill>
                </a:rPr>
                <a:t>pf</a:t>
              </a:r>
              <a:endParaRPr lang="en-GB" sz="3200" b="1" baseline="-25000">
                <a:solidFill>
                  <a:schemeClr val="tx2"/>
                </a:solidFill>
              </a:endParaRPr>
            </a:p>
          </p:txBody>
        </p:sp>
        <p:sp>
          <p:nvSpPr>
            <p:cNvPr id="153617" name="AutoShape 17"/>
            <p:cNvSpPr>
              <a:spLocks noChangeArrowheads="1"/>
            </p:cNvSpPr>
            <p:nvPr/>
          </p:nvSpPr>
          <p:spPr bwMode="auto">
            <a:xfrm>
              <a:off x="839" y="754"/>
              <a:ext cx="4082" cy="4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2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9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b="1" dirty="0" smtClean="0"/>
              <a:t>Fatigue – root cause of many accidents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838" y="1131888"/>
            <a:ext cx="7678737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260649"/>
            <a:ext cx="8458200" cy="936104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</a:rPr>
              <a:t>Components of FMP</a:t>
            </a:r>
            <a:endParaRPr lang="en-GB" sz="3200" b="1" dirty="0" smtClean="0">
              <a:solidFill>
                <a:schemeClr val="bg1"/>
              </a:solidFill>
            </a:endParaRPr>
          </a:p>
        </p:txBody>
      </p:sp>
      <p:sp>
        <p:nvSpPr>
          <p:cNvPr id="161794" name="Rectangle 2"/>
          <p:cNvSpPr>
            <a:spLocks noGrp="1" noChangeArrowheads="1"/>
          </p:cNvSpPr>
          <p:nvPr>
            <p:ph idx="1"/>
          </p:nvPr>
        </p:nvSpPr>
        <p:spPr>
          <a:xfrm>
            <a:off x="1259632" y="1484784"/>
            <a:ext cx="6840760" cy="465884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2400" dirty="0" smtClean="0"/>
              <a:t>Appropriate shift scheduling </a:t>
            </a:r>
            <a:r>
              <a:rPr lang="en-GB" sz="2400" dirty="0" smtClean="0">
                <a:solidFill>
                  <a:schemeClr val="hlink"/>
                </a:solidFill>
              </a:rPr>
              <a:t>(assess risk using fatigue indices; create sufficient rest periods)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2400" dirty="0" smtClean="0"/>
              <a:t>Education and training </a:t>
            </a:r>
            <a:r>
              <a:rPr lang="en-GB" sz="2400" dirty="0" smtClean="0">
                <a:solidFill>
                  <a:schemeClr val="hlink"/>
                </a:solidFill>
              </a:rPr>
              <a:t>(at all levels, including families of shift workers)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GB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2400" dirty="0" smtClean="0"/>
              <a:t>Sleep management information </a:t>
            </a:r>
            <a:r>
              <a:rPr lang="en-GB" sz="2400" dirty="0" smtClean="0">
                <a:solidFill>
                  <a:schemeClr val="hlink"/>
                </a:solidFill>
              </a:rPr>
              <a:t>(why, when and how to sleep – sleep hygiene)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GB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GB" sz="1800" dirty="0" smtClean="0">
              <a:solidFill>
                <a:schemeClr val="hlink"/>
              </a:solidFill>
            </a:endParaRP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2438" y="6397625"/>
            <a:ext cx="5191125" cy="339725"/>
          </a:xfrm>
          <a:prstGeom prst="rect">
            <a:avLst/>
          </a:prstGeom>
          <a:noFill/>
        </p:spPr>
        <p:txBody>
          <a:bodyPr/>
          <a:lstStyle/>
          <a:p>
            <a:endParaRPr lang="en-US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260649"/>
            <a:ext cx="8458200" cy="936104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</a:rPr>
              <a:t>Components of FMP</a:t>
            </a:r>
            <a:endParaRPr lang="en-GB" sz="3200" b="1" dirty="0" smtClean="0">
              <a:solidFill>
                <a:schemeClr val="bg1"/>
              </a:solidFill>
            </a:endParaRPr>
          </a:p>
        </p:txBody>
      </p:sp>
      <p:sp>
        <p:nvSpPr>
          <p:cNvPr id="161794" name="Rectangle 2"/>
          <p:cNvSpPr>
            <a:spLocks noGrp="1" noChangeArrowheads="1"/>
          </p:cNvSpPr>
          <p:nvPr>
            <p:ph idx="1"/>
          </p:nvPr>
        </p:nvSpPr>
        <p:spPr>
          <a:xfrm>
            <a:off x="827584" y="1268760"/>
            <a:ext cx="7560840" cy="487486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2400" dirty="0" smtClean="0"/>
              <a:t>Assessment of employee fitness for work </a:t>
            </a:r>
            <a:r>
              <a:rPr lang="en-GB" sz="2400" dirty="0" smtClean="0">
                <a:solidFill>
                  <a:srgbClr val="D45C2C"/>
                </a:solidFill>
              </a:rPr>
              <a:t>(identification of individuals at risk)</a:t>
            </a:r>
            <a:r>
              <a:rPr lang="en-GB" sz="24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2400" dirty="0" smtClean="0"/>
              <a:t>Medical advice </a:t>
            </a:r>
            <a:r>
              <a:rPr lang="en-GB" sz="2400" dirty="0" smtClean="0">
                <a:solidFill>
                  <a:schemeClr val="hlink"/>
                </a:solidFill>
              </a:rPr>
              <a:t>(chronic conditions &amp; medications)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GB" sz="2400" dirty="0" smtClean="0"/>
              <a:t>Monitoring and review of FMP </a:t>
            </a:r>
            <a:r>
              <a:rPr lang="en-GB" sz="2400" dirty="0" smtClean="0">
                <a:solidFill>
                  <a:schemeClr val="hlink"/>
                </a:solidFill>
              </a:rPr>
              <a:t>(incident investigations &amp; feedback from employees)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GB" sz="2400" dirty="0" smtClean="0">
              <a:solidFill>
                <a:schemeClr val="hlink"/>
              </a:solidFill>
            </a:endParaRPr>
          </a:p>
          <a:p>
            <a:r>
              <a:rPr lang="en-US" sz="2400" dirty="0" smtClean="0"/>
              <a:t>Creating a “just” culture - </a:t>
            </a:r>
            <a:r>
              <a:rPr lang="en-US" sz="2400" dirty="0" smtClean="0">
                <a:solidFill>
                  <a:srgbClr val="C00000"/>
                </a:solidFill>
              </a:rPr>
              <a:t>part-way between a “blame” culture (where fear prevents open risk communication) and a “no-blame” culture (where sloppy practices and negligence tend to creep in)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2438" y="6397625"/>
            <a:ext cx="5191125" cy="339725"/>
          </a:xfrm>
          <a:prstGeom prst="rect">
            <a:avLst/>
          </a:prstGeom>
          <a:noFill/>
        </p:spPr>
        <p:txBody>
          <a:bodyPr/>
          <a:lstStyle/>
          <a:p>
            <a:endParaRPr lang="en-US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260649"/>
            <a:ext cx="8458200" cy="936104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</a:rPr>
              <a:t>Conclusions</a:t>
            </a:r>
            <a:endParaRPr lang="en-GB" sz="3200" b="1" dirty="0" smtClean="0">
              <a:solidFill>
                <a:schemeClr val="bg1"/>
              </a:solidFill>
            </a:endParaRPr>
          </a:p>
        </p:txBody>
      </p:sp>
      <p:sp>
        <p:nvSpPr>
          <p:cNvPr id="161794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484784"/>
            <a:ext cx="7416824" cy="465884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400" dirty="0" smtClean="0"/>
              <a:t>Operator fatigue cannot be eliminated altogether, but can certainly be controlled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GB" sz="2400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en-US" sz="2400" dirty="0" smtClean="0"/>
              <a:t>Fatigue can be limited by proper management and the involvement and active participation of all stakeholders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GB" sz="2400" dirty="0" smtClean="0"/>
          </a:p>
          <a:p>
            <a:pPr eaLnBrk="1" hangingPunct="1"/>
            <a:r>
              <a:rPr lang="en-US" sz="2400" dirty="0" smtClean="0"/>
              <a:t>A holistic approach, based on best practices in terms of personal and business countermeasures, is required</a:t>
            </a:r>
          </a:p>
          <a:p>
            <a:pPr eaLnBrk="1" hangingPunct="1">
              <a:lnSpc>
                <a:spcPct val="80000"/>
              </a:lnSpc>
              <a:buNone/>
            </a:pPr>
            <a:endParaRPr lang="en-GB" sz="2400" dirty="0" smtClean="0">
              <a:solidFill>
                <a:schemeClr val="hlink"/>
              </a:solidFill>
            </a:endParaRP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52438" y="6397625"/>
            <a:ext cx="5191125" cy="339725"/>
          </a:xfrm>
          <a:prstGeom prst="rect">
            <a:avLst/>
          </a:prstGeom>
          <a:noFill/>
        </p:spPr>
        <p:txBody>
          <a:bodyPr/>
          <a:lstStyle/>
          <a:p>
            <a:endParaRPr lang="en-US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3" y="381000"/>
            <a:ext cx="7772400" cy="743744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Conclusion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40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7"/>
            <a:ext cx="5832649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Thank you</a:t>
            </a:r>
            <a:endParaRPr lang="en-GB" smtClean="0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900113" y="2205038"/>
            <a:ext cx="6551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925" y="2703513"/>
            <a:ext cx="7620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08025" y="404813"/>
            <a:ext cx="7772400" cy="1576387"/>
          </a:xfrm>
        </p:spPr>
        <p:txBody>
          <a:bodyPr/>
          <a:lstStyle/>
          <a:p>
            <a:pPr algn="ctr" eaLnBrk="1" hangingPunct="1">
              <a:lnSpc>
                <a:spcPts val="3200"/>
              </a:lnSpc>
            </a:pPr>
            <a:r>
              <a:rPr lang="en-US" sz="3200" b="1" smtClean="0">
                <a:solidFill>
                  <a:schemeClr val="bg1"/>
                </a:solidFill>
              </a:rPr>
              <a:t>Questions?</a:t>
            </a:r>
            <a:endParaRPr lang="en-GB" sz="3200" b="1" smtClean="0">
              <a:solidFill>
                <a:schemeClr val="bg1"/>
              </a:solidFill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900113" y="2205038"/>
            <a:ext cx="6551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/>
          </a:p>
        </p:txBody>
      </p:sp>
      <p:pic>
        <p:nvPicPr>
          <p:cNvPr id="55300" name="Picture 5" descr="cal_2010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196975"/>
            <a:ext cx="777716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pg-14-sleep-Rex_233372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00063"/>
            <a:ext cx="8672512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Outline of presentation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720724" y="1628800"/>
            <a:ext cx="4931396" cy="3587725"/>
          </a:xfrm>
        </p:spPr>
        <p:txBody>
          <a:bodyPr/>
          <a:lstStyle/>
          <a:p>
            <a:r>
              <a:rPr lang="en-US" dirty="0" smtClean="0"/>
              <a:t>What is fatigue?</a:t>
            </a:r>
          </a:p>
          <a:p>
            <a:endParaRPr lang="en-US" dirty="0" smtClean="0"/>
          </a:p>
          <a:p>
            <a:r>
              <a:rPr lang="en-US" dirty="0" smtClean="0"/>
              <a:t>Is fatigue a risk in SA mines?</a:t>
            </a:r>
          </a:p>
          <a:p>
            <a:endParaRPr lang="en-US" dirty="0" smtClean="0"/>
          </a:p>
          <a:p>
            <a:r>
              <a:rPr lang="en-US" dirty="0" smtClean="0"/>
              <a:t>Why manage fatigue?</a:t>
            </a:r>
          </a:p>
          <a:p>
            <a:endParaRPr lang="en-US" dirty="0" smtClean="0"/>
          </a:p>
          <a:p>
            <a:r>
              <a:rPr lang="en-US" dirty="0" smtClean="0"/>
              <a:t>Causes of fatigue </a:t>
            </a:r>
          </a:p>
          <a:p>
            <a:endParaRPr lang="en-US" dirty="0" smtClean="0"/>
          </a:p>
          <a:p>
            <a:r>
              <a:rPr lang="en-US" dirty="0" smtClean="0"/>
              <a:t>Management  of fatigue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</p:txBody>
      </p:sp>
      <p:pic>
        <p:nvPicPr>
          <p:cNvPr id="8" name="Content Placeholder 8" descr="p_289947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6136" y="1556792"/>
            <a:ext cx="2446858" cy="3667125"/>
          </a:xfr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Definition of fatigue? 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25" y="1556792"/>
            <a:ext cx="7772400" cy="3659733"/>
          </a:xfrm>
        </p:spPr>
        <p:txBody>
          <a:bodyPr/>
          <a:lstStyle/>
          <a:p>
            <a:endParaRPr lang="en-GB" sz="2400" dirty="0" smtClean="0"/>
          </a:p>
          <a:p>
            <a:r>
              <a:rPr lang="en-ZA" sz="2400" dirty="0" smtClean="0"/>
              <a:t>There is no single agreed definition of fatigue </a:t>
            </a:r>
          </a:p>
          <a:p>
            <a:endParaRPr lang="en-ZA" sz="2400" dirty="0" smtClean="0"/>
          </a:p>
          <a:p>
            <a:pPr eaLnBrk="1" hangingPunct="1"/>
            <a:r>
              <a:rPr lang="en-US" sz="2400" dirty="0" smtClean="0"/>
              <a:t>“The term fatigue has been used in so many senses </a:t>
            </a:r>
          </a:p>
          <a:p>
            <a:pPr eaLnBrk="1" hangingPunct="1">
              <a:buFont typeface="Times" pitchFamily="18" charset="0"/>
              <a:buNone/>
            </a:pPr>
            <a:r>
              <a:rPr lang="en-US" sz="2400" dirty="0" smtClean="0"/>
              <a:t>	that its application have become almost chaotic” </a:t>
            </a:r>
          </a:p>
          <a:p>
            <a:pPr eaLnBrk="1" hangingPunct="1">
              <a:buFont typeface="Times" pitchFamily="18" charset="0"/>
              <a:buNone/>
            </a:pPr>
            <a:r>
              <a:rPr lang="en-US" sz="2400" dirty="0" smtClean="0"/>
              <a:t>						       </a:t>
            </a:r>
            <a:r>
              <a:rPr lang="en-US" sz="2000" i="1" dirty="0" smtClean="0">
                <a:solidFill>
                  <a:schemeClr val="accent1"/>
                </a:solidFill>
              </a:rPr>
              <a:t>(</a:t>
            </a:r>
            <a:r>
              <a:rPr lang="en-US" sz="2000" i="1" dirty="0" err="1" smtClean="0">
                <a:solidFill>
                  <a:schemeClr val="accent1"/>
                </a:solidFill>
              </a:rPr>
              <a:t>Grandjean</a:t>
            </a:r>
            <a:r>
              <a:rPr lang="en-US" sz="2000" i="1" dirty="0" smtClean="0">
                <a:solidFill>
                  <a:schemeClr val="accent1"/>
                </a:solidFill>
              </a:rPr>
              <a:t>, 1980)</a:t>
            </a:r>
          </a:p>
          <a:p>
            <a:pPr eaLnBrk="1" hangingPunct="1">
              <a:buFont typeface="Times" pitchFamily="18" charset="0"/>
              <a:buNone/>
            </a:pPr>
            <a:endParaRPr lang="en-US" sz="2400" dirty="0" smtClean="0"/>
          </a:p>
          <a:p>
            <a:pPr eaLnBrk="1" hangingPunct="1"/>
            <a:endParaRPr lang="en-GB" sz="2400" dirty="0" smtClean="0"/>
          </a:p>
        </p:txBody>
      </p:sp>
      <p:pic>
        <p:nvPicPr>
          <p:cNvPr id="19461" name="Picture 4" descr="fatigue-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861048"/>
            <a:ext cx="3810000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What do we mean by fatigue? 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25" y="1556792"/>
            <a:ext cx="7772400" cy="3659733"/>
          </a:xfrm>
        </p:spPr>
        <p:txBody>
          <a:bodyPr/>
          <a:lstStyle/>
          <a:p>
            <a:r>
              <a:rPr lang="en-ZA" sz="2400" dirty="0" smtClean="0"/>
              <a:t>A state of perceived weariness that can result from prolonged working, heavy workload, insufficient rest and inadequate sleep</a:t>
            </a:r>
          </a:p>
          <a:p>
            <a:endParaRPr lang="en-GB" sz="2400" dirty="0" smtClean="0"/>
          </a:p>
          <a:p>
            <a:r>
              <a:rPr lang="en-ZA" sz="2400" dirty="0" smtClean="0"/>
              <a:t>It involves a general feeling of tiredness, resulting in a reduced ability to perform work effectively </a:t>
            </a:r>
          </a:p>
          <a:p>
            <a:endParaRPr lang="en-US" sz="2400" dirty="0" smtClean="0"/>
          </a:p>
          <a:p>
            <a:r>
              <a:rPr lang="en-US" sz="2400" dirty="0" smtClean="0"/>
              <a:t>Fatigue can be either work or non-work related or a combination of both</a:t>
            </a:r>
          </a:p>
          <a:p>
            <a:endParaRPr lang="en-ZA" sz="2400" dirty="0" smtClean="0"/>
          </a:p>
          <a:p>
            <a:pPr eaLnBrk="1" hangingPunct="1">
              <a:buFont typeface="Times" pitchFamily="18" charset="0"/>
              <a:buNone/>
            </a:pPr>
            <a:endParaRPr lang="en-US" sz="2400" dirty="0" smtClean="0"/>
          </a:p>
          <a:p>
            <a:pPr eaLnBrk="1" hangingPunct="1"/>
            <a:endParaRPr lang="en-GB" sz="24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509120"/>
            <a:ext cx="5400600" cy="2088232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4580" name="Picture 4" descr="0706000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808" y="1628800"/>
            <a:ext cx="2916237" cy="2375669"/>
          </a:xfrm>
          <a:noFill/>
          <a:ln w="12700">
            <a:solidFill>
              <a:srgbClr val="000080"/>
            </a:solidFill>
          </a:ln>
        </p:spPr>
      </p:pic>
      <p:sp>
        <p:nvSpPr>
          <p:cNvPr id="24581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709613" y="381000"/>
            <a:ext cx="7772400" cy="743744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Fatigue problem in our mines?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3097212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8"/>
            <a:ext cx="3810000" cy="307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CSIR  2010                        www.csir.co.za</a:t>
            </a:r>
            <a:endParaRPr lang="en-US" sz="1400">
              <a:solidFill>
                <a:schemeClr val="tx1"/>
              </a:solidFill>
            </a:endParaRPr>
          </a:p>
        </p:txBody>
      </p:sp>
      <p:graphicFrame>
        <p:nvGraphicFramePr>
          <p:cNvPr id="289794" name="Object 2"/>
          <p:cNvGraphicFramePr>
            <a:graphicFrameLocks noChangeAspect="1"/>
          </p:cNvGraphicFramePr>
          <p:nvPr/>
        </p:nvGraphicFramePr>
        <p:xfrm>
          <a:off x="0" y="836613"/>
          <a:ext cx="8882063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6" name="Chart" r:id="rId4" imgW="9715398" imgH="6953045" progId="Excel.Sheet.8">
                  <p:embed/>
                </p:oleObj>
              </mc:Choice>
              <mc:Fallback>
                <p:oleObj name="Chart" r:id="rId4" imgW="9715398" imgH="695304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481"/>
                      <a:stretch>
                        <a:fillRect/>
                      </a:stretch>
                    </p:blipFill>
                    <p:spPr bwMode="auto">
                      <a:xfrm>
                        <a:off x="0" y="836613"/>
                        <a:ext cx="8882063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979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24614" cy="647700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Haul truck </a:t>
            </a:r>
            <a:r>
              <a:rPr lang="en-GB" sz="2800" b="1" dirty="0" smtClean="0">
                <a:solidFill>
                  <a:schemeClr val="bg1"/>
                </a:solidFill>
              </a:rPr>
              <a:t>driver during </a:t>
            </a:r>
            <a:r>
              <a:rPr lang="en-GB" sz="2800" b="1" dirty="0">
                <a:solidFill>
                  <a:schemeClr val="bg1"/>
                </a:solidFill>
              </a:rPr>
              <a:t>night shift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1331640" y="472514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68" charset="-128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724128" y="472514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6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CSIR  2010                        www.csir.co.za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81000"/>
            <a:ext cx="8569325" cy="600075"/>
          </a:xfrm>
          <a:solidFill>
            <a:schemeClr val="tx2">
              <a:lumMod val="90000"/>
              <a:lumOff val="10000"/>
            </a:schemeClr>
          </a:solidFill>
        </p:spPr>
        <p:txBody>
          <a:bodyPr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Haul truck </a:t>
            </a:r>
            <a:r>
              <a:rPr lang="en-GB" sz="2800" b="1" dirty="0" smtClean="0">
                <a:solidFill>
                  <a:schemeClr val="bg1"/>
                </a:solidFill>
              </a:rPr>
              <a:t>driver (on ‘Alert’) during </a:t>
            </a:r>
            <a:r>
              <a:rPr lang="en-GB" sz="2800" b="1" dirty="0">
                <a:solidFill>
                  <a:schemeClr val="bg1"/>
                </a:solidFill>
              </a:rPr>
              <a:t>night shift</a:t>
            </a:r>
          </a:p>
        </p:txBody>
      </p:sp>
      <p:graphicFrame>
        <p:nvGraphicFramePr>
          <p:cNvPr id="31437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39750" y="1341438"/>
          <a:ext cx="8135938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0" name="Chart" r:id="rId3" imgW="9715398" imgH="6953045" progId="Excel.Sheet.8">
                  <p:embed/>
                </p:oleObj>
              </mc:Choice>
              <mc:Fallback>
                <p:oleObj name="Chart" r:id="rId3" imgW="9715398" imgH="695304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228"/>
                      <a:stretch>
                        <a:fillRect/>
                      </a:stretch>
                    </p:blipFill>
                    <p:spPr bwMode="auto">
                      <a:xfrm>
                        <a:off x="539750" y="1341438"/>
                        <a:ext cx="8135938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5292080" y="4653136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6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AFAFAF"/>
      </a:dk1>
      <a:lt1>
        <a:srgbClr val="FFFFFF"/>
      </a:lt1>
      <a:dk2>
        <a:srgbClr val="012D50"/>
      </a:dk2>
      <a:lt2>
        <a:srgbClr val="000000"/>
      </a:lt2>
      <a:accent1>
        <a:srgbClr val="025AA0"/>
      </a:accent1>
      <a:accent2>
        <a:srgbClr val="0387F0"/>
      </a:accent2>
      <a:accent3>
        <a:srgbClr val="FFFFFF"/>
      </a:accent3>
      <a:accent4>
        <a:srgbClr val="959595"/>
      </a:accent4>
      <a:accent5>
        <a:srgbClr val="AAB5CD"/>
      </a:accent5>
      <a:accent6>
        <a:srgbClr val="027AD9"/>
      </a:accent6>
      <a:hlink>
        <a:srgbClr val="BE3232"/>
      </a:hlink>
      <a:folHlink>
        <a:srgbClr val="FF96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6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6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AFAFAF"/>
        </a:dk1>
        <a:lt1>
          <a:srgbClr val="FFFFFF"/>
        </a:lt1>
        <a:dk2>
          <a:srgbClr val="012D50"/>
        </a:dk2>
        <a:lt2>
          <a:srgbClr val="000000"/>
        </a:lt2>
        <a:accent1>
          <a:srgbClr val="025AA0"/>
        </a:accent1>
        <a:accent2>
          <a:srgbClr val="0387F0"/>
        </a:accent2>
        <a:accent3>
          <a:srgbClr val="FFFFFF"/>
        </a:accent3>
        <a:accent4>
          <a:srgbClr val="959595"/>
        </a:accent4>
        <a:accent5>
          <a:srgbClr val="AAB5CD"/>
        </a:accent5>
        <a:accent6>
          <a:srgbClr val="027AD9"/>
        </a:accent6>
        <a:hlink>
          <a:srgbClr val="BE3232"/>
        </a:hlink>
        <a:folHlink>
          <a:srgbClr val="FF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5144</TotalTime>
  <Words>879</Words>
  <Application>Microsoft Office PowerPoint</Application>
  <PresentationFormat>On-screen Show (4:3)</PresentationFormat>
  <Paragraphs>163</Paragraphs>
  <Slides>25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Blank Presentation</vt:lpstr>
      <vt:lpstr>Chart</vt:lpstr>
      <vt:lpstr>PowerPoint Presentation</vt:lpstr>
      <vt:lpstr>Fatigue – root cause of many accidents</vt:lpstr>
      <vt:lpstr>PowerPoint Presentation</vt:lpstr>
      <vt:lpstr>Outline of presentation</vt:lpstr>
      <vt:lpstr>Definition of fatigue? </vt:lpstr>
      <vt:lpstr>What do we mean by fatigue? </vt:lpstr>
      <vt:lpstr>Fatigue problem in our mines?</vt:lpstr>
      <vt:lpstr>Haul truck driver during night shift</vt:lpstr>
      <vt:lpstr>Haul truck driver (on ‘Alert’) during night shift</vt:lpstr>
      <vt:lpstr>PowerPoint Presentation</vt:lpstr>
      <vt:lpstr>Risk of developing ‘physical fatigue’’</vt:lpstr>
      <vt:lpstr>Why is managing fatigue important? </vt:lpstr>
      <vt:lpstr>Causes of fatigue   </vt:lpstr>
      <vt:lpstr>Operator fatigue: key causal factors</vt:lpstr>
      <vt:lpstr>Fatigue management</vt:lpstr>
      <vt:lpstr>Fatigue Management Programme (FMP)</vt:lpstr>
      <vt:lpstr>What is an ideal Fatigue Management Programme (FMP)?</vt:lpstr>
      <vt:lpstr>Fatigue management: general considerations</vt:lpstr>
      <vt:lpstr>Critical components to manage fatigue</vt:lpstr>
      <vt:lpstr>Components of FMP</vt:lpstr>
      <vt:lpstr>Components of FMP</vt:lpstr>
      <vt:lpstr>Conclusions</vt:lpstr>
      <vt:lpstr>Conclusion</vt:lpstr>
      <vt:lpstr>Thank you</vt:lpstr>
      <vt:lpstr>Questions?</vt:lpstr>
    </vt:vector>
  </TitlesOfParts>
  <Company>Tony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</dc:creator>
  <cp:lastModifiedBy>Reception</cp:lastModifiedBy>
  <cp:revision>402</cp:revision>
  <cp:lastPrinted>2005-12-08T11:33:35Z</cp:lastPrinted>
  <dcterms:created xsi:type="dcterms:W3CDTF">2005-11-29T10:33:22Z</dcterms:created>
  <dcterms:modified xsi:type="dcterms:W3CDTF">2012-05-18T09:59:13Z</dcterms:modified>
</cp:coreProperties>
</file>