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9" r:id="rId3"/>
    <p:sldId id="260" r:id="rId4"/>
    <p:sldId id="266" r:id="rId5"/>
    <p:sldId id="261" r:id="rId6"/>
    <p:sldId id="262" r:id="rId7"/>
    <p:sldId id="267" r:id="rId8"/>
    <p:sldId id="268" r:id="rId9"/>
    <p:sldId id="276" r:id="rId10"/>
    <p:sldId id="278" r:id="rId11"/>
    <p:sldId id="263" r:id="rId12"/>
    <p:sldId id="264" r:id="rId13"/>
    <p:sldId id="275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E0A42"/>
    <a:srgbClr val="110C54"/>
    <a:srgbClr val="140E5E"/>
    <a:srgbClr val="150F61"/>
    <a:srgbClr val="120D53"/>
    <a:srgbClr val="161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6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0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0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779912" y="980728"/>
            <a:ext cx="5328592" cy="2232248"/>
          </a:xfrm>
        </p:spPr>
        <p:txBody>
          <a:bodyPr>
            <a:noAutofit/>
          </a:bodyPr>
          <a:lstStyle/>
          <a:p>
            <a:r>
              <a:rPr lang="en-ZA" sz="6000" b="1" dirty="0" smtClean="0">
                <a:solidFill>
                  <a:schemeClr val="bg1"/>
                </a:solidFill>
              </a:rPr>
              <a:t/>
            </a:r>
            <a:br>
              <a:rPr lang="en-ZA" sz="6000" b="1" dirty="0" smtClean="0">
                <a:solidFill>
                  <a:schemeClr val="bg1"/>
                </a:solidFill>
              </a:rPr>
            </a:br>
            <a:r>
              <a:rPr lang="en-Z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DUST TEAM</a:t>
            </a:r>
            <a:r>
              <a:rPr lang="en-ZA" sz="3600" b="1" dirty="0" smtClean="0">
                <a:solidFill>
                  <a:schemeClr val="bg1"/>
                </a:solidFill>
              </a:rPr>
              <a:t/>
            </a:r>
            <a:br>
              <a:rPr lang="en-ZA" sz="3600" b="1" dirty="0" smtClean="0">
                <a:solidFill>
                  <a:schemeClr val="bg1"/>
                </a:solidFill>
              </a:rPr>
            </a:br>
            <a:r>
              <a:rPr lang="en-ZA" sz="2800" dirty="0" smtClean="0">
                <a:solidFill>
                  <a:schemeClr val="bg1"/>
                </a:solidFill>
              </a:rPr>
              <a:t>u p  -  d a t e</a:t>
            </a:r>
            <a:br>
              <a:rPr lang="en-ZA" sz="2800" dirty="0" smtClean="0">
                <a:solidFill>
                  <a:schemeClr val="bg1"/>
                </a:solidFill>
              </a:rPr>
            </a:br>
            <a:r>
              <a:rPr lang="en-ZA" sz="1800" dirty="0" smtClean="0">
                <a:solidFill>
                  <a:schemeClr val="bg1"/>
                </a:solidFill>
              </a:rPr>
              <a:t>October 2013 to date</a:t>
            </a:r>
            <a:r>
              <a:rPr lang="en-ZA" sz="2800" dirty="0" smtClean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2987824" y="5013176"/>
            <a:ext cx="5976664" cy="1152128"/>
          </a:xfrm>
        </p:spPr>
        <p:txBody>
          <a:bodyPr/>
          <a:lstStyle/>
          <a:p>
            <a:pPr algn="r"/>
            <a:r>
              <a:rPr lang="en-ZA" sz="1400" i="1" dirty="0" smtClean="0">
                <a:solidFill>
                  <a:schemeClr val="bg1"/>
                </a:solidFill>
              </a:rPr>
              <a:t>by</a:t>
            </a:r>
          </a:p>
          <a:p>
            <a:pPr algn="r"/>
            <a:r>
              <a:rPr lang="en-ZA" sz="1600" dirty="0" err="1" smtClean="0">
                <a:solidFill>
                  <a:schemeClr val="bg1"/>
                </a:solidFill>
              </a:rPr>
              <a:t>Gerrie</a:t>
            </a:r>
            <a:r>
              <a:rPr lang="en-ZA" sz="1600" dirty="0" smtClean="0">
                <a:solidFill>
                  <a:schemeClr val="bg1"/>
                </a:solidFill>
              </a:rPr>
              <a:t> </a:t>
            </a:r>
            <a:r>
              <a:rPr lang="en-ZA" sz="1600" dirty="0" err="1" smtClean="0">
                <a:solidFill>
                  <a:schemeClr val="bg1"/>
                </a:solidFill>
              </a:rPr>
              <a:t>Pienaar</a:t>
            </a:r>
            <a:r>
              <a:rPr lang="en-ZA" sz="1600" dirty="0" smtClean="0">
                <a:solidFill>
                  <a:schemeClr val="bg1"/>
                </a:solidFill>
              </a:rPr>
              <a:t>, Johan Janse van Rensburg and Dr </a:t>
            </a:r>
            <a:r>
              <a:rPr lang="en-ZA" sz="1600" dirty="0">
                <a:solidFill>
                  <a:schemeClr val="bg1"/>
                </a:solidFill>
              </a:rPr>
              <a:t>Audrey </a:t>
            </a:r>
            <a:r>
              <a:rPr lang="en-ZA" sz="1600" dirty="0" err="1">
                <a:solidFill>
                  <a:schemeClr val="bg1"/>
                </a:solidFill>
              </a:rPr>
              <a:t>Banyini</a:t>
            </a:r>
            <a:r>
              <a:rPr lang="en-ZA" sz="1400" dirty="0">
                <a:solidFill>
                  <a:schemeClr val="bg1"/>
                </a:solidFill>
              </a:rPr>
              <a:t> </a:t>
            </a:r>
            <a:endParaRPr lang="en-ZA" sz="1400" dirty="0" smtClean="0">
              <a:solidFill>
                <a:schemeClr val="bg1"/>
              </a:solidFill>
            </a:endParaRPr>
          </a:p>
          <a:p>
            <a:pPr algn="r"/>
            <a:r>
              <a:rPr lang="en-ZA" sz="1400" dirty="0" smtClean="0">
                <a:solidFill>
                  <a:schemeClr val="bg1">
                    <a:lumMod val="95000"/>
                  </a:schemeClr>
                </a:solidFill>
              </a:rPr>
              <a:t>21 November 2013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165304"/>
            <a:ext cx="9144000" cy="846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TextBox 14"/>
          <p:cNvSpPr txBox="1"/>
          <p:nvPr/>
        </p:nvSpPr>
        <p:spPr>
          <a:xfrm>
            <a:off x="5173377" y="6306247"/>
            <a:ext cx="3215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u="sng" dirty="0" smtClean="0">
                <a:latin typeface="Arial" pitchFamily="34" charset="0"/>
                <a:cs typeface="Arial" pitchFamily="34" charset="0"/>
              </a:rPr>
              <a:t>CHAMBER OF MINES OF SOUTH AFRICA</a:t>
            </a:r>
          </a:p>
          <a:p>
            <a:pPr algn="ctr"/>
            <a:r>
              <a:rPr lang="en-ZA" sz="1200" i="1" dirty="0" smtClean="0">
                <a:solidFill>
                  <a:srgbClr val="FF0000"/>
                </a:solidFill>
              </a:rPr>
              <a:t>Putting South Africa First</a:t>
            </a:r>
            <a:endParaRPr lang="en-ZA" sz="1200" i="1" dirty="0">
              <a:solidFill>
                <a:srgbClr val="FF000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1074" y="624220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 descr="http://www.pbmr.co.za/contenthtml/files/Image/aboutus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855" y="6178620"/>
            <a:ext cx="797649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277539"/>
              </p:ext>
            </p:extLst>
          </p:nvPr>
        </p:nvGraphicFramePr>
        <p:xfrm>
          <a:off x="228599" y="914400"/>
          <a:ext cx="8763000" cy="5102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882"/>
                <a:gridCol w="865023"/>
                <a:gridCol w="332701"/>
                <a:gridCol w="2287739"/>
                <a:gridCol w="792088"/>
                <a:gridCol w="792088"/>
                <a:gridCol w="720080"/>
                <a:gridCol w="720080"/>
                <a:gridCol w="792088"/>
                <a:gridCol w="1107231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Water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Telescopic Spray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22119">
                <a:tc gridSpan="10">
                  <a:txBody>
                    <a:bodyPr/>
                    <a:lstStyle/>
                    <a:p>
                      <a:pPr algn="ctr"/>
                      <a:r>
                        <a:rPr lang="en-Z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FACILITATE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T128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 list of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T129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key contact persons at potential</a:t>
                      </a:r>
                      <a:r>
                        <a:rPr lang="en-ZA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T130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Arrange SLP Briefing Workshop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T131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Circulate SLP Adoption Brief to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T132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 SLP Briefing Workshop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 rowSpan="5"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 to analyse the feedback forms received from industry</a:t>
                      </a:r>
                      <a:endParaRPr lang="en-ZA" sz="1100" i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T133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SLP interest group if required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 gridSpan="2" v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T134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Initiate process of mines reporting on adoption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 gridSpan="2" v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T135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 SLP adoption brief for use at other meetings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</a:tr>
              <a:tr h="428811">
                <a:tc gridSpan="2" v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T136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 follow-up communication with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</a:tr>
              <a:tr h="428811">
                <a:tc gridSpan="2" v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 vMerge="1"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T137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Arrange meetings / terminate SLP Interest Group as necessary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02238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417353"/>
              </p:ext>
            </p:extLst>
          </p:nvPr>
        </p:nvGraphicFramePr>
        <p:xfrm>
          <a:off x="457200" y="908720"/>
          <a:ext cx="8435280" cy="2422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447"/>
                <a:gridCol w="7938833"/>
              </a:tblGrid>
              <a:tr h="615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(Achievements, Industry Interactions)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Positive response received during the </a:t>
                      </a:r>
                      <a:r>
                        <a:rPr lang="en-GB" sz="1400" dirty="0" err="1" smtClean="0"/>
                        <a:t>MineSafe</a:t>
                      </a:r>
                      <a:r>
                        <a:rPr lang="en-GB" sz="1400" dirty="0" smtClean="0"/>
                        <a:t> 2013 conference especially on multi-stage filtration system.</a:t>
                      </a:r>
                      <a:endParaRPr lang="en-ZA" sz="1400" dirty="0"/>
                    </a:p>
                  </a:txBody>
                  <a:tcPr anchor="ctr"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Communication material produced on multi-stage filtration system and presented at </a:t>
                      </a:r>
                      <a:r>
                        <a:rPr lang="en-GB" sz="1400" dirty="0" err="1" smtClean="0"/>
                        <a:t>MineSafe</a:t>
                      </a:r>
                      <a:r>
                        <a:rPr lang="en-GB" sz="1400" dirty="0" smtClean="0"/>
                        <a:t> 2013 conference.</a:t>
                      </a:r>
                      <a:endParaRPr lang="en-ZA" sz="1400" dirty="0"/>
                    </a:p>
                  </a:txBody>
                  <a:tcPr anchor="ctr"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The new</a:t>
                      </a:r>
                      <a:r>
                        <a:rPr lang="en-ZA" sz="1400" baseline="0" dirty="0" smtClean="0"/>
                        <a:t> MOSH website</a:t>
                      </a:r>
                      <a:endParaRPr lang="en-ZA" sz="1400" dirty="0"/>
                    </a:p>
                  </a:txBody>
                  <a:tcPr anchor="ctr"/>
                </a:tc>
              </a:tr>
              <a:tr h="429570">
                <a:tc gridSpan="2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1838" y="3490843"/>
            <a:ext cx="5466306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C.O.M. </a:t>
            </a:r>
            <a:r>
              <a:rPr lang="en-GB" sz="1100" dirty="0" smtClean="0"/>
              <a:t>Strategic Plan </a:t>
            </a:r>
            <a:r>
              <a:rPr lang="en-GB" sz="1100" dirty="0"/>
              <a:t>by Rodger Baxter: 10-10-13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/>
              <a:t>MOSHIAT-D meeting: 17-10-13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/>
              <a:t>MOSH monthly meeting: 17-10-13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 err="1"/>
              <a:t>MineSafe</a:t>
            </a:r>
            <a:r>
              <a:rPr lang="en-GB" sz="1100" dirty="0"/>
              <a:t> 2013: 22-10-13 to 24-10-13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/>
              <a:t>MOSHIAT-D Coal meeting: 25-10-13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/>
              <a:t>Weekly Team meetings</a:t>
            </a:r>
            <a:endParaRPr lang="en-ZA" sz="11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484729"/>
              </p:ext>
            </p:extLst>
          </p:nvPr>
        </p:nvGraphicFramePr>
        <p:xfrm>
          <a:off x="457200" y="908720"/>
          <a:ext cx="8507289" cy="1288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92"/>
                <a:gridCol w="2664296"/>
                <a:gridCol w="2664296"/>
                <a:gridCol w="864096"/>
                <a:gridCol w="1872209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/>
                        <a:t>Simple leading practice for the Coal sector (spray</a:t>
                      </a:r>
                      <a:r>
                        <a:rPr lang="en-US" sz="1400" baseline="0" dirty="0" smtClean="0"/>
                        <a:t> configuration at transfer points) not concluded.</a:t>
                      </a:r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Behavioural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and Leadership issues to be investigated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t.b.a</a:t>
                      </a: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.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AB/</a:t>
                      </a:r>
                      <a:r>
                        <a:rPr kumimoji="0" lang="en-US" sz="14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JJvR</a:t>
                      </a: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/DC/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MOSHIAT-D Coal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93814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Key lessons learnt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699035"/>
              </p:ext>
            </p:extLst>
          </p:nvPr>
        </p:nvGraphicFramePr>
        <p:xfrm>
          <a:off x="457200" y="908720"/>
          <a:ext cx="8302852" cy="892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653"/>
                <a:gridCol w="7814199"/>
              </a:tblGrid>
              <a:tr h="46288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Key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lessons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NOT YET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learnt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Mining Charter reporting, CTF,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PoE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, WHO AUDIT WHO and WHAT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389" y="2245890"/>
            <a:ext cx="6737971" cy="3847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9748848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2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2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2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Mission and values reminder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Progress update – key indicators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Highlights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Key lessons </a:t>
            </a:r>
            <a:r>
              <a:rPr lang="en-ZA" sz="2000" smtClean="0"/>
              <a:t>learnt </a:t>
            </a:r>
            <a:endParaRPr lang="en-ZA" sz="2000" dirty="0" smtClean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0" name="Straight Connector 19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– MOSH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8720" y="661605"/>
            <a:ext cx="6854880" cy="15375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Connector 21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– MOSH Dust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8720" y="661605"/>
            <a:ext cx="6854880" cy="15375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practices through a people oriented process to significantly improve occupational health and safety in the minerals industry with specific focus on </a:t>
            </a:r>
            <a:r>
              <a:rPr lang="en-ZA" sz="1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ELIMINATION OF SILICOSIS AND DUST RELATED DISEASES</a:t>
            </a:r>
            <a:endParaRPr lang="en-ZA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Connector 21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94351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76176"/>
            <a:ext cx="8848756" cy="646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 update - key indicators from Team Scorecard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100" b="1" dirty="0" smtClean="0">
                <a:latin typeface="Arial" pitchFamily="34" charset="0"/>
                <a:ea typeface="+mj-ea"/>
                <a:cs typeface="Arial" pitchFamily="34" charset="0"/>
              </a:rPr>
              <a:t>Covering identification, documenting, facilitating and impacts for the practices in question</a:t>
            </a:r>
            <a:endParaRPr kumimoji="0" lang="en-ZA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549763"/>
              </p:ext>
            </p:extLst>
          </p:nvPr>
        </p:nvGraphicFramePr>
        <p:xfrm>
          <a:off x="228599" y="836712"/>
          <a:ext cx="8763000" cy="5264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A1</a:t>
                      </a: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Appropriate participants in selection of leading practice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Credible team membership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17-01-13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14-02-13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Ensure discipline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Ensure group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Approved participants list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Peer Group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Appropriate plans for planning workshop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Competent Facilitator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13-09-12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Planning agenda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13-09-12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Detailed expert model of risk story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Stakeholder consultation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Prepared questions for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 update - key indicators cont.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208290"/>
              </p:ext>
            </p:extLst>
          </p:nvPr>
        </p:nvGraphicFramePr>
        <p:xfrm>
          <a:off x="228599" y="914400"/>
          <a:ext cx="8763000" cy="2179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Consultation draft expert model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Detailed expert models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August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Major risks and improvement possibilities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August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Aug 2012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Peer Group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Oct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64861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Progress update - key indicators cont.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768666"/>
              </p:ext>
            </p:extLst>
          </p:nvPr>
        </p:nvGraphicFramePr>
        <p:xfrm>
          <a:off x="228599" y="914400"/>
          <a:ext cx="8763000" cy="4971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Leading practice with greatest potential OHS impact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Review of R&amp;D outcomes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Industry identified practices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Feb’12 (5)</a:t>
                      </a:r>
                    </a:p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 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Feb’12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Exploratory visits to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May’12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May’12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Detailed Leading Practice List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 (T16 </a:t>
                      </a:r>
                      <a:r>
                        <a:rPr lang="en-ZA" sz="800" dirty="0" err="1" smtClean="0">
                          <a:latin typeface="Arial" pitchFamily="34" charset="0"/>
                          <a:cs typeface="Arial" pitchFamily="34" charset="0"/>
                        </a:rPr>
                        <a:t>vs</a:t>
                      </a: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 T18)?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 and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Up-dated quarterly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Credibility of selected Leading Practice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Jun’12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T20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Workshop quality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gridSpan="5"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Cannot assess the quality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28996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986933"/>
              </p:ext>
            </p:extLst>
          </p:nvPr>
        </p:nvGraphicFramePr>
        <p:xfrm>
          <a:off x="228599" y="914400"/>
          <a:ext cx="8763000" cy="4968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882"/>
                <a:gridCol w="865023"/>
                <a:gridCol w="332701"/>
                <a:gridCol w="2287739"/>
                <a:gridCol w="792088"/>
                <a:gridCol w="792088"/>
                <a:gridCol w="720080"/>
                <a:gridCol w="720080"/>
                <a:gridCol w="792088"/>
                <a:gridCol w="1107231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Water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Telescopic Spray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78507">
                <a:tc gridSpan="10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IDENTIFY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1200" b="0" dirty="0" smtClean="0">
                          <a:latin typeface="Arial" pitchFamily="34" charset="0"/>
                          <a:cs typeface="Arial" pitchFamily="34" charset="0"/>
                        </a:rPr>
                        <a:t>A23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200" b="0" dirty="0" smtClean="0">
                          <a:latin typeface="Arial" pitchFamily="34" charset="0"/>
                          <a:cs typeface="Arial" pitchFamily="34" charset="0"/>
                        </a:rPr>
                        <a:t>SLP adoption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Identified potential SLP adoption mines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Full Adoption Team assessment of SLP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Contact manager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of source mine to arrange access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Identify key contact person at source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122119">
                <a:tc gridSpan="10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DOCUMENT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Conduct investigations at source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documents for formal SLP assessment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(50%)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Confirm accuracy of prepared documents with source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(50%)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Final review of documents against SLP criteria by adoption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team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25-10-13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Submit motivation of SLP to Head of Hub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30-11-13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30-11-13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31-10-13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49614" y="5919083"/>
            <a:ext cx="1290738" cy="246221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ZA" sz="1000" dirty="0" smtClean="0"/>
              <a:t>Ready for submission</a:t>
            </a:r>
            <a:endParaRPr lang="en-ZA" sz="1000" dirty="0"/>
          </a:p>
        </p:txBody>
      </p:sp>
      <p:pic>
        <p:nvPicPr>
          <p:cNvPr id="1028" name="Picture 4" descr="C:\Users\user\AppData\Local\Microsoft\Windows\Temporary Internet Files\Low\Content.IE5\V90YKWAW\MC910216407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347" y="5036249"/>
            <a:ext cx="1106699" cy="964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876141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847028"/>
              </p:ext>
            </p:extLst>
          </p:nvPr>
        </p:nvGraphicFramePr>
        <p:xfrm>
          <a:off x="228599" y="914400"/>
          <a:ext cx="8763000" cy="3816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882"/>
                <a:gridCol w="865023"/>
                <a:gridCol w="332701"/>
                <a:gridCol w="2287739"/>
                <a:gridCol w="792088"/>
                <a:gridCol w="792088"/>
                <a:gridCol w="720080"/>
                <a:gridCol w="720080"/>
                <a:gridCol w="792088"/>
                <a:gridCol w="1107231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Water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Telescopic Spray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22119">
                <a:tc gridSpan="10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DOCUMENT (cont.)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Convene SLP review panel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Formal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review of SLP by review panel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Conduct any necessary follow-up investigations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Not required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customised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SLP behaviour plans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Develop guidance notes for SLP adoption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SLP Adoption Brief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Critical review of SLP Adoption Brief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66668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1560</TotalTime>
  <Words>1378</Words>
  <Application>Microsoft Office PowerPoint</Application>
  <PresentationFormat>On-screen Show (4:3)</PresentationFormat>
  <Paragraphs>549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Theme3</vt:lpstr>
      <vt:lpstr> DUST TEAM u p  -  d a t e October 2013 to date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user</cp:lastModifiedBy>
  <cp:revision>209</cp:revision>
  <cp:lastPrinted>2013-02-19T08:59:32Z</cp:lastPrinted>
  <dcterms:created xsi:type="dcterms:W3CDTF">2012-08-02T11:34:04Z</dcterms:created>
  <dcterms:modified xsi:type="dcterms:W3CDTF">2013-11-21T04:39:10Z</dcterms:modified>
</cp:coreProperties>
</file>