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256" r:id="rId2"/>
    <p:sldId id="383" r:id="rId3"/>
    <p:sldId id="409" r:id="rId4"/>
    <p:sldId id="411" r:id="rId5"/>
    <p:sldId id="419" r:id="rId6"/>
    <p:sldId id="414" r:id="rId7"/>
    <p:sldId id="413" r:id="rId8"/>
    <p:sldId id="416" r:id="rId9"/>
    <p:sldId id="417" r:id="rId10"/>
    <p:sldId id="418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E07D"/>
    <a:srgbClr val="3A7DCE"/>
    <a:srgbClr val="DAB0B0"/>
    <a:srgbClr val="8064A2"/>
    <a:srgbClr val="9BBB59"/>
    <a:srgbClr val="C0504D"/>
    <a:srgbClr val="E8D0D0"/>
    <a:srgbClr val="CDC6D7"/>
    <a:srgbClr val="D5E0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103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CB874-5A48-4DA9-BF10-D1AB8C4E4D07}" type="datetimeFigureOut">
              <a:rPr lang="en-US" smtClean="0"/>
              <a:pPr/>
              <a:t>5/18/2015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59" y="4714480"/>
            <a:ext cx="5439358" cy="4467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103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CFD89-5A25-4EB5-A758-4046ED2C35AA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0651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2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72914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3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75775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4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87835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5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830452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6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98373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7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589898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8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031616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9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57768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10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52474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74D8A-81A5-4408-8746-B4A389C30888}" type="datetime1">
              <a:rPr lang="en-US" smtClean="0"/>
              <a:pPr/>
              <a:t>5/18/2015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AAB0-0844-4D9D-A32E-100A279B8276}" type="datetime1">
              <a:rPr lang="en-US" smtClean="0"/>
              <a:pPr/>
              <a:t>5/18/2015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A64B-8640-41CC-8CD5-437EEC0428F8}" type="datetime1">
              <a:rPr lang="en-US" smtClean="0"/>
              <a:pPr/>
              <a:t>5/18/2015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E0C2B-8D2A-4BA5-871C-98D6FEF0441F}" type="datetime1">
              <a:rPr lang="en-US" smtClean="0"/>
              <a:pPr/>
              <a:t>5/18/2015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BF15-A15B-406F-8895-CD907DC11A9D}" type="datetime1">
              <a:rPr lang="en-US" smtClean="0"/>
              <a:pPr/>
              <a:t>5/18/2015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12ED8-2625-42F7-AE8F-377284D0F4BE}" type="datetime1">
              <a:rPr lang="en-US" smtClean="0"/>
              <a:pPr/>
              <a:t>5/18/2015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07528-C317-4E69-9E71-1D01B1AB3B34}" type="datetime1">
              <a:rPr lang="en-US" smtClean="0"/>
              <a:pPr/>
              <a:t>5/18/2015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55DE-0B4B-429B-8FBE-4C5D36C71093}" type="datetime1">
              <a:rPr lang="en-US" smtClean="0"/>
              <a:pPr/>
              <a:t>5/18/2015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B994A-3FCF-4854-A7BB-3D5E8B23C4FE}" type="datetime1">
              <a:rPr lang="en-US" smtClean="0"/>
              <a:pPr/>
              <a:t>5/18/2015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8BFF8-110E-468A-811E-3AA66934A94B}" type="datetime1">
              <a:rPr lang="en-US" smtClean="0"/>
              <a:pPr/>
              <a:t>5/18/2015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07426-C459-4300-98E6-44F5E2790380}" type="datetime1">
              <a:rPr lang="en-US" smtClean="0"/>
              <a:pPr/>
              <a:t>5/18/2015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5ED1E-FC90-4FDB-A3D0-3B72953AB7B3}" type="datetime1">
              <a:rPr lang="en-US" smtClean="0"/>
              <a:pPr/>
              <a:t>5/18/2015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TextBox 7"/>
          <p:cNvSpPr txBox="1"/>
          <p:nvPr/>
        </p:nvSpPr>
        <p:spPr>
          <a:xfrm>
            <a:off x="5173377" y="6289671"/>
            <a:ext cx="3215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1200" b="1" u="sng" dirty="0" smtClean="0">
                <a:latin typeface="Arial" pitchFamily="34" charset="0"/>
                <a:cs typeface="Arial" pitchFamily="34" charset="0"/>
              </a:rPr>
              <a:t>CHAMBER OF MINES OF SOUTH AFRICA</a:t>
            </a:r>
          </a:p>
          <a:p>
            <a:pPr algn="ctr"/>
            <a:r>
              <a:rPr lang="en-ZA" sz="1200" i="1" dirty="0" smtClean="0">
                <a:solidFill>
                  <a:srgbClr val="FF0000"/>
                </a:solidFill>
              </a:rPr>
              <a:t>Putting South Africa First</a:t>
            </a:r>
            <a:endParaRPr lang="en-ZA" sz="1200" i="1" dirty="0">
              <a:solidFill>
                <a:srgbClr val="FF0000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1074" y="6225624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 descr="http://www.pbmr.co.za/contenthtml/files/Image/aboutus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855" y="6165304"/>
            <a:ext cx="797649" cy="69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3600400" y="1376673"/>
            <a:ext cx="5508104" cy="2046714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</a:rPr>
              <a:t>MOSH                      Noise Adoption Team</a:t>
            </a:r>
          </a:p>
          <a:p>
            <a:endParaRPr lang="en-US" sz="3900" dirty="0" smtClean="0">
              <a:solidFill>
                <a:schemeClr val="bg1"/>
              </a:solidFill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4582016" y="3645024"/>
            <a:ext cx="3914780" cy="584775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b="1" dirty="0" smtClean="0">
                <a:solidFill>
                  <a:schemeClr val="bg1"/>
                </a:solidFill>
              </a:rPr>
              <a:t>21</a:t>
            </a:r>
            <a:r>
              <a:rPr lang="en-ZA" b="1" baseline="30000" dirty="0" smtClean="0">
                <a:solidFill>
                  <a:schemeClr val="bg1"/>
                </a:solidFill>
              </a:rPr>
              <a:t>st</a:t>
            </a:r>
            <a:r>
              <a:rPr lang="en-ZA" b="1" dirty="0" smtClean="0">
                <a:solidFill>
                  <a:schemeClr val="bg1"/>
                </a:solidFill>
              </a:rPr>
              <a:t> May 2015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ZA" sz="2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00166" y="1700808"/>
            <a:ext cx="60961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 smtClean="0">
                <a:solidFill>
                  <a:schemeClr val="bg1"/>
                </a:solidFill>
              </a:rPr>
              <a:t>Thank you</a:t>
            </a:r>
          </a:p>
          <a:p>
            <a:pPr algn="ctr"/>
            <a:endParaRPr lang="en-ZA" sz="2800" b="1" dirty="0">
              <a:solidFill>
                <a:schemeClr val="bg1"/>
              </a:solidFill>
            </a:endParaRPr>
          </a:p>
          <a:p>
            <a:pPr algn="ctr"/>
            <a:r>
              <a:rPr lang="en-ZA" sz="2800" b="1" dirty="0" smtClean="0">
                <a:solidFill>
                  <a:schemeClr val="bg1"/>
                </a:solidFill>
              </a:rPr>
              <a:t>&amp; </a:t>
            </a:r>
          </a:p>
          <a:p>
            <a:pPr algn="ctr"/>
            <a:endParaRPr lang="en-ZA" sz="2800" b="1" dirty="0">
              <a:solidFill>
                <a:schemeClr val="bg1"/>
              </a:solidFill>
            </a:endParaRPr>
          </a:p>
          <a:p>
            <a:pPr algn="ctr"/>
            <a:r>
              <a:rPr lang="en-ZA" sz="2800" b="1" dirty="0" smtClean="0">
                <a:solidFill>
                  <a:schemeClr val="bg1"/>
                </a:solidFill>
              </a:rPr>
              <a:t>Questions</a:t>
            </a:r>
            <a:endParaRPr lang="en-ZA" sz="2800" b="1" dirty="0"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1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5. Questions</a:t>
            </a:r>
            <a:endParaRPr lang="en-ZA" sz="2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117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Contents</a:t>
            </a:r>
            <a:endParaRPr lang="en-Z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194" y="975751"/>
            <a:ext cx="634705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b="1" dirty="0" smtClean="0">
                <a:solidFill>
                  <a:schemeClr val="bg1"/>
                </a:solidFill>
              </a:rPr>
              <a:t>Key </a:t>
            </a:r>
            <a:r>
              <a:rPr lang="en-ZA" sz="2400" b="1" dirty="0">
                <a:solidFill>
                  <a:schemeClr val="bg1"/>
                </a:solidFill>
              </a:rPr>
              <a:t>activities/highlights of the month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b="1" dirty="0">
                <a:solidFill>
                  <a:schemeClr val="bg1"/>
                </a:solidFill>
              </a:rPr>
              <a:t>Past &amp; Future activities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b="1" dirty="0">
                <a:solidFill>
                  <a:schemeClr val="bg1"/>
                </a:solidFill>
              </a:rPr>
              <a:t>Lowlights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ZA" sz="2400" b="1" dirty="0">
                <a:solidFill>
                  <a:schemeClr val="bg1"/>
                </a:solidFill>
              </a:rPr>
              <a:t>Key </a:t>
            </a:r>
            <a:r>
              <a:rPr lang="en-ZA" sz="2400" b="1" dirty="0" smtClean="0">
                <a:solidFill>
                  <a:schemeClr val="bg1"/>
                </a:solidFill>
              </a:rPr>
              <a:t>learnings</a:t>
            </a:r>
            <a:endParaRPr lang="en-ZA" sz="2400" b="1" dirty="0">
              <a:solidFill>
                <a:schemeClr val="bg1"/>
              </a:solidFill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b="1" dirty="0">
                <a:solidFill>
                  <a:schemeClr val="bg1"/>
                </a:solidFill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70029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Key </a:t>
            </a: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Team activities for the Months 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(16 </a:t>
            </a: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Apr’ 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 – 21 May’ 15)</a:t>
            </a:r>
            <a:endParaRPr lang="en-ZA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2385729"/>
              </p:ext>
            </p:extLst>
          </p:nvPr>
        </p:nvGraphicFramePr>
        <p:xfrm>
          <a:off x="17584" y="527338"/>
          <a:ext cx="9126415" cy="5665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514"/>
                <a:gridCol w="8587901"/>
              </a:tblGrid>
              <a:tr h="662620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00273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HPD_TAS Adoption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Impala Platinum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Marula Platinum –</a:t>
                      </a: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PoE assessment facilitated</a:t>
                      </a: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Impala PoE verification done. </a:t>
                      </a: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Corrections to be made (June 2015) 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1440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PPC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Mooiplaas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8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Busy capturing</a:t>
                      </a: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completed (29) HPD_TAS Interview analysis.</a:t>
                      </a:r>
                      <a:endParaRPr lang="en-GB" sz="18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8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BHP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Becsa Middelburg</a:t>
                      </a:r>
                      <a:r>
                        <a:rPr lang="en-GB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Colliery </a:t>
                      </a: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8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sz="18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Placed on hold - Restructuring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GB" sz="18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Exxaro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8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Interviews completed and captured  (71) – Matla 1, 2, 3, Plant, Central and mixed areas</a:t>
                      </a: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73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4387120"/>
              </p:ext>
            </p:extLst>
          </p:nvPr>
        </p:nvGraphicFramePr>
        <p:xfrm>
          <a:off x="0" y="527338"/>
          <a:ext cx="9122367" cy="5715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76"/>
                <a:gridCol w="8584091"/>
              </a:tblGrid>
              <a:tr h="668509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047193">
                <a:tc>
                  <a:txBody>
                    <a:bodyPr/>
                    <a:lstStyle/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HPD_TAS Adoption- continued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 Coal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8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Impunzi Mine  - HPD_TAS induction done. Enablers would rather implement. GAP analysis to follow.</a:t>
                      </a: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8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Sasol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Initial Intervention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meetings held .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Last meeting  (18 June 2015).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Aquarius Platinum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8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Introduction completed. 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Adoption looks promising. </a:t>
                      </a:r>
                      <a:endParaRPr lang="en-GB" sz="18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5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Key </a:t>
            </a: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Team activities for the Months (16 Apr’ 15 – 21 May’ 15)</a:t>
            </a:r>
          </a:p>
        </p:txBody>
      </p:sp>
    </p:spTree>
    <p:extLst>
      <p:ext uri="{BB962C8B-B14F-4D97-AF65-F5344CB8AC3E}">
        <p14:creationId xmlns:p14="http://schemas.microsoft.com/office/powerpoint/2010/main" val="5084270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4517177"/>
              </p:ext>
            </p:extLst>
          </p:nvPr>
        </p:nvGraphicFramePr>
        <p:xfrm>
          <a:off x="0" y="527338"/>
          <a:ext cx="9122367" cy="5715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76"/>
                <a:gridCol w="8584091"/>
              </a:tblGrid>
              <a:tr h="668509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047193">
                <a:tc>
                  <a:txBody>
                    <a:bodyPr/>
                    <a:lstStyle/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HPD_TAS Adoption- continued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ARM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TRP</a:t>
                      </a: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Brochure and comic booklet prepared for MVS conference and Mines Safe 2015</a:t>
                      </a:r>
                    </a:p>
                    <a:p>
                      <a:pPr marL="91440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Modikwa –</a:t>
                      </a: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TAS Case study – Not confirmed by custodian</a:t>
                      </a: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PoE  verification to be done - Not confirmed by custodian</a:t>
                      </a:r>
                    </a:p>
                    <a:p>
                      <a:pPr marL="91440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Black Rock Operations</a:t>
                      </a: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Introductory meeting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date set for 28</a:t>
                      </a: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May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180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5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Key </a:t>
            </a: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Team activities for the Months (16 Apr’ 15 – 21 May’ 15)</a:t>
            </a:r>
          </a:p>
        </p:txBody>
      </p:sp>
    </p:spTree>
    <p:extLst>
      <p:ext uri="{BB962C8B-B14F-4D97-AF65-F5344CB8AC3E}">
        <p14:creationId xmlns:p14="http://schemas.microsoft.com/office/powerpoint/2010/main" val="7144394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696681"/>
              </p:ext>
            </p:extLst>
          </p:nvPr>
        </p:nvGraphicFramePr>
        <p:xfrm>
          <a:off x="17585" y="527338"/>
          <a:ext cx="9104782" cy="5615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238"/>
                <a:gridCol w="8567544"/>
              </a:tblGrid>
              <a:tr h="656805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95882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</a:t>
                      </a:r>
                    </a:p>
                    <a:p>
                      <a:pPr algn="ctr"/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IBMQI - p</a:t>
                      </a: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resented at: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CM&amp;EE Council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Z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CEO Elimination of Fatalities Team 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MVS Workshop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1" u="sng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1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Key </a:t>
            </a: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Team activities for the Months (16 Apr’ 15 – 21 May’ 15)</a:t>
            </a:r>
          </a:p>
        </p:txBody>
      </p:sp>
    </p:spTree>
    <p:extLst>
      <p:ext uri="{BB962C8B-B14F-4D97-AF65-F5344CB8AC3E}">
        <p14:creationId xmlns:p14="http://schemas.microsoft.com/office/powerpoint/2010/main" val="376014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0725187"/>
              </p:ext>
            </p:extLst>
          </p:nvPr>
        </p:nvGraphicFramePr>
        <p:xfrm>
          <a:off x="17585" y="527337"/>
          <a:ext cx="9104782" cy="5749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238"/>
                <a:gridCol w="8567544"/>
              </a:tblGrid>
              <a:tr h="477732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Activities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271323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Meetings &amp; interactions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17 April 2015 - Task Force meeting  &amp; 17 April 2015 - GEE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20 April 2015 - Sasol PoE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20 April 2015 - Dust Leading Practice Launch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22 April 2015 - Lonmin GEE – NRR Calculations and Derating Methodology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24 April 2015 - PPC Interview interaction/meeting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29 April 2015 - Marula Platinum PoE intervention/verification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29 April 2015 - LH Safety Department meeting (Silo’s)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05 May  2015 - Aquarius Introductory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06 May 2015 - Limpopo Hygiene and Task Group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07 May 2015 - Free State Tri-partite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07 May 2015 - Rustenburg Tri-partite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07 May 2015 – Glencore </a:t>
                      </a:r>
                      <a:r>
                        <a:rPr lang="en-GB" sz="1700" b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Impunzi</a:t>
                      </a: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Coal HPD_TAS Induction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13 May 2015 - Noise Team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15 May 2015 - GEE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15 May 2015 - </a:t>
                      </a:r>
                      <a:r>
                        <a:rPr lang="en-ZA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CEO Elimination of Fatalities Team </a:t>
                      </a:r>
                      <a:endParaRPr lang="en-GB" sz="17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15 May 2015 - Limpopo Hygiene and Task Group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20 -22 May 2015 - MVS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21 May 2015 - Mosh meeting</a:t>
                      </a: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2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57200" lvl="0" indent="-457200">
              <a:spcBef>
                <a:spcPct val="0"/>
              </a:spcBef>
              <a:buFont typeface="+mj-lt"/>
              <a:buAutoNum type="arabicPeriod" startAt="2"/>
              <a:defRPr/>
            </a:pPr>
            <a:r>
              <a:rPr lang="en-ZA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Past and future activities</a:t>
            </a:r>
            <a:endParaRPr lang="en-ZA" sz="2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30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5387927"/>
              </p:ext>
            </p:extLst>
          </p:nvPr>
        </p:nvGraphicFramePr>
        <p:xfrm>
          <a:off x="-15012" y="565616"/>
          <a:ext cx="9159011" cy="5627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778"/>
                <a:gridCol w="2220834"/>
                <a:gridCol w="3048000"/>
                <a:gridCol w="3200399"/>
              </a:tblGrid>
              <a:tr h="973097">
                <a:tc>
                  <a:txBody>
                    <a:bodyPr/>
                    <a:lstStyle/>
                    <a:p>
                      <a:pPr indent="-457200" algn="l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733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Travelling</a:t>
                      </a:r>
                      <a:endParaRPr lang="en-US" sz="1600" b="1" u="non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Rioting taking place towards Limpopo</a:t>
                      </a:r>
                      <a:endParaRPr lang="en-US" sz="16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Be prepared</a:t>
                      </a:r>
                    </a:p>
                  </a:txBody>
                  <a:tcPr marL="36000" marR="36000" marT="36000" marB="36000" horzOverflow="overflow"/>
                </a:tc>
              </a:tr>
              <a:tr h="68047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55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ZA" sz="1600" b="1" dirty="0">
                        <a:latin typeface="+mn-lt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4298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54888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873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3551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455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</a:tbl>
          </a:graphicData>
        </a:graphic>
      </p:graphicFrame>
      <p:sp>
        <p:nvSpPr>
          <p:cNvPr id="15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 Low lights </a:t>
            </a:r>
            <a:r>
              <a:rPr lang="en-ZA" sz="2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 the Months (16 Apr’ 15 – 21 May’ 15)</a:t>
            </a:r>
          </a:p>
        </p:txBody>
      </p:sp>
    </p:spTree>
    <p:extLst>
      <p:ext uri="{BB962C8B-B14F-4D97-AF65-F5344CB8AC3E}">
        <p14:creationId xmlns:p14="http://schemas.microsoft.com/office/powerpoint/2010/main" val="136853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 Key </a:t>
            </a:r>
            <a:r>
              <a:rPr lang="en-ZA" sz="2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Learnings</a:t>
            </a:r>
            <a:r>
              <a:rPr lang="en-ZA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n-ZA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(16 Apr’ 15 – 21 May’ 15)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4241611"/>
              </p:ext>
            </p:extLst>
          </p:nvPr>
        </p:nvGraphicFramePr>
        <p:xfrm>
          <a:off x="-15012" y="565616"/>
          <a:ext cx="9159011" cy="5627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778"/>
                <a:gridCol w="2220834"/>
                <a:gridCol w="3048000"/>
                <a:gridCol w="3200399"/>
              </a:tblGrid>
              <a:tr h="973097">
                <a:tc>
                  <a:txBody>
                    <a:bodyPr/>
                    <a:lstStyle/>
                    <a:p>
                      <a:pPr indent="-457200" algn="l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733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u="non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sz="16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68047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55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ZA" sz="1600" b="1" dirty="0">
                        <a:latin typeface="+mn-lt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4298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54888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873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3551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455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588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6213</TotalTime>
  <Words>670</Words>
  <Application>Microsoft Office PowerPoint</Application>
  <PresentationFormat>On-screen Show (4:3)</PresentationFormat>
  <Paragraphs>207</Paragraphs>
  <Slides>10</Slides>
  <Notes>9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Symbol</vt:lpstr>
      <vt:lpstr>Times New Roman</vt:lpstr>
      <vt:lpstr>Wingdings</vt:lpstr>
      <vt:lpstr>Theme3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lmasilo</cp:lastModifiedBy>
  <cp:revision>705</cp:revision>
  <cp:lastPrinted>2013-02-07T14:03:57Z</cp:lastPrinted>
  <dcterms:created xsi:type="dcterms:W3CDTF">2012-08-02T11:34:04Z</dcterms:created>
  <dcterms:modified xsi:type="dcterms:W3CDTF">2015-05-18T07:24:18Z</dcterms:modified>
</cp:coreProperties>
</file>