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handoutMasterIdLst>
    <p:handoutMasterId r:id="rId26"/>
  </p:handoutMasterIdLst>
  <p:sldIdLst>
    <p:sldId id="304" r:id="rId2"/>
    <p:sldId id="452" r:id="rId3"/>
    <p:sldId id="534" r:id="rId4"/>
    <p:sldId id="535" r:id="rId5"/>
    <p:sldId id="536" r:id="rId6"/>
    <p:sldId id="537" r:id="rId7"/>
    <p:sldId id="538" r:id="rId8"/>
    <p:sldId id="539" r:id="rId9"/>
    <p:sldId id="540" r:id="rId10"/>
    <p:sldId id="541" r:id="rId11"/>
    <p:sldId id="542" r:id="rId12"/>
    <p:sldId id="543" r:id="rId13"/>
    <p:sldId id="544" r:id="rId14"/>
    <p:sldId id="545" r:id="rId15"/>
    <p:sldId id="546" r:id="rId16"/>
    <p:sldId id="547" r:id="rId17"/>
    <p:sldId id="554" r:id="rId18"/>
    <p:sldId id="548" r:id="rId19"/>
    <p:sldId id="549" r:id="rId20"/>
    <p:sldId id="550" r:id="rId21"/>
    <p:sldId id="551" r:id="rId22"/>
    <p:sldId id="552" r:id="rId23"/>
    <p:sldId id="553" r:id="rId24"/>
  </p:sldIdLst>
  <p:sldSz cx="9144000" cy="6858000" type="screen4x3"/>
  <p:notesSz cx="6858000" cy="994568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6BA00"/>
    <a:srgbClr val="5D5635"/>
    <a:srgbClr val="C49F00"/>
    <a:srgbClr val="5B5433"/>
    <a:srgbClr val="786F44"/>
    <a:srgbClr val="A2965C"/>
    <a:srgbClr val="FFCC66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7" autoAdjust="0"/>
  </p:normalViewPr>
  <p:slideViewPr>
    <p:cSldViewPr snapToGrid="0">
      <p:cViewPr>
        <p:scale>
          <a:sx n="66" d="100"/>
          <a:sy n="66" d="100"/>
        </p:scale>
        <p:origin x="-948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2" d="100"/>
        <a:sy n="52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1920" y="-102"/>
      </p:cViewPr>
      <p:guideLst>
        <p:guide orient="horz" pos="3132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ZA"/>
              <a:t>MOSH Entry Examination and Making Safe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76B65D-17CC-42AD-81B7-83EBD4CF51D2}" type="datetimeFigureOut">
              <a:rPr lang="en-US"/>
              <a:pPr/>
              <a:t>6/1/2012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pt-BR"/>
              <a:t>SACEPA Conference - Secunda - 25 January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92BF07A-2CBC-4139-B7C5-70C7DC361A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ZA"/>
              <a:t>MOSH Entry Examination and Making Safe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6A18E78-63A9-4B51-B4EA-EA42791D8C93}" type="datetimeFigureOut">
              <a:rPr lang="en-US"/>
              <a:pPr/>
              <a:t>6/1/2012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pt-BR"/>
              <a:t>SACEPA Conference - Secunda - 25 January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D91A90C-1B67-4278-BC9C-B302A2142F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37CBE3-0B85-4AFA-B5C4-3F2F482E4DB8}" type="slidenum">
              <a:rPr lang="en-US">
                <a:latin typeface="Arial" pitchFamily="34" charset="0"/>
                <a:cs typeface="Arial" pitchFamily="34" charset="0"/>
              </a:rPr>
              <a:pPr/>
              <a:t>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390" name="Date Placeholder 6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83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04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4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65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85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06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49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26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47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67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88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08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29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40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81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01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22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63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FC963D-0E7F-477E-A06B-26B25B17EBCE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60C1D-3073-434F-BE51-A8D53877F1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C3854A-1E6A-4A83-BE4F-3E81AB685B69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7835F-792F-418E-B1DF-E21E7F94BB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68E720-8CE1-40DF-90A7-1666ED197DDD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E4DDF-A399-4663-B7EF-6D51C6D458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99BB93-F342-4BB8-9016-7C676C3DAD96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F7E1B-2870-4415-8CF9-A85FA42596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AADC6D-FE25-4937-9D68-D2670FD1EF70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96129-52D5-4E53-978F-7DBA2197BA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5CABF8-8207-47AF-B57D-D0789A99059B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AB2D1-C68E-45EC-921E-0CED3E57BB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37DB28-E0AC-47BE-850F-B5444E5A966B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B96EB-F03C-48A9-B207-DA64F8BA2B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2C495E-0E1D-4602-B380-0358DDCD1085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2A71E-5DEC-474B-9ED3-29BE5947D1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C523AC-A5A2-4AA8-9794-F451591043CB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FFB55-83BF-4929-93EA-BECB15E7C4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101B47-FDD3-41F2-9CE5-45522EDB7591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DCA15-15FF-49EC-BC73-817C2A1ADF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C9A0E4-91BB-4887-BAA4-9BA475E31B25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1C0D5-B2D7-41CA-B28B-8E568A6683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5D773B4A-09CB-42A1-9293-855840901022}" type="datetime1">
              <a:rPr lang="en-US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8A0D98D-91F5-43F2-BD8A-E64F5A63ED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88800"/>
          </a:solidFill>
          <a:ln>
            <a:solidFill>
              <a:srgbClr val="C49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-304800" y="0"/>
            <a:ext cx="4000500" cy="6858000"/>
          </a:xfrm>
          <a:prstGeom prst="rect">
            <a:avLst/>
          </a:prstGeom>
          <a:solidFill>
            <a:srgbClr val="E6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 dirty="0"/>
          </a:p>
        </p:txBody>
      </p:sp>
      <p:grpSp>
        <p:nvGrpSpPr>
          <p:cNvPr id="15363" name="Group 20"/>
          <p:cNvGrpSpPr>
            <a:grpSpLocks/>
          </p:cNvGrpSpPr>
          <p:nvPr/>
        </p:nvGrpSpPr>
        <p:grpSpPr bwMode="auto">
          <a:xfrm>
            <a:off x="0" y="0"/>
            <a:ext cx="9144000" cy="1428750"/>
            <a:chOff x="118" y="119"/>
            <a:chExt cx="5467" cy="823"/>
          </a:xfrm>
        </p:grpSpPr>
        <p:pic>
          <p:nvPicPr>
            <p:cNvPr id="2052" name="Picture 1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8" y="119"/>
              <a:ext cx="766" cy="81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053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67" y="119"/>
              <a:ext cx="618" cy="81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054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85" y="119"/>
              <a:ext cx="4082" cy="82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15364" name="Picture 7" descr="cmlogoDE copy"/>
          <p:cNvPicPr>
            <a:picLocks noChangeAspect="1" noChangeArrowheads="1"/>
          </p:cNvPicPr>
          <p:nvPr/>
        </p:nvPicPr>
        <p:blipFill>
          <a:blip r:embed="rId6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8072438" y="6143625"/>
            <a:ext cx="90328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142875" y="6500813"/>
            <a:ext cx="7786688" cy="1587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4"/>
          <p:cNvSpPr txBox="1">
            <a:spLocks/>
          </p:cNvSpPr>
          <p:nvPr/>
        </p:nvSpPr>
        <p:spPr bwMode="auto">
          <a:xfrm>
            <a:off x="0" y="1600200"/>
            <a:ext cx="8153400" cy="996950"/>
          </a:xfrm>
          <a:prstGeom prst="rect">
            <a:avLst/>
          </a:prstGeom>
          <a:solidFill>
            <a:srgbClr val="00000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eaLnBrk="0" hangingPunct="0"/>
            <a:r>
              <a:rPr lang="en-ZA" b="1">
                <a:solidFill>
                  <a:schemeClr val="bg1"/>
                </a:solidFill>
              </a:rPr>
              <a:t>EXPERT MODEL - NOISE</a:t>
            </a:r>
            <a:endParaRPr lang="en-ZA" sz="2800" b="1">
              <a:solidFill>
                <a:schemeClr val="bg1"/>
              </a:solidFill>
            </a:endParaRP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rgbClr val="C49F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4214810" y="3143248"/>
            <a:ext cx="4622017" cy="25717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4286250" y="6515100"/>
            <a:ext cx="371475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100" i="1">
                <a:latin typeface="Tahoma" pitchFamily="34" charset="0"/>
                <a:cs typeface="Tahoma" pitchFamily="34" charset="0"/>
              </a:rPr>
              <a:t>Working together for a sustainable future since 1889</a:t>
            </a:r>
          </a:p>
        </p:txBody>
      </p:sp>
      <p:sp>
        <p:nvSpPr>
          <p:cNvPr id="15369" name="TextBox 13"/>
          <p:cNvSpPr txBox="1">
            <a:spLocks noChangeArrowheads="1"/>
          </p:cNvSpPr>
          <p:nvPr/>
        </p:nvSpPr>
        <p:spPr bwMode="auto">
          <a:xfrm>
            <a:off x="5072063" y="6215063"/>
            <a:ext cx="297021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b="1"/>
              <a:t>CHAMBER OF MINES OF SOUTH AFRICA</a:t>
            </a:r>
            <a:endParaRPr lang="en-US" sz="600" b="1"/>
          </a:p>
        </p:txBody>
      </p:sp>
      <p:sp>
        <p:nvSpPr>
          <p:cNvPr id="16" name="Subtitle 15"/>
          <p:cNvSpPr>
            <a:spLocks noGrp="1"/>
          </p:cNvSpPr>
          <p:nvPr>
            <p:ph type="subTitle" idx="1"/>
          </p:nvPr>
        </p:nvSpPr>
        <p:spPr>
          <a:xfrm>
            <a:off x="0" y="4038600"/>
            <a:ext cx="3657600" cy="1295400"/>
          </a:xfrm>
        </p:spPr>
        <p:txBody>
          <a:bodyPr>
            <a:normAutofit/>
          </a:bodyPr>
          <a:lstStyle/>
          <a:p>
            <a:r>
              <a:rPr lang="en-GB" sz="2800" b="1" smtClean="0">
                <a:solidFill>
                  <a:schemeClr val="tx1"/>
                </a:solidFill>
              </a:rPr>
              <a:t>Noise Adoption Team</a:t>
            </a:r>
            <a:r>
              <a:rPr lang="en-ZA" sz="2800" smtClean="0">
                <a:solidFill>
                  <a:schemeClr val="tx1"/>
                </a:solidFill>
              </a:rPr>
              <a:t> </a:t>
            </a:r>
          </a:p>
          <a:p>
            <a:endParaRPr lang="en-ZA" sz="2800" b="1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330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733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</a:t>
            </a:r>
            <a:r>
              <a:rPr lang="en-US" sz="2400" b="1"/>
              <a:t>Control of noise at source</a:t>
            </a:r>
            <a:endParaRPr lang="en-ZA" sz="2400" b="1"/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7339" name="Rectangle 11"/>
          <p:cNvSpPr>
            <a:spLocks/>
          </p:cNvSpPr>
          <p:nvPr/>
        </p:nvSpPr>
        <p:spPr bwMode="auto">
          <a:xfrm>
            <a:off x="282575" y="1050925"/>
            <a:ext cx="8577263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The reduction of noise, either at its source or in its path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should be a major focus of noise management programmes,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considering both equipment and workplace design and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maintenance. A range of engineering controls can achieve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this, including: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isolation of the source, via location, enclosure, or vibration damping using metal or air springs or elastomer supports;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reduction at the source or in the path — using enclosures and barriers, mufflers or silencers on exhausts, or by reducing cutting, fan, or impact speeds;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378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938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</a:t>
            </a:r>
            <a:r>
              <a:rPr lang="en-US" sz="2400" b="1"/>
              <a:t>Control of noise at source - (cont)</a:t>
            </a:r>
            <a:endParaRPr lang="en-ZA" sz="2400" b="1"/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9386" name="Rectangle 10"/>
          <p:cNvSpPr>
            <a:spLocks/>
          </p:cNvSpPr>
          <p:nvPr/>
        </p:nvSpPr>
        <p:spPr bwMode="auto">
          <a:xfrm>
            <a:off x="282575" y="1050925"/>
            <a:ext cx="8577263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replacement or alteration of machines — including belt drives as opposed to noisier gears, or electrical rather than pneumatic tools;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application of quieter materials — such as rubber liners in bins, conveyors, and vibrators;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active noise reduction (‘anti-noise’), in certain circumstances;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carrying out preventive maintenance: as parts become worn, noise levels can change.</a:t>
            </a:r>
            <a:endParaRPr lang="en-US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42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142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</a:t>
            </a:r>
            <a:r>
              <a:rPr lang="en-US" sz="2400" b="1"/>
              <a:t>Collective control measures</a:t>
            </a:r>
            <a:endParaRPr lang="en-ZA" sz="2400" b="1"/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1435" name="Rectangle 11"/>
          <p:cNvSpPr>
            <a:spLocks/>
          </p:cNvSpPr>
          <p:nvPr/>
        </p:nvSpPr>
        <p:spPr bwMode="auto">
          <a:xfrm>
            <a:off x="338138" y="1055688"/>
            <a:ext cx="8424862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Where noise cannot be adequately controlled at source,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Further steps should be taken to reduce the exposure of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workers to noise. These can include changing the: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workplace — sound absorption in a room (e.g. a sound absorbing ceiling) can have a significant effect on reducing workers’ exposure to noise;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work organization (e.g. using working methods that require less exposure to noise); and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work equipment — how work equipment is installed, and where it is located, can make a big difference to workers’ noise exposure.</a:t>
            </a:r>
            <a:endParaRPr lang="en-US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474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347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</a:t>
            </a:r>
            <a:r>
              <a:rPr lang="en-US" b="1"/>
              <a:t>VERY IMPORTANT</a:t>
            </a:r>
            <a:endParaRPr lang="en-ZA" b="1"/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3483" name="Rectangle 11"/>
          <p:cNvSpPr>
            <a:spLocks/>
          </p:cNvSpPr>
          <p:nvPr/>
        </p:nvSpPr>
        <p:spPr bwMode="auto">
          <a:xfrm>
            <a:off x="457200" y="1600200"/>
            <a:ext cx="8229600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None/>
            </a:pPr>
            <a:r>
              <a:rPr lang="en-US" sz="2800"/>
              <a:t>The ergonomics of any noise control measure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None/>
            </a:pPr>
            <a:r>
              <a:rPr lang="en-US" sz="2800"/>
              <a:t>should be considered.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None/>
            </a:pPr>
            <a:endParaRPr lang="en-US" sz="2800"/>
          </a:p>
          <a:p>
            <a:pPr marL="342900" indent="-342900" algn="l">
              <a:spcBef>
                <a:spcPct val="20000"/>
              </a:spcBef>
              <a:buFont typeface="Arial" pitchFamily="34" charset="0"/>
              <a:buNone/>
            </a:pPr>
            <a:r>
              <a:rPr lang="en-US" sz="2800"/>
              <a:t>When noise control measures create difficulties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None/>
            </a:pPr>
            <a:r>
              <a:rPr lang="en-US" sz="2800"/>
              <a:t>for workers to carry out their jobs, they may be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None/>
            </a:pPr>
            <a:r>
              <a:rPr lang="en-US" sz="2800"/>
              <a:t>modified or removed, rendering them ineffective.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22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52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</a:t>
            </a:r>
            <a:r>
              <a:rPr lang="en-US" sz="2400" b="1"/>
              <a:t>Personal protective equipment</a:t>
            </a:r>
            <a:endParaRPr lang="en-ZA" sz="2400" b="1"/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5531" name="Rectangle 11"/>
          <p:cNvSpPr>
            <a:spLocks/>
          </p:cNvSpPr>
          <p:nvPr/>
        </p:nvSpPr>
        <p:spPr bwMode="auto">
          <a:xfrm>
            <a:off x="493713" y="1054100"/>
            <a:ext cx="8154987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Personal protective equipment (PPE), such as earplugs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and earmuffs, should be used as a last resort after all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efforts to eliminate or reduce the source of the noise have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been exhausted. Issues to take into account when using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r>
              <a:rPr lang="en-US" sz="2400"/>
              <a:t>PPE include: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making sure the PPE chosen is appropriate for the type and duration of the noise — it should also be compatible with other protective equipment;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ZA" sz="2400"/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employees should have a choice of suitable hearing protection so they can select the most comfortable solution;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570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757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</a:t>
            </a:r>
            <a:r>
              <a:rPr lang="en-US" sz="2400" b="1"/>
              <a:t>Personal protective equipment - (cont)</a:t>
            </a:r>
            <a:endParaRPr lang="en-ZA" sz="2400" b="1"/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7578" name="Rectangle 10"/>
          <p:cNvSpPr>
            <a:spLocks/>
          </p:cNvSpPr>
          <p:nvPr/>
        </p:nvSpPr>
        <p:spPr bwMode="auto">
          <a:xfrm>
            <a:off x="493713" y="1068388"/>
            <a:ext cx="8154987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many workers, such as drivers, police officers, pilots, and camera operators, need communication earmuffs or headsets, often with active noise cancellation (ANC) to ensure clear communication and minimise accident risks;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the PPE should be correctly stored and maintained; and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training should be given on why the PPE is necessary, how it should be used, and how to store and maintain it.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618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96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</a:t>
            </a:r>
            <a:r>
              <a:rPr lang="en-US" sz="2400" b="1"/>
              <a:t>Exposure</a:t>
            </a:r>
            <a:endParaRPr lang="en-ZA" sz="2400" b="1"/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239789" name="Group 173"/>
          <p:cNvGraphicFramePr>
            <a:graphicFrameLocks noGrp="1"/>
          </p:cNvGraphicFramePr>
          <p:nvPr/>
        </p:nvGraphicFramePr>
        <p:xfrm>
          <a:off x="282575" y="971550"/>
          <a:ext cx="2501900" cy="4857750"/>
        </p:xfrm>
        <a:graphic>
          <a:graphicData uri="http://schemas.openxmlformats.org/drawingml/2006/table">
            <a:tbl>
              <a:tblPr/>
              <a:tblGrid>
                <a:gridCol w="2501900"/>
              </a:tblGrid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Assay Personnel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Backfill  Labourers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Banksmen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Boilermakers &amp; Platers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Bulldozer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 I P Plant Conveyor Attendant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 I P Plant Milling Attendant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Carpenters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Coal Cutter Assistants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Coal Cutter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Coal Loader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Coal Prep Plant Attendant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Coal Truck Drivers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Compressor Attendant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Continuous Miner Assistants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Continuous Miner Dual Scrubber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Continuous Miner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Continuous Miner Standard Scrubber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Crusher Attendant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Crusher Attendants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9837" name="Group 221"/>
          <p:cNvGraphicFramePr>
            <a:graphicFrameLocks noGrp="1"/>
          </p:cNvGraphicFramePr>
          <p:nvPr/>
        </p:nvGraphicFramePr>
        <p:xfrm>
          <a:off x="3284538" y="985838"/>
          <a:ext cx="2576512" cy="4857750"/>
        </p:xfrm>
        <a:graphic>
          <a:graphicData uri="http://schemas.openxmlformats.org/drawingml/2006/table">
            <a:tbl>
              <a:tblPr/>
              <a:tblGrid>
                <a:gridCol w="2576512"/>
              </a:tblGrid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Crushing House Attendant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Cyanide Plant Conveyor Belt Attendant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Cyanide Plant Milling Attendant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Dayshift Supervisors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Development RDO's Muffled Pneumatic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Development RDO's Unmuffeld Pneumatic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Development RDO's Waterhydraulic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Development Teams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Diamond Drill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Diesel Fitters &amp; Mechanics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Diesel Fuel Bay Attendants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Diesel Loco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Dragline Machine Attendants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Dump Truckl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Electric  Loco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Electric Drill Operator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Electric Drill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Filter Attendant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Fitters &amp; Turners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Front-End Loader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9885" name="Group 269"/>
          <p:cNvGraphicFramePr>
            <a:graphicFrameLocks noGrp="1"/>
          </p:cNvGraphicFramePr>
          <p:nvPr/>
        </p:nvGraphicFramePr>
        <p:xfrm>
          <a:off x="6864350" y="923925"/>
          <a:ext cx="1654175" cy="5010150"/>
        </p:xfrm>
        <a:graphic>
          <a:graphicData uri="http://schemas.openxmlformats.org/drawingml/2006/table">
            <a:tbl>
              <a:tblPr/>
              <a:tblGrid>
                <a:gridCol w="1654175"/>
              </a:tblGrid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Front-end Loader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Hydrojet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Impact Breaker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Jeep Occupants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Jumbo Drill Rig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Land cruiser Occupants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LHD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LHD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Main Fan Attendants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Mine Overseers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Mine Overseers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Miners Assistants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Miners in Cont Mining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Miscellaneous Workshops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Mobile Scaler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Nightshift Stope Teams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Nightshift Supervisors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Onsetters Teams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954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39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</a:t>
            </a:r>
            <a:r>
              <a:rPr lang="en-US" sz="2400" b="1"/>
              <a:t>Exposure- (cont)</a:t>
            </a:r>
            <a:endParaRPr lang="en-ZA" sz="2400" b="1"/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254009" name="Group 57"/>
          <p:cNvGraphicFramePr>
            <a:graphicFrameLocks noGrp="1"/>
          </p:cNvGraphicFramePr>
          <p:nvPr/>
        </p:nvGraphicFramePr>
        <p:xfrm>
          <a:off x="304800" y="985838"/>
          <a:ext cx="2501900" cy="4857750"/>
        </p:xfrm>
        <a:graphic>
          <a:graphicData uri="http://schemas.openxmlformats.org/drawingml/2006/table">
            <a:tbl>
              <a:tblPr/>
              <a:tblGrid>
                <a:gridCol w="2501900"/>
              </a:tblGrid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Overburden Drill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Pipes Tracks &amp; Ventilation Crews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Pneumatic Disk Sampler Operator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Pneumatic Loader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Primary Breaker Attendant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Production Back actor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Production Tyre Dozer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Pump Attendants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Raw Coal Screening House Attendant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Reclaiming &amp; Salvage Personnel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Refrigeration Plant Attendants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Rehab Back actor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Rehab Bulldozer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Rehab Rear Dumper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Roadway Grader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Rockdrill Repair Workshop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Roof Bolter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Roof Bolter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Shearer Assistants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Shearer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4057" name="Group 105"/>
          <p:cNvGraphicFramePr>
            <a:graphicFrameLocks noGrp="1"/>
          </p:cNvGraphicFramePr>
          <p:nvPr/>
        </p:nvGraphicFramePr>
        <p:xfrm>
          <a:off x="3321050" y="1000125"/>
          <a:ext cx="2501900" cy="4857750"/>
        </p:xfrm>
        <a:graphic>
          <a:graphicData uri="http://schemas.openxmlformats.org/drawingml/2006/table">
            <a:tbl>
              <a:tblPr/>
              <a:tblGrid>
                <a:gridCol w="2501900"/>
              </a:tblGrid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Shield Support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Shift Supervisors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Shuttle Car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Smelt House Personnel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Stope RDO's Muffled Pneumatic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Stope RDO's Unmuffeld Pneumatic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Stope RDO's Water hydraulic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Stope Teams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Survey Sampling Ventilation Personnel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Surveyors &amp; Samplers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Team Leaders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Team Leaders Conventional Mining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Team Leaders in Continuous Mining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Team Leaders in Longwall Mining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Team Supervisors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Timber Crews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Tip Attendants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Tip Labourers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Tramming Crews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UG Bus Drivers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4133" name="Group 181"/>
          <p:cNvGraphicFramePr>
            <a:graphicFrameLocks noGrp="1"/>
          </p:cNvGraphicFramePr>
          <p:nvPr/>
        </p:nvGraphicFramePr>
        <p:xfrm>
          <a:off x="6283325" y="1000125"/>
          <a:ext cx="2636838" cy="2428875"/>
        </p:xfrm>
        <a:graphic>
          <a:graphicData uri="http://schemas.openxmlformats.org/drawingml/2006/table">
            <a:tbl>
              <a:tblPr/>
              <a:tblGrid>
                <a:gridCol w="2636838"/>
              </a:tblGrid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UG Tractor Drivers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Underground Artisans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Underground Boilermakers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Underground Electricians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Utility Vehicle Drivers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Utility Vehicle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Vibrating Road Compactor Roller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Winch Bell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Winch Operators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Wire Mesh Lace &amp; Barricades Personnel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6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16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Effects of Exposure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1675" name="Rectangle 11"/>
          <p:cNvSpPr>
            <a:spLocks noChangeArrowheads="1"/>
          </p:cNvSpPr>
          <p:nvPr/>
        </p:nvSpPr>
        <p:spPr bwMode="auto">
          <a:xfrm>
            <a:off x="193675" y="1073150"/>
            <a:ext cx="8740775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/>
            <a:r>
              <a:rPr lang="en-US" sz="2400"/>
              <a:t>The effects of noise can be simplified into three general</a:t>
            </a:r>
          </a:p>
          <a:p>
            <a:pPr marL="342900" indent="-342900" algn="l"/>
            <a:r>
              <a:rPr lang="en-US" sz="2400"/>
              <a:t>categories:</a:t>
            </a:r>
          </a:p>
          <a:p>
            <a:pPr marL="342900" indent="-342900" algn="l"/>
            <a:endParaRPr lang="en-US" sz="2400"/>
          </a:p>
          <a:p>
            <a:pPr marL="342900" indent="-342900" algn="l">
              <a:buFontTx/>
              <a:buAutoNum type="arabicPeriod"/>
            </a:pPr>
            <a:r>
              <a:rPr lang="en-US" sz="2400"/>
              <a:t>Primary Effects</a:t>
            </a:r>
          </a:p>
          <a:p>
            <a:pPr marL="342900" indent="-342900" algn="l">
              <a:buFontTx/>
              <a:buAutoNum type="arabicPeriod"/>
            </a:pPr>
            <a:endParaRPr lang="en-US" sz="2400"/>
          </a:p>
          <a:p>
            <a:pPr marL="342900" indent="-342900" algn="l">
              <a:buFontTx/>
              <a:buAutoNum type="arabicPeriod"/>
            </a:pPr>
            <a:r>
              <a:rPr lang="en-US" sz="2400"/>
              <a:t>Effects on Communication and Performance</a:t>
            </a:r>
          </a:p>
          <a:p>
            <a:pPr marL="342900" indent="-342900" algn="l">
              <a:buFontTx/>
              <a:buAutoNum type="arabicPeriod"/>
            </a:pPr>
            <a:endParaRPr lang="en-US" sz="2400"/>
          </a:p>
          <a:p>
            <a:pPr marL="342900" indent="-342900" algn="l">
              <a:buFontTx/>
              <a:buAutoNum type="arabicPeriod"/>
            </a:pPr>
            <a:r>
              <a:rPr lang="en-US" sz="2400"/>
              <a:t>Other Effects</a:t>
            </a:r>
          </a:p>
          <a:p>
            <a:pPr marL="342900" indent="-342900" algn="l">
              <a:buFontTx/>
              <a:buAutoNum type="arabicPeriod"/>
            </a:pPr>
            <a:endParaRPr lang="en-US" sz="2400"/>
          </a:p>
          <a:p>
            <a:pPr marL="342900" indent="-342900" algn="l"/>
            <a:r>
              <a:rPr lang="en-US" sz="2400"/>
              <a:t>In some cases, the effects of hearing loss may be</a:t>
            </a:r>
          </a:p>
          <a:p>
            <a:pPr marL="342900" indent="-342900" algn="l"/>
            <a:r>
              <a:rPr lang="en-US" sz="2400"/>
              <a:t>classified by cause.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714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371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Primary Effects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3723" name="Rectangle 11"/>
          <p:cNvSpPr>
            <a:spLocks noChangeArrowheads="1"/>
          </p:cNvSpPr>
          <p:nvPr/>
        </p:nvSpPr>
        <p:spPr bwMode="auto">
          <a:xfrm>
            <a:off x="252413" y="1057275"/>
            <a:ext cx="8640762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/>
            <a:r>
              <a:rPr lang="en-US" sz="1800"/>
              <a:t>The primary effects of excessive noise exposure may include:</a:t>
            </a:r>
          </a:p>
          <a:p>
            <a:pPr marL="342900" indent="-342900" algn="l"/>
            <a:endParaRPr lang="en-US" sz="1800"/>
          </a:p>
          <a:p>
            <a:pPr marL="342900" indent="-342900" algn="l">
              <a:buFontTx/>
              <a:buChar char="•"/>
            </a:pPr>
            <a:r>
              <a:rPr lang="en-US" sz="1800" b="1"/>
              <a:t>Acoustic trauma </a:t>
            </a:r>
            <a:r>
              <a:rPr lang="en-US" sz="1800"/>
              <a:t>refers to a temporary or permanent hearing loss due to a sudden, intense acoustic or noise event, such as an explosion.</a:t>
            </a:r>
          </a:p>
          <a:p>
            <a:pPr marL="342900" indent="-342900" algn="l"/>
            <a:endParaRPr lang="en-ZA" sz="1800"/>
          </a:p>
          <a:p>
            <a:pPr marL="342900" indent="-342900" algn="l">
              <a:buFontTx/>
              <a:buChar char="•"/>
            </a:pPr>
            <a:r>
              <a:rPr lang="en-US" sz="1800" b="1"/>
              <a:t>Tinnitus </a:t>
            </a:r>
            <a:r>
              <a:rPr lang="en-US" sz="1800"/>
              <a:t>describes the condition of "ringing in the ears."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Individuals often describe the sound as a hum, buzz, roar, ring, or whistle.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The inner ear or neural system produces the actual sound.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The predominant cause of tinnitus is long-term exposure to high sound levels, though it can also be caused by short-term exposure to very high sound levels, such as gunshots. Non-acoustic events, such as a blow to the head, dietary issues, stress, jaw joint disorders, debris 	on the eardrum, or prolonged use of aspirin may also cause tinnitus.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Many people experience tinnitus during their lives. Most of the time the sensation is only temporary, however, it can be permanent and debilitating.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Diagnosis and treatment of tinnitus can be difficult because it is a subjective measurement.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- Noise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7469" name="Group 61"/>
          <p:cNvGrpSpPr>
            <a:grpSpLocks/>
          </p:cNvGrpSpPr>
          <p:nvPr/>
        </p:nvGrpSpPr>
        <p:grpSpPr bwMode="auto">
          <a:xfrm>
            <a:off x="358775" y="995363"/>
            <a:ext cx="8424863" cy="4800600"/>
            <a:chOff x="226" y="816"/>
            <a:chExt cx="5307" cy="3024"/>
          </a:xfrm>
        </p:grpSpPr>
        <p:sp>
          <p:nvSpPr>
            <p:cNvPr id="889" name="Rectangle 3"/>
            <p:cNvSpPr txBox="1">
              <a:spLocks noChangeArrowheads="1"/>
            </p:cNvSpPr>
            <p:nvPr/>
          </p:nvSpPr>
          <p:spPr>
            <a:xfrm>
              <a:off x="226" y="816"/>
              <a:ext cx="5307" cy="3024"/>
            </a:xfrm>
            <a:prstGeom prst="rect">
              <a:avLst/>
            </a:prstGeom>
          </p:spPr>
          <p:txBody>
            <a:bodyPr>
              <a:normAutofit/>
            </a:bodyPr>
            <a:lstStyle/>
            <a:p>
              <a:pPr marL="609600" indent="-609600">
                <a:lnSpc>
                  <a:spcPct val="90000"/>
                </a:lnSpc>
                <a:spcBef>
                  <a:spcPct val="20000"/>
                </a:spcBef>
                <a:buFont typeface="Arial" pitchFamily="34" charset="0"/>
                <a:buNone/>
              </a:pPr>
              <a:endParaRPr lang="en-US" sz="1600">
                <a:solidFill>
                  <a:srgbClr val="898989"/>
                </a:solidFill>
                <a:latin typeface="Calibri" pitchFamily="34" charset="0"/>
              </a:endParaRPr>
            </a:p>
            <a:p>
              <a:pPr marL="609600" indent="-609600">
                <a:spcBef>
                  <a:spcPct val="20000"/>
                </a:spcBef>
                <a:buFont typeface="Arial" pitchFamily="34" charset="0"/>
                <a:buNone/>
              </a:pPr>
              <a:endParaRPr lang="en-ZA" sz="1600" b="1">
                <a:latin typeface="Calibri" pitchFamily="34" charset="0"/>
              </a:endParaRPr>
            </a:p>
          </p:txBody>
        </p:sp>
        <p:sp>
          <p:nvSpPr>
            <p:cNvPr id="17447" name="AutoShape 189"/>
            <p:cNvSpPr>
              <a:spLocks noChangeAspect="1" noChangeArrowheads="1"/>
            </p:cNvSpPr>
            <p:nvPr/>
          </p:nvSpPr>
          <p:spPr bwMode="auto">
            <a:xfrm>
              <a:off x="240" y="1056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1800" b="1">
                  <a:solidFill>
                    <a:srgbClr val="000000"/>
                  </a:solidFill>
                  <a:latin typeface="Calibri" pitchFamily="34" charset="0"/>
                </a:rPr>
                <a:t>MINING METHOD</a:t>
              </a:r>
            </a:p>
          </p:txBody>
        </p:sp>
        <p:sp>
          <p:nvSpPr>
            <p:cNvPr id="17448" name="AutoShape 189"/>
            <p:cNvSpPr>
              <a:spLocks noChangeAspect="1" noChangeArrowheads="1"/>
            </p:cNvSpPr>
            <p:nvPr/>
          </p:nvSpPr>
          <p:spPr bwMode="auto">
            <a:xfrm>
              <a:off x="4032" y="2160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1800" b="1">
                  <a:solidFill>
                    <a:srgbClr val="000000"/>
                  </a:solidFill>
                  <a:latin typeface="Calibri" pitchFamily="34" charset="0"/>
                </a:rPr>
                <a:t>BIOLOGICAL EFFECTS</a:t>
              </a:r>
            </a:p>
          </p:txBody>
        </p:sp>
        <p:sp>
          <p:nvSpPr>
            <p:cNvPr id="17449" name="AutoShape 189"/>
            <p:cNvSpPr>
              <a:spLocks noChangeAspect="1" noChangeArrowheads="1"/>
            </p:cNvSpPr>
            <p:nvPr/>
          </p:nvSpPr>
          <p:spPr bwMode="auto">
            <a:xfrm>
              <a:off x="4032" y="3148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1800" b="1">
                  <a:solidFill>
                    <a:srgbClr val="000000"/>
                  </a:solidFill>
                  <a:latin typeface="Calibri" pitchFamily="34" charset="0"/>
                </a:rPr>
                <a:t>HEALTH EFFECTS</a:t>
              </a:r>
            </a:p>
          </p:txBody>
        </p:sp>
        <p:sp>
          <p:nvSpPr>
            <p:cNvPr id="17450" name="AutoShape 189"/>
            <p:cNvSpPr>
              <a:spLocks noChangeAspect="1" noChangeArrowheads="1"/>
            </p:cNvSpPr>
            <p:nvPr/>
          </p:nvSpPr>
          <p:spPr bwMode="auto">
            <a:xfrm>
              <a:off x="2136" y="1056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1800" b="1">
                  <a:solidFill>
                    <a:srgbClr val="000000"/>
                  </a:solidFill>
                  <a:latin typeface="Calibri" pitchFamily="34" charset="0"/>
                </a:rPr>
                <a:t>LAYOUT</a:t>
              </a:r>
            </a:p>
          </p:txBody>
        </p:sp>
        <p:sp>
          <p:nvSpPr>
            <p:cNvPr id="17451" name="AutoShape 189"/>
            <p:cNvSpPr>
              <a:spLocks noChangeAspect="1" noChangeArrowheads="1"/>
            </p:cNvSpPr>
            <p:nvPr/>
          </p:nvSpPr>
          <p:spPr bwMode="auto">
            <a:xfrm>
              <a:off x="240" y="2160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1800" b="1">
                  <a:solidFill>
                    <a:srgbClr val="000000"/>
                  </a:solidFill>
                  <a:latin typeface="Calibri" pitchFamily="34" charset="0"/>
                </a:rPr>
                <a:t>NOISE PROCESSES / SOURCES</a:t>
              </a:r>
            </a:p>
          </p:txBody>
        </p:sp>
        <p:sp>
          <p:nvSpPr>
            <p:cNvPr id="17452" name="AutoShape 189"/>
            <p:cNvSpPr>
              <a:spLocks noChangeAspect="1" noChangeArrowheads="1"/>
            </p:cNvSpPr>
            <p:nvPr/>
          </p:nvSpPr>
          <p:spPr bwMode="auto">
            <a:xfrm>
              <a:off x="2136" y="3148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1800" b="1">
                  <a:solidFill>
                    <a:srgbClr val="000000"/>
                  </a:solidFill>
                  <a:latin typeface="Calibri" pitchFamily="34" charset="0"/>
                </a:rPr>
                <a:t>HIERACY OF CONTROLS</a:t>
              </a:r>
            </a:p>
          </p:txBody>
        </p:sp>
        <p:sp>
          <p:nvSpPr>
            <p:cNvPr id="17453" name="AutoShape 189"/>
            <p:cNvSpPr>
              <a:spLocks noChangeAspect="1" noChangeArrowheads="1"/>
            </p:cNvSpPr>
            <p:nvPr/>
          </p:nvSpPr>
          <p:spPr bwMode="auto">
            <a:xfrm>
              <a:off x="2136" y="2160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1800" b="1">
                  <a:solidFill>
                    <a:srgbClr val="000000"/>
                  </a:solidFill>
                  <a:latin typeface="Calibri" pitchFamily="34" charset="0"/>
                </a:rPr>
                <a:t>EXPOSURE</a:t>
              </a:r>
            </a:p>
          </p:txBody>
        </p:sp>
        <p:sp>
          <p:nvSpPr>
            <p:cNvPr id="17455" name="Line 47"/>
            <p:cNvSpPr>
              <a:spLocks noChangeShapeType="1"/>
            </p:cNvSpPr>
            <p:nvPr/>
          </p:nvSpPr>
          <p:spPr bwMode="auto">
            <a:xfrm>
              <a:off x="672" y="3024"/>
              <a:ext cx="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58" name="Line 50"/>
            <p:cNvSpPr>
              <a:spLocks noChangeShapeType="1"/>
            </p:cNvSpPr>
            <p:nvPr/>
          </p:nvSpPr>
          <p:spPr bwMode="auto">
            <a:xfrm>
              <a:off x="1664" y="2450"/>
              <a:ext cx="4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59" name="Line 51"/>
            <p:cNvSpPr>
              <a:spLocks noChangeShapeType="1"/>
            </p:cNvSpPr>
            <p:nvPr/>
          </p:nvSpPr>
          <p:spPr bwMode="auto">
            <a:xfrm>
              <a:off x="923" y="1655"/>
              <a:ext cx="0" cy="5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60" name="Line 52"/>
            <p:cNvSpPr>
              <a:spLocks noChangeShapeType="1"/>
            </p:cNvSpPr>
            <p:nvPr/>
          </p:nvSpPr>
          <p:spPr bwMode="auto">
            <a:xfrm>
              <a:off x="1673" y="1335"/>
              <a:ext cx="46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61" name="Line 53"/>
            <p:cNvSpPr>
              <a:spLocks noChangeShapeType="1"/>
            </p:cNvSpPr>
            <p:nvPr/>
          </p:nvSpPr>
          <p:spPr bwMode="auto">
            <a:xfrm flipH="1">
              <a:off x="1627" y="1627"/>
              <a:ext cx="540" cy="53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63" name="Line 55"/>
            <p:cNvSpPr>
              <a:spLocks noChangeShapeType="1"/>
            </p:cNvSpPr>
            <p:nvPr/>
          </p:nvSpPr>
          <p:spPr bwMode="auto">
            <a:xfrm flipH="1" flipV="1">
              <a:off x="1655" y="2706"/>
              <a:ext cx="503" cy="4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64" name="Line 56"/>
            <p:cNvSpPr>
              <a:spLocks noChangeShapeType="1"/>
            </p:cNvSpPr>
            <p:nvPr/>
          </p:nvSpPr>
          <p:spPr bwMode="auto">
            <a:xfrm>
              <a:off x="2880" y="1646"/>
              <a:ext cx="0" cy="5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65" name="Line 57"/>
            <p:cNvSpPr>
              <a:spLocks noChangeShapeType="1"/>
            </p:cNvSpPr>
            <p:nvPr/>
          </p:nvSpPr>
          <p:spPr bwMode="auto">
            <a:xfrm>
              <a:off x="2880" y="2752"/>
              <a:ext cx="0" cy="3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66" name="Line 58"/>
            <p:cNvSpPr>
              <a:spLocks noChangeShapeType="1"/>
            </p:cNvSpPr>
            <p:nvPr/>
          </p:nvSpPr>
          <p:spPr bwMode="auto">
            <a:xfrm>
              <a:off x="3575" y="2432"/>
              <a:ext cx="4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67" name="Line 59"/>
            <p:cNvSpPr>
              <a:spLocks noChangeShapeType="1"/>
            </p:cNvSpPr>
            <p:nvPr/>
          </p:nvSpPr>
          <p:spPr bwMode="auto">
            <a:xfrm flipV="1">
              <a:off x="3547" y="2725"/>
              <a:ext cx="503" cy="4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68" name="Line 60"/>
            <p:cNvSpPr>
              <a:spLocks noChangeShapeType="1"/>
            </p:cNvSpPr>
            <p:nvPr/>
          </p:nvSpPr>
          <p:spPr bwMode="auto">
            <a:xfrm>
              <a:off x="4718" y="2752"/>
              <a:ext cx="0" cy="3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62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576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Primary Effects - (cont)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5771" name="Rectangle 11"/>
          <p:cNvSpPr>
            <a:spLocks noChangeArrowheads="1"/>
          </p:cNvSpPr>
          <p:nvPr/>
        </p:nvSpPr>
        <p:spPr bwMode="auto">
          <a:xfrm>
            <a:off x="252413" y="1066800"/>
            <a:ext cx="8640762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algn="l"/>
            <a:endParaRPr lang="en-US" sz="1800"/>
          </a:p>
          <a:p>
            <a:pPr marL="342900" indent="-342900" algn="l">
              <a:buFontTx/>
              <a:buChar char="•"/>
            </a:pPr>
            <a:r>
              <a:rPr lang="en-US" sz="1800" b="1"/>
              <a:t>A noise-induced temporary threshold shift (NITTS) </a:t>
            </a:r>
            <a:r>
              <a:rPr lang="en-US" sz="1800"/>
              <a:t>is a temporary loss in hearing sensitivity. NITTS may be the result of: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The acoustic reflex of the stapedial muscle.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Short-term exposure to noise.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Fatigue of the inner ear.</a:t>
            </a:r>
          </a:p>
          <a:p>
            <a:pPr marL="342900" indent="-342900" algn="l"/>
            <a:r>
              <a:rPr lang="en-US" sz="1800"/>
              <a:t>	With NITTS, hearing sensitivity will return to the pre-exposed level in a matter of hours or days, assuming that there is not continued exposure to excessive noise.</a:t>
            </a:r>
          </a:p>
          <a:p>
            <a:pPr marL="342900" indent="-342900" algn="l"/>
            <a:endParaRPr lang="en-US" sz="1800"/>
          </a:p>
          <a:p>
            <a:pPr marL="342900" indent="-342900" algn="l">
              <a:buFontTx/>
              <a:buChar char="•"/>
            </a:pPr>
            <a:r>
              <a:rPr lang="en-US" sz="1800" b="1"/>
              <a:t>A noise-induced permanent threshold shift (NIPTS) </a:t>
            </a:r>
            <a:r>
              <a:rPr lang="en-US" sz="1800"/>
              <a:t>is a permanent loss in hearing sensitivity due to the destruction of sensory cells in the inner ear. This damage can be caused by: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Long-term exposure to noise.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Acoustic trauma.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810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78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Effects on Communication and Performance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7819" name="Rectangle 11"/>
          <p:cNvSpPr>
            <a:spLocks noChangeArrowheads="1"/>
          </p:cNvSpPr>
          <p:nvPr/>
        </p:nvSpPr>
        <p:spPr bwMode="auto">
          <a:xfrm>
            <a:off x="395288" y="1050925"/>
            <a:ext cx="8353425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/>
            <a:r>
              <a:rPr lang="en-US" sz="1800"/>
              <a:t>The effects of excessive noise exposure on communication and</a:t>
            </a:r>
          </a:p>
          <a:p>
            <a:pPr marL="342900" indent="-342900" algn="l"/>
            <a:r>
              <a:rPr lang="en-US" sz="1800"/>
              <a:t>Performance may include:</a:t>
            </a:r>
          </a:p>
          <a:p>
            <a:pPr marL="342900" indent="-342900" algn="l"/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Difficulty understanding speech.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Annoyance.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Difficulty concentrating.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Reduced efficiency.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Low morale.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Adverse social behavior.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858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986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Other Effects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9867" name="Rectangle 11"/>
          <p:cNvSpPr>
            <a:spLocks noChangeArrowheads="1"/>
          </p:cNvSpPr>
          <p:nvPr/>
        </p:nvSpPr>
        <p:spPr bwMode="auto">
          <a:xfrm>
            <a:off x="554038" y="1058863"/>
            <a:ext cx="7993062" cy="476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/>
            <a:r>
              <a:rPr lang="en-US" sz="1800"/>
              <a:t>Other effects of excessive noise exposure may include:</a:t>
            </a:r>
          </a:p>
          <a:p>
            <a:pPr marL="342900" indent="-342900" algn="l">
              <a:buFontTx/>
              <a:buAutoNum type="arabicPeriod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Quickened pulse rate; increased blood pressure; and narrowing of the body's blood vessels as a result of noise may, over a long period of time, place an added burden on the heart.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Abnormal secretion of hormones.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Muscle tension.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Ulcers.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Loss of sleep.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Fatigue.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800100" lvl="1" indent="-342900" algn="l">
              <a:buFontTx/>
              <a:buChar char="•"/>
            </a:pPr>
            <a:r>
              <a:rPr lang="en-US" sz="1800"/>
              <a:t>Stress reactions.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90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190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Classified By Cause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1915" name="Rectangle 11"/>
          <p:cNvSpPr>
            <a:spLocks noChangeArrowheads="1"/>
          </p:cNvSpPr>
          <p:nvPr/>
        </p:nvSpPr>
        <p:spPr bwMode="auto">
          <a:xfrm>
            <a:off x="338138" y="1068388"/>
            <a:ext cx="8424862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/>
            <a:r>
              <a:rPr lang="en-US" sz="1800"/>
              <a:t>Hearing loss may also be categorized in terms of possible cause:</a:t>
            </a:r>
          </a:p>
          <a:p>
            <a:pPr marL="342900" indent="-342900" algn="l">
              <a:buFontTx/>
              <a:buAutoNum type="arabicPeriod"/>
            </a:pPr>
            <a:endParaRPr lang="en-US" sz="1800"/>
          </a:p>
          <a:p>
            <a:pPr marL="342900" indent="-342900" algn="l">
              <a:buFontTx/>
              <a:buChar char="•"/>
            </a:pPr>
            <a:r>
              <a:rPr lang="en-US" sz="1800"/>
              <a:t>Presbycusis: Loss caused by the aging process.</a:t>
            </a:r>
          </a:p>
          <a:p>
            <a:pPr marL="342900" indent="-342900" algn="l">
              <a:buFontTx/>
              <a:buChar char="•"/>
            </a:pPr>
            <a:endParaRPr lang="en-US" sz="1800"/>
          </a:p>
          <a:p>
            <a:pPr marL="342900" indent="-342900" algn="l">
              <a:buFontTx/>
              <a:buChar char="•"/>
            </a:pPr>
            <a:r>
              <a:rPr lang="en-US" sz="1800"/>
              <a:t>Noise-induced hearing loss.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Industrial hearing loss: Loss caused by work-related noise exposure.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Sociacusis: Loss attributed to the noises of everyday life.</a:t>
            </a:r>
          </a:p>
          <a:p>
            <a:pPr marL="800100" lvl="1" indent="-342900" algn="l">
              <a:buFontTx/>
              <a:buChar char="•"/>
            </a:pPr>
            <a:endParaRPr lang="en-US" sz="1800"/>
          </a:p>
          <a:p>
            <a:pPr marL="342900" indent="-342900" algn="l">
              <a:buFontTx/>
              <a:buChar char="•"/>
            </a:pPr>
            <a:r>
              <a:rPr lang="en-US" sz="1800"/>
              <a:t>Nosoacusis: Loss attributable to health deficiencies and diseases, including: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Hereditary progressive deafness.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Mumps.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Rubella.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Meniere's disease.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Ototoxic drugs and chemicals.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Barotrauma.</a:t>
            </a:r>
          </a:p>
          <a:p>
            <a:pPr marL="800100" lvl="1" indent="-342900" algn="l">
              <a:buFontTx/>
              <a:buChar char="•"/>
            </a:pPr>
            <a:r>
              <a:rPr lang="en-US" sz="1800"/>
              <a:t>Trauma from blows to the head.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994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99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Mining Method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13022" name="Group 30"/>
          <p:cNvGrpSpPr>
            <a:grpSpLocks/>
          </p:cNvGrpSpPr>
          <p:nvPr/>
        </p:nvGrpSpPr>
        <p:grpSpPr bwMode="auto">
          <a:xfrm>
            <a:off x="481013" y="1012825"/>
            <a:ext cx="8154987" cy="5200650"/>
            <a:chOff x="123" y="485"/>
            <a:chExt cx="5256" cy="3358"/>
          </a:xfrm>
        </p:grpSpPr>
        <p:sp>
          <p:nvSpPr>
            <p:cNvPr id="213023" name="AutoShape 189"/>
            <p:cNvSpPr>
              <a:spLocks noChangeAspect="1" noChangeArrowheads="1"/>
            </p:cNvSpPr>
            <p:nvPr/>
          </p:nvSpPr>
          <p:spPr bwMode="auto">
            <a:xfrm>
              <a:off x="123" y="2349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2200" b="1">
                  <a:solidFill>
                    <a:srgbClr val="000000"/>
                  </a:solidFill>
                  <a:latin typeface="Calibri" pitchFamily="34" charset="0"/>
                </a:rPr>
                <a:t>MINING METHOD</a:t>
              </a:r>
            </a:p>
          </p:txBody>
        </p:sp>
        <p:sp>
          <p:nvSpPr>
            <p:cNvPr id="213024" name="AutoShape 189"/>
            <p:cNvSpPr>
              <a:spLocks noChangeAspect="1" noChangeArrowheads="1"/>
            </p:cNvSpPr>
            <p:nvPr/>
          </p:nvSpPr>
          <p:spPr bwMode="auto">
            <a:xfrm>
              <a:off x="2025" y="3247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2200" b="1">
                  <a:solidFill>
                    <a:srgbClr val="000000"/>
                  </a:solidFill>
                  <a:latin typeface="Calibri" pitchFamily="34" charset="0"/>
                </a:rPr>
                <a:t>MECHANIZED MINING</a:t>
              </a:r>
            </a:p>
          </p:txBody>
        </p:sp>
        <p:sp>
          <p:nvSpPr>
            <p:cNvPr id="213025" name="AutoShape 189"/>
            <p:cNvSpPr>
              <a:spLocks noChangeAspect="1" noChangeArrowheads="1"/>
            </p:cNvSpPr>
            <p:nvPr/>
          </p:nvSpPr>
          <p:spPr bwMode="auto">
            <a:xfrm>
              <a:off x="2025" y="1397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2200" b="1">
                  <a:solidFill>
                    <a:srgbClr val="000000"/>
                  </a:solidFill>
                  <a:latin typeface="Calibri" pitchFamily="34" charset="0"/>
                </a:rPr>
                <a:t>SURFACE MIING</a:t>
              </a:r>
            </a:p>
          </p:txBody>
        </p:sp>
        <p:sp>
          <p:nvSpPr>
            <p:cNvPr id="213026" name="AutoShape 189"/>
            <p:cNvSpPr>
              <a:spLocks noChangeAspect="1" noChangeArrowheads="1"/>
            </p:cNvSpPr>
            <p:nvPr/>
          </p:nvSpPr>
          <p:spPr bwMode="auto">
            <a:xfrm>
              <a:off x="2025" y="2322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2200" b="1">
                  <a:solidFill>
                    <a:srgbClr val="000000"/>
                  </a:solidFill>
                  <a:latin typeface="Calibri" pitchFamily="34" charset="0"/>
                </a:rPr>
                <a:t>CONVENTIONAL MINING</a:t>
              </a:r>
            </a:p>
          </p:txBody>
        </p:sp>
        <p:sp>
          <p:nvSpPr>
            <p:cNvPr id="213027" name="AutoShape 189"/>
            <p:cNvSpPr>
              <a:spLocks noChangeAspect="1" noChangeArrowheads="1"/>
            </p:cNvSpPr>
            <p:nvPr/>
          </p:nvSpPr>
          <p:spPr bwMode="auto">
            <a:xfrm>
              <a:off x="3948" y="2335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2200" b="1">
                  <a:solidFill>
                    <a:srgbClr val="000000"/>
                  </a:solidFill>
                  <a:latin typeface="Calibri" pitchFamily="34" charset="0"/>
                </a:rPr>
                <a:t>OPEN-PIT MINING</a:t>
              </a:r>
            </a:p>
          </p:txBody>
        </p:sp>
        <p:sp>
          <p:nvSpPr>
            <p:cNvPr id="213028" name="AutoShape 189"/>
            <p:cNvSpPr>
              <a:spLocks noChangeAspect="1" noChangeArrowheads="1"/>
            </p:cNvSpPr>
            <p:nvPr/>
          </p:nvSpPr>
          <p:spPr bwMode="auto">
            <a:xfrm>
              <a:off x="3948" y="485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2200" b="1">
                  <a:solidFill>
                    <a:srgbClr val="000000"/>
                  </a:solidFill>
                  <a:latin typeface="Calibri" pitchFamily="34" charset="0"/>
                </a:rPr>
                <a:t>STRIP MINING</a:t>
              </a:r>
            </a:p>
          </p:txBody>
        </p:sp>
        <p:sp>
          <p:nvSpPr>
            <p:cNvPr id="213029" name="AutoShape 189"/>
            <p:cNvSpPr>
              <a:spLocks noChangeAspect="1" noChangeArrowheads="1"/>
            </p:cNvSpPr>
            <p:nvPr/>
          </p:nvSpPr>
          <p:spPr bwMode="auto">
            <a:xfrm>
              <a:off x="3948" y="1410"/>
              <a:ext cx="1431" cy="596"/>
            </a:xfrm>
            <a:prstGeom prst="roundRect">
              <a:avLst>
                <a:gd name="adj" fmla="val 16667"/>
              </a:avLst>
            </a:prstGeom>
            <a:solidFill>
              <a:srgbClr val="F2F2F2"/>
            </a:solidFill>
            <a:ln w="25400">
              <a:solidFill>
                <a:srgbClr val="00B050">
                  <a:alpha val="9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rtl="1"/>
              <a:r>
                <a:rPr lang="en-ZA" sz="2200" b="1">
                  <a:solidFill>
                    <a:srgbClr val="000000"/>
                  </a:solidFill>
                  <a:latin typeface="Calibri" pitchFamily="34" charset="0"/>
                </a:rPr>
                <a:t>TERRACE MINING</a:t>
              </a:r>
            </a:p>
          </p:txBody>
        </p:sp>
        <p:sp>
          <p:nvSpPr>
            <p:cNvPr id="213030" name="Line 38"/>
            <p:cNvSpPr>
              <a:spLocks noChangeShapeType="1"/>
            </p:cNvSpPr>
            <p:nvPr/>
          </p:nvSpPr>
          <p:spPr bwMode="auto">
            <a:xfrm>
              <a:off x="1554" y="2661"/>
              <a:ext cx="4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031" name="Line 39"/>
            <p:cNvSpPr>
              <a:spLocks noChangeShapeType="1"/>
            </p:cNvSpPr>
            <p:nvPr/>
          </p:nvSpPr>
          <p:spPr bwMode="auto">
            <a:xfrm>
              <a:off x="1545" y="2661"/>
              <a:ext cx="521" cy="6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032" name="Line 40"/>
            <p:cNvSpPr>
              <a:spLocks noChangeShapeType="1"/>
            </p:cNvSpPr>
            <p:nvPr/>
          </p:nvSpPr>
          <p:spPr bwMode="auto">
            <a:xfrm flipV="1">
              <a:off x="1554" y="1966"/>
              <a:ext cx="503" cy="6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033" name="Line 41"/>
            <p:cNvSpPr>
              <a:spLocks noChangeShapeType="1"/>
            </p:cNvSpPr>
            <p:nvPr/>
          </p:nvSpPr>
          <p:spPr bwMode="auto">
            <a:xfrm>
              <a:off x="3447" y="1673"/>
              <a:ext cx="5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034" name="Line 42"/>
            <p:cNvSpPr>
              <a:spLocks noChangeShapeType="1"/>
            </p:cNvSpPr>
            <p:nvPr/>
          </p:nvSpPr>
          <p:spPr bwMode="auto">
            <a:xfrm>
              <a:off x="3456" y="1664"/>
              <a:ext cx="512" cy="7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035" name="Line 43"/>
            <p:cNvSpPr>
              <a:spLocks noChangeShapeType="1"/>
            </p:cNvSpPr>
            <p:nvPr/>
          </p:nvSpPr>
          <p:spPr bwMode="auto">
            <a:xfrm flipV="1">
              <a:off x="3456" y="1061"/>
              <a:ext cx="521" cy="6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42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04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Processes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15064" name="Group 24"/>
          <p:cNvGrpSpPr>
            <a:grpSpLocks/>
          </p:cNvGrpSpPr>
          <p:nvPr/>
        </p:nvGrpSpPr>
        <p:grpSpPr bwMode="auto">
          <a:xfrm>
            <a:off x="828675" y="996950"/>
            <a:ext cx="7448550" cy="5045075"/>
            <a:chOff x="342" y="1023"/>
            <a:chExt cx="4692" cy="3178"/>
          </a:xfrm>
        </p:grpSpPr>
        <p:sp>
          <p:nvSpPr>
            <p:cNvPr id="215065" name="Rectangle 25"/>
            <p:cNvSpPr>
              <a:spLocks/>
            </p:cNvSpPr>
            <p:nvPr/>
          </p:nvSpPr>
          <p:spPr bwMode="auto">
            <a:xfrm>
              <a:off x="3152" y="1023"/>
              <a:ext cx="1882" cy="300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 algn="l" fontAlgn="b">
                <a:buFontTx/>
                <a:buChar char="•"/>
              </a:pPr>
              <a:r>
                <a:rPr lang="en-US" sz="1800"/>
                <a:t>U/g workshops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Raw material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Crushing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Milling/Pulverizing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Screening/Grading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Separation Processes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Concentrating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Heat Process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Smelting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Chemical Process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Refining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Final Products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Roving Plant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Roving Surface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Assay/Laboratory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Surface Workshops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Dumps/Dump Recycling</a:t>
              </a:r>
            </a:p>
          </p:txBody>
        </p:sp>
        <p:sp>
          <p:nvSpPr>
            <p:cNvPr id="215066" name="Rectangle 26"/>
            <p:cNvSpPr>
              <a:spLocks/>
            </p:cNvSpPr>
            <p:nvPr/>
          </p:nvSpPr>
          <p:spPr bwMode="auto">
            <a:xfrm>
              <a:off x="342" y="1023"/>
              <a:ext cx="2266" cy="317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 algn="l" fontAlgn="b">
                <a:buFontTx/>
                <a:buChar char="•"/>
              </a:pPr>
              <a:r>
                <a:rPr lang="en-US" sz="1800"/>
                <a:t>Conventional Mining (coal)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Continuous Miner (coal)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Long wall Mining (coal)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Hand got (coal)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Stoping/Pillar Extraction (coal)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Rock Mining Coal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Opencast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Stoping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Development (Single shift)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Development (Multiblast)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Shaft Sinking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Raise Boring/Dry Drilling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Trackless Mining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Scraper Block Caving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Ground Handling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Conveyor/Loco’s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Shafts &amp; Services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800"/>
                <a:t>Roving Underground</a:t>
              </a:r>
            </a:p>
          </p:txBody>
        </p:sp>
      </p:grp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090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709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Sources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17101" name="Group 13"/>
          <p:cNvGrpSpPr>
            <a:grpSpLocks/>
          </p:cNvGrpSpPr>
          <p:nvPr/>
        </p:nvGrpSpPr>
        <p:grpSpPr bwMode="auto">
          <a:xfrm>
            <a:off x="582613" y="996950"/>
            <a:ext cx="7964487" cy="5140325"/>
            <a:chOff x="435" y="1036"/>
            <a:chExt cx="5017" cy="3238"/>
          </a:xfrm>
        </p:grpSpPr>
        <p:sp>
          <p:nvSpPr>
            <p:cNvPr id="217102" name="Rectangle 14"/>
            <p:cNvSpPr>
              <a:spLocks/>
            </p:cNvSpPr>
            <p:nvPr/>
          </p:nvSpPr>
          <p:spPr bwMode="auto">
            <a:xfrm>
              <a:off x="435" y="1036"/>
              <a:ext cx="1324" cy="3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Abrasive cutter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AC Motors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After Cooler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Air Hoist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Air lines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Air Pump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Axial Fans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Blacks Drills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Blower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Brute force feeder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Bulk air cooler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Bulldozer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Centrifuges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Centrifugal pump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Coal Cutter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Coal Loader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Coal Truck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Compressor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Concrete mixer air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Concrete mixer electrical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Continuous Miner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Cooling unit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Cranes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Crusher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DC Motors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Diamond Drill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Diesel Engines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Dragline Machine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Drill Rigs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Drop set winch </a:t>
              </a:r>
            </a:p>
          </p:txBody>
        </p:sp>
        <p:sp>
          <p:nvSpPr>
            <p:cNvPr id="217103" name="Rectangle 15"/>
            <p:cNvSpPr>
              <a:spLocks/>
            </p:cNvSpPr>
            <p:nvPr/>
          </p:nvSpPr>
          <p:spPr bwMode="auto">
            <a:xfrm>
              <a:off x="2149" y="1036"/>
              <a:ext cx="1284" cy="3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Drying equipment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Dump Truck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Electric Drill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Electrical  Pumps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Fan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Forklift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Fridge plants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Front End Loader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Generator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Grinder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Grinding equipment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Gunite machine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Huck bold machine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Hydraulic Power packs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Hydropower Drills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Impact air driven tool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Impact Breaker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Jaw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Jeep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Jumbo Drill Rig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Land cruiser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Load Haul Dumper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Mobile Scalar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New Era Traction motor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Overburden Drill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Pebble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Press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Primary Breaker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Production Back Actor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PRV station </a:t>
              </a:r>
            </a:p>
          </p:txBody>
        </p:sp>
        <p:sp>
          <p:nvSpPr>
            <p:cNvPr id="217104" name="Rectangle 16"/>
            <p:cNvSpPr>
              <a:spLocks/>
            </p:cNvSpPr>
            <p:nvPr/>
          </p:nvSpPr>
          <p:spPr bwMode="auto">
            <a:xfrm>
              <a:off x="3828" y="1036"/>
              <a:ext cx="1624" cy="3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Pulverizer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Pump chamber main pump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Rear Dumper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Reciprocating pump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Roadway Grader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Rock Drill Shop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Rock breaker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Rockdrills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ROM Mill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Roof Bolter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Shearer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Shield Support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Shot blast equipment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Shuttle Car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Slip ring Motors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Synchronous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Tractor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Turbine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UG Bus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UG Tractor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Underground booster fan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Underground Diesel Loco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Utility Vehicle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V/S Pump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Vibrating Feeder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/>
                <a:t>Vibrating Road Compactor Roller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Water Down Guns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Water Jets </a:t>
              </a:r>
            </a:p>
            <a:p>
              <a:pPr marL="342900" indent="-342900" algn="l" fontAlgn="b">
                <a:buFontTx/>
                <a:buChar char="•"/>
              </a:pPr>
              <a:r>
                <a:rPr lang="en-US" sz="1100">
                  <a:solidFill>
                    <a:srgbClr val="000000"/>
                  </a:solidFill>
                </a:rPr>
                <a:t>Winch </a:t>
              </a:r>
            </a:p>
          </p:txBody>
        </p:sp>
      </p:grp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138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914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Layout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19150" name="Group 14"/>
          <p:cNvGrpSpPr>
            <a:grpSpLocks/>
          </p:cNvGrpSpPr>
          <p:nvPr/>
        </p:nvGrpSpPr>
        <p:grpSpPr bwMode="auto">
          <a:xfrm>
            <a:off x="166688" y="1006475"/>
            <a:ext cx="8577262" cy="4486275"/>
            <a:chOff x="105" y="733"/>
            <a:chExt cx="5403" cy="2826"/>
          </a:xfrm>
        </p:grpSpPr>
        <p:sp>
          <p:nvSpPr>
            <p:cNvPr id="219151" name="Text Box 15"/>
            <p:cNvSpPr txBox="1">
              <a:spLocks noChangeArrowheads="1"/>
            </p:cNvSpPr>
            <p:nvPr/>
          </p:nvSpPr>
          <p:spPr bwMode="auto">
            <a:xfrm>
              <a:off x="105" y="733"/>
              <a:ext cx="2572" cy="2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Box Hole (Development)</a:t>
              </a:r>
            </a:p>
            <a:p>
              <a:pPr algn="l"/>
              <a:r>
                <a:rPr lang="en-US" sz="1800"/>
                <a:t>Raise (Development)</a:t>
              </a:r>
            </a:p>
            <a:p>
              <a:pPr algn="l"/>
              <a:r>
                <a:rPr lang="en-US" sz="1800"/>
                <a:t>Winze (Development)</a:t>
              </a:r>
            </a:p>
            <a:p>
              <a:pPr algn="l"/>
              <a:r>
                <a:rPr lang="en-US" sz="1800"/>
                <a:t>Reef Drive Development</a:t>
              </a:r>
            </a:p>
            <a:p>
              <a:pPr algn="l"/>
              <a:r>
                <a:rPr lang="en-US" sz="1800"/>
                <a:t>Haulage (Development)</a:t>
              </a:r>
            </a:p>
            <a:p>
              <a:pPr algn="l"/>
              <a:r>
                <a:rPr lang="en-US" sz="1800"/>
                <a:t>Travelling Way (Development)</a:t>
              </a:r>
            </a:p>
            <a:p>
              <a:pPr algn="l"/>
              <a:r>
                <a:rPr lang="en-US" sz="1800"/>
                <a:t>Return Airway (Development)</a:t>
              </a:r>
            </a:p>
            <a:p>
              <a:pPr algn="l"/>
              <a:r>
                <a:rPr lang="en-US" sz="1800"/>
                <a:t>Conveyor Discharge Point (Tramming)</a:t>
              </a:r>
            </a:p>
            <a:p>
              <a:pPr algn="l"/>
              <a:r>
                <a:rPr lang="en-US" sz="1800"/>
                <a:t>Haulage (Transport Systems)</a:t>
              </a:r>
            </a:p>
            <a:p>
              <a:pPr algn="l"/>
              <a:r>
                <a:rPr lang="en-US" sz="1800"/>
                <a:t>Loading Box (Transport Systems)</a:t>
              </a:r>
            </a:p>
            <a:p>
              <a:pPr algn="l"/>
              <a:r>
                <a:rPr lang="en-US" sz="1800"/>
                <a:t>Tips</a:t>
              </a:r>
            </a:p>
            <a:p>
              <a:pPr algn="l"/>
              <a:r>
                <a:rPr lang="en-US" sz="1800"/>
                <a:t>Boxhole/Oredpass</a:t>
              </a:r>
            </a:p>
            <a:p>
              <a:pPr algn="l"/>
              <a:r>
                <a:rPr lang="en-US" sz="1800"/>
                <a:t>Shaft Station (Shaft Area)</a:t>
              </a:r>
            </a:p>
            <a:p>
              <a:pPr algn="l"/>
              <a:r>
                <a:rPr lang="en-US" sz="1800"/>
                <a:t>Headgear Tipping Point (Shaft)</a:t>
              </a:r>
            </a:p>
            <a:p>
              <a:pPr algn="l"/>
              <a:r>
                <a:rPr lang="en-US" sz="1800"/>
                <a:t>Inclined Shaft Loading Box</a:t>
              </a:r>
            </a:p>
            <a:p>
              <a:pPr algn="l"/>
              <a:r>
                <a:rPr lang="en-US" sz="1800"/>
                <a:t>Vertical Shaft Loading Box</a:t>
              </a:r>
            </a:p>
          </p:txBody>
        </p:sp>
        <p:sp>
          <p:nvSpPr>
            <p:cNvPr id="219152" name="Text Box 16"/>
            <p:cNvSpPr txBox="1">
              <a:spLocks noChangeArrowheads="1"/>
            </p:cNvSpPr>
            <p:nvPr/>
          </p:nvSpPr>
          <p:spPr bwMode="auto">
            <a:xfrm>
              <a:off x="3008" y="733"/>
              <a:ext cx="2500" cy="2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Stores</a:t>
              </a:r>
            </a:p>
            <a:p>
              <a:pPr algn="l"/>
              <a:r>
                <a:rPr lang="en-US" sz="1800"/>
                <a:t>Sub Station</a:t>
              </a:r>
            </a:p>
            <a:p>
              <a:pPr algn="l"/>
              <a:r>
                <a:rPr lang="en-US" sz="1800"/>
                <a:t>Hoist Chamber (Machinery Room)</a:t>
              </a:r>
            </a:p>
            <a:p>
              <a:pPr algn="l"/>
              <a:r>
                <a:rPr lang="en-US" sz="1800"/>
                <a:t>Pump Station (Machinery Room)</a:t>
              </a:r>
            </a:p>
            <a:p>
              <a:pPr algn="l"/>
              <a:r>
                <a:rPr lang="en-US" sz="1800"/>
                <a:t>Boiler Maker Shop</a:t>
              </a:r>
            </a:p>
            <a:p>
              <a:pPr algn="l"/>
              <a:r>
                <a:rPr lang="en-US" sz="1800"/>
                <a:t>Electrical Workshop</a:t>
              </a:r>
            </a:p>
            <a:p>
              <a:pPr algn="l"/>
              <a:r>
                <a:rPr lang="en-US" sz="1800"/>
                <a:t>Fitter Shop (Work Shop)</a:t>
              </a:r>
            </a:p>
            <a:p>
              <a:pPr algn="l"/>
              <a:r>
                <a:rPr lang="en-US" sz="1800"/>
                <a:t>Chairlift (Transport Systems)</a:t>
              </a:r>
            </a:p>
            <a:p>
              <a:pPr algn="l"/>
              <a:r>
                <a:rPr lang="en-US" sz="1800"/>
                <a:t>Dam or Sump</a:t>
              </a:r>
            </a:p>
            <a:p>
              <a:pPr algn="l"/>
              <a:r>
                <a:rPr lang="en-US" sz="1800"/>
                <a:t>First Aid Station (Shaft Area)</a:t>
              </a:r>
            </a:p>
            <a:p>
              <a:pPr algn="l"/>
              <a:r>
                <a:rPr lang="en-US" sz="1800"/>
                <a:t>Incline Shaft T/Way (Shaft Area)</a:t>
              </a:r>
            </a:p>
            <a:p>
              <a:pPr algn="l"/>
              <a:r>
                <a:rPr lang="en-US" sz="1800"/>
                <a:t>Waiting Place (Shaft &amp; Services)</a:t>
              </a:r>
            </a:p>
            <a:p>
              <a:pPr algn="l"/>
              <a:r>
                <a:rPr lang="en-US" sz="1800"/>
                <a:t>Inclined Shaft (Shaft Bank)</a:t>
              </a:r>
            </a:p>
            <a:p>
              <a:pPr algn="l"/>
              <a:r>
                <a:rPr lang="en-US" sz="1800"/>
                <a:t>Inclined Shaft Headgear (Shaft Bank)</a:t>
              </a:r>
            </a:p>
            <a:p>
              <a:pPr algn="l"/>
              <a:r>
                <a:rPr lang="en-US" sz="1800"/>
                <a:t>Loading Station (Shaft Bank)</a:t>
              </a:r>
            </a:p>
            <a:p>
              <a:pPr algn="l"/>
              <a:r>
                <a:rPr lang="en-US" sz="1800"/>
                <a:t>Shaft Station (Shaft Bank)</a:t>
              </a:r>
            </a:p>
          </p:txBody>
        </p:sp>
      </p:grp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18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118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Layout - (Cont)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1197" name="Group 13"/>
          <p:cNvGrpSpPr>
            <a:grpSpLocks/>
          </p:cNvGrpSpPr>
          <p:nvPr/>
        </p:nvGrpSpPr>
        <p:grpSpPr bwMode="auto">
          <a:xfrm>
            <a:off x="595313" y="1016000"/>
            <a:ext cx="7920037" cy="3937000"/>
            <a:chOff x="204" y="973"/>
            <a:chExt cx="4989" cy="2480"/>
          </a:xfrm>
        </p:grpSpPr>
        <p:sp>
          <p:nvSpPr>
            <p:cNvPr id="221198" name="Text Box 14"/>
            <p:cNvSpPr txBox="1">
              <a:spLocks noChangeArrowheads="1"/>
            </p:cNvSpPr>
            <p:nvPr/>
          </p:nvSpPr>
          <p:spPr bwMode="auto">
            <a:xfrm>
              <a:off x="204" y="973"/>
              <a:ext cx="2108" cy="2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Vertical Shaft (Shaft Bank)</a:t>
              </a:r>
            </a:p>
            <a:p>
              <a:pPr algn="l"/>
              <a:r>
                <a:rPr lang="en-US" sz="1800"/>
                <a:t>Vertical Shaft Bank Area</a:t>
              </a:r>
            </a:p>
            <a:p>
              <a:pPr algn="l"/>
              <a:r>
                <a:rPr lang="en-US" sz="1800"/>
                <a:t>Vertical Shaft Bottom (Shaft)</a:t>
              </a:r>
            </a:p>
            <a:p>
              <a:pPr algn="l"/>
              <a:r>
                <a:rPr lang="en-US" sz="1800"/>
                <a:t>Vertical Shaft Headgear</a:t>
              </a:r>
            </a:p>
            <a:p>
              <a:pPr algn="l"/>
              <a:r>
                <a:rPr lang="en-US" sz="1800"/>
                <a:t>Mono Winch Bay</a:t>
              </a:r>
            </a:p>
            <a:p>
              <a:pPr algn="l"/>
              <a:r>
                <a:rPr lang="en-US" sz="1800"/>
                <a:t>Stope Working Face (Stoping)</a:t>
              </a:r>
            </a:p>
            <a:p>
              <a:pPr algn="l"/>
              <a:r>
                <a:rPr lang="en-US" sz="1800"/>
                <a:t>Strike Gully (Stoping)</a:t>
              </a:r>
            </a:p>
            <a:p>
              <a:pPr algn="l"/>
              <a:r>
                <a:rPr lang="en-US" sz="1800"/>
                <a:t>Updip Stope (Stoping)</a:t>
              </a:r>
            </a:p>
            <a:p>
              <a:pPr algn="l"/>
              <a:r>
                <a:rPr lang="en-US" sz="1800"/>
                <a:t>Centre Gully (Stoping)</a:t>
              </a:r>
            </a:p>
            <a:p>
              <a:pPr algn="l"/>
              <a:r>
                <a:rPr lang="en-US" sz="1800"/>
                <a:t>Stope Entrance (Stoping)</a:t>
              </a:r>
            </a:p>
            <a:p>
              <a:pPr algn="l"/>
              <a:r>
                <a:rPr lang="en-US" sz="1800"/>
                <a:t>Stope Travelling Way (Stoping)</a:t>
              </a:r>
            </a:p>
            <a:p>
              <a:pPr algn="l"/>
              <a:r>
                <a:rPr lang="en-US" sz="1800"/>
                <a:t>Reclamation Area (Stoping)</a:t>
              </a:r>
            </a:p>
            <a:p>
              <a:pPr algn="l"/>
              <a:r>
                <a:rPr lang="en-US" sz="1800"/>
                <a:t>Worked Out Area (Stoping)</a:t>
              </a:r>
            </a:p>
            <a:p>
              <a:pPr algn="l"/>
              <a:r>
                <a:rPr lang="en-US" sz="1800"/>
                <a:t>Stope Working Face (Stoping)</a:t>
              </a:r>
            </a:p>
          </p:txBody>
        </p:sp>
        <p:sp>
          <p:nvSpPr>
            <p:cNvPr id="221199" name="Text Box 15"/>
            <p:cNvSpPr txBox="1">
              <a:spLocks noChangeArrowheads="1"/>
            </p:cNvSpPr>
            <p:nvPr/>
          </p:nvSpPr>
          <p:spPr bwMode="auto">
            <a:xfrm>
              <a:off x="3107" y="973"/>
              <a:ext cx="2086" cy="2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1800"/>
                <a:t>Surface (Shafts &amp; services)</a:t>
              </a:r>
            </a:p>
            <a:p>
              <a:pPr algn="l"/>
              <a:r>
                <a:rPr lang="en-US" sz="1800"/>
                <a:t>Winding Engine Room                                                                                                             </a:t>
              </a:r>
            </a:p>
            <a:p>
              <a:pPr algn="l"/>
              <a:r>
                <a:rPr lang="en-US" sz="1800"/>
                <a:t>Surface Fan House</a:t>
              </a:r>
            </a:p>
            <a:p>
              <a:pPr algn="l"/>
              <a:r>
                <a:rPr lang="en-US" sz="1800"/>
                <a:t>Surface Refrigeration                                                                                                             </a:t>
              </a:r>
            </a:p>
            <a:p>
              <a:pPr algn="l"/>
              <a:r>
                <a:rPr lang="en-US" sz="1800"/>
                <a:t>Surface Compressor House                                                                                                                </a:t>
              </a:r>
            </a:p>
            <a:p>
              <a:pPr algn="l"/>
              <a:r>
                <a:rPr lang="en-US" sz="1800"/>
                <a:t>Engineering Workshop</a:t>
              </a:r>
            </a:p>
            <a:p>
              <a:pPr algn="l"/>
              <a:r>
                <a:rPr lang="en-US" sz="1800"/>
                <a:t>Engineering Store (All)                                                                                            </a:t>
              </a:r>
            </a:p>
            <a:p>
              <a:pPr algn="l"/>
              <a:r>
                <a:rPr lang="en-US" sz="1800"/>
                <a:t>Mimic Control</a:t>
              </a:r>
            </a:p>
            <a:p>
              <a:pPr algn="l"/>
              <a:r>
                <a:rPr lang="en-US" sz="1800"/>
                <a:t>Hostel Kitchen</a:t>
              </a:r>
            </a:p>
            <a:p>
              <a:pPr algn="l"/>
              <a:r>
                <a:rPr lang="en-US" sz="1800"/>
                <a:t>Hostel Kitchen Store </a:t>
              </a:r>
            </a:p>
            <a:p>
              <a:pPr algn="l"/>
              <a:r>
                <a:rPr lang="en-US" sz="1800"/>
                <a:t>Hostel Liquor Outlet</a:t>
              </a:r>
            </a:p>
            <a:p>
              <a:pPr algn="l"/>
              <a:r>
                <a:rPr lang="en-US" sz="1800"/>
                <a:t>Laundry Room</a:t>
              </a:r>
            </a:p>
            <a:p>
              <a:pPr algn="l"/>
              <a:r>
                <a:rPr lang="en-US" sz="1800"/>
                <a:t>Medical Station</a:t>
              </a:r>
            </a:p>
            <a:p>
              <a:pPr algn="l"/>
              <a:r>
                <a:rPr lang="en-US" sz="1800"/>
                <a:t>General Offices</a:t>
              </a:r>
            </a:p>
          </p:txBody>
        </p:sp>
      </p:grp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4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323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</a:t>
            </a:r>
            <a:r>
              <a:rPr lang="en-US" sz="2400" b="1">
                <a:solidFill>
                  <a:srgbClr val="000000"/>
                </a:solidFill>
              </a:rPr>
              <a:t>Hierarchy of Controls</a:t>
            </a:r>
            <a:r>
              <a:rPr lang="en-US" sz="2400"/>
              <a:t> </a:t>
            </a:r>
            <a:endParaRPr lang="en-ZA" sz="2400"/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3245" name="Rectangle 13"/>
          <p:cNvSpPr>
            <a:spLocks/>
          </p:cNvSpPr>
          <p:nvPr/>
        </p:nvSpPr>
        <p:spPr bwMode="auto">
          <a:xfrm>
            <a:off x="442913" y="10572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elimination of noise sources;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control of noise at source;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collective control measures through work organization and workplace layout;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personal protective equipment.</a:t>
            </a:r>
            <a:endParaRPr lang="en-US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24825" y="6324600"/>
            <a:ext cx="693738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V="1">
            <a:off x="1143000" y="6324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8463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28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2460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7239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ea typeface="+mj-ea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5563" y="109538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l"/>
            <a:r>
              <a:rPr lang="en-ZA" sz="2400" b="1"/>
              <a:t>Influence Diagram – </a:t>
            </a:r>
            <a:r>
              <a:rPr lang="en-US" sz="2400" b="1"/>
              <a:t>Elimination of noise sources</a:t>
            </a:r>
            <a:endParaRPr lang="en-ZA" sz="2400" b="1"/>
          </a:p>
        </p:txBody>
      </p:sp>
      <p:sp>
        <p:nvSpPr>
          <p:cNvPr id="10" name="Rectangle 9"/>
          <p:cNvSpPr/>
          <p:nvPr/>
        </p:nvSpPr>
        <p:spPr>
          <a:xfrm>
            <a:off x="2590800" y="6324600"/>
            <a:ext cx="3800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Leading the change to zero harm</a:t>
            </a:r>
            <a:endParaRPr lang="en-ZA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5291" name="Rectangle 11"/>
          <p:cNvSpPr>
            <a:spLocks/>
          </p:cNvSpPr>
          <p:nvPr/>
        </p:nvSpPr>
        <p:spPr bwMode="auto">
          <a:xfrm>
            <a:off x="457200" y="1057275"/>
            <a:ext cx="8229600" cy="334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The elimination of a source of noise is the most effective way to prevent risks to workers, and should always be considered when new work equipment or workplaces are planned.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/>
              <a:t>A ‘no noise or low noise’ procurement policy is usually the most cost-effective way to prevent or control noise.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/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None/>
            </a:pPr>
            <a:endParaRPr lang="en-US" sz="2400" i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6286</TotalTime>
  <Words>2104</Words>
  <Application>Microsoft Office PowerPoint</Application>
  <PresentationFormat>On-screen Show (4:3)</PresentationFormat>
  <Paragraphs>485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Tahoma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dlabuschagne</dc:creator>
  <cp:lastModifiedBy>Hgumede</cp:lastModifiedBy>
  <cp:revision>573</cp:revision>
  <cp:lastPrinted>2011-11-14T14:29:43Z</cp:lastPrinted>
  <dcterms:created xsi:type="dcterms:W3CDTF">2007-02-09T08:16:42Z</dcterms:created>
  <dcterms:modified xsi:type="dcterms:W3CDTF">2012-06-01T07:13:32Z</dcterms:modified>
</cp:coreProperties>
</file>