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0" r:id="rId4"/>
    <p:sldId id="261" r:id="rId5"/>
    <p:sldId id="278" r:id="rId6"/>
    <p:sldId id="289" r:id="rId7"/>
    <p:sldId id="290" r:id="rId8"/>
    <p:sldId id="292" r:id="rId9"/>
    <p:sldId id="305" r:id="rId10"/>
    <p:sldId id="306" r:id="rId11"/>
    <p:sldId id="298" r:id="rId12"/>
    <p:sldId id="307" r:id="rId13"/>
    <p:sldId id="300" r:id="rId14"/>
    <p:sldId id="308" r:id="rId15"/>
    <p:sldId id="302" r:id="rId16"/>
    <p:sldId id="303" r:id="rId17"/>
    <p:sldId id="309" r:id="rId1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7" autoAdjust="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CC4C0B-059F-41D6-A07A-8BC82D7F9D39}" type="datetimeFigureOut">
              <a:rPr lang="en-ZA"/>
              <a:pPr>
                <a:defRPr/>
              </a:pPr>
              <a:t>2014/08/05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E80E24-1168-4294-86D8-786D64132AC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3431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88CA7E-CA95-4746-9640-1572F39C6C06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B3614F-E772-45AD-898E-5C19A4669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0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95A7E-36C3-4D0B-B2E8-7954E91E81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B166D-DD05-452E-8D4B-56FFE3D972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9110D-4F84-4F10-A36A-BB07064D1C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C94E-D74B-4A9B-8697-707A3FFAE63B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8F72-AE78-47F7-AE57-D99FFFE78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C41D-E539-4E17-A774-08ACDEDFE1D1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B4E6-FB62-4E4A-8B11-107D5FC9B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AEEA-1F7B-48FC-BF03-1E3137C3FC7B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AC11-E72A-495B-88AD-996D0E788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84F9-43A0-4FD5-8C1A-B3BE88C32E15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1708-6045-45CF-8080-F7F5B358D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9E77-4FD7-4DB0-9502-44AC6F34A932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7A80-2C1D-4248-9144-2B45AAD02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7EF1-FF36-41FB-B088-EB70CD2464A7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C909-6B26-45CC-964C-DD599CE94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EFFC-0B37-453D-B0BD-29EDE66CD588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3960-51E7-42EC-9DD1-C312E7C8C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54AB-4B7C-4B63-8896-49D0802944AB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A1ED-933A-436A-947E-76A9E3AC2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68A2-D512-41F2-98C3-21EF843EEF8B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BE29-F6D8-4716-B2F8-18A691CC1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75E0-9143-4297-8426-23A6E09DD098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00FF-6565-472B-8B22-1F08B6396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073F-DD57-4E27-B32B-F29A65685585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5DA4-F851-4EA4-BBD7-6282B6FFB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D5F3-6BB7-4D5C-BBAA-7B769FBA100B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7920-B41E-410E-AF74-F442B8358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C5A1-543C-4258-9229-1B9A9EE182C1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7F07-2819-4BBD-9E5A-04378824E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F7CC7F-2B7A-4F1D-BB51-3660F10D57A9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204ED-78EA-4A0F-8061-E72240EAB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CB3D5-3087-48EE-857A-BEEBE6E2DE49}" type="datetimeFigureOut">
              <a:rPr lang="en-US"/>
              <a:pPr>
                <a:defRPr/>
              </a:pPr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47B66-1E63-4F95-B1D3-EA6AD54B5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Monitors/Augustn%202014/TARP%20Adoption%20Progress_4July14.xl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Monitors/Augustn%202014/Adoption%20Monitor%20NB_4July14.xls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20140528%20NC%20Fast%20Tracking%20Attendance%20Register%20EE&amp;MS%20and%20TARP%20COPA's%20%209%20July%202014.xls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20140528%20NC%20Fast%20Tracking%20Attendance%20Register%20EE&amp;MS%20and%20TARP%20COPA's%20%209%20July%202014.xls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doption%20Monitor%20Chart%20TARP%2025%20July%202014(Rev%201%20Winterveld).xls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Monitors/Augustn%202014/MOSH_FOG%20Causal%20map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../../../Monitors/Augustn%202014/MOSH_FOG%20Causal%20map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../Monitors/Augustn%202014/%25%20of%20attendance%20at%20meetings%20FOG%20-%20NwB&amp;TARP_4July14.xls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371600"/>
            <a:ext cx="6248400" cy="2819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MOSH Falls of Ground Team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Leading Practice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Adoption Team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Activity Report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00600"/>
            <a:ext cx="44196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5 August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685800" y="379198"/>
          <a:ext cx="7848600" cy="6174002"/>
        </p:xfrm>
        <a:graphic>
          <a:graphicData uri="http://schemas.openxmlformats.org/presentationml/2006/ole">
            <p:oleObj spid="_x0000_s5124" name="Worksheet" r:id="rId4" imgW="12011019" imgH="13306376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277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2" y="380983"/>
          <a:ext cx="8229595" cy="6096004"/>
        </p:xfrm>
        <a:graphic>
          <a:graphicData uri="http://schemas.openxmlformats.org/drawingml/2006/table">
            <a:tbl>
              <a:tblPr/>
              <a:tblGrid>
                <a:gridCol w="294298"/>
                <a:gridCol w="294298"/>
                <a:gridCol w="209957"/>
                <a:gridCol w="1141305"/>
                <a:gridCol w="1047991"/>
                <a:gridCol w="344546"/>
                <a:gridCol w="344546"/>
                <a:gridCol w="358901"/>
                <a:gridCol w="323009"/>
                <a:gridCol w="323009"/>
                <a:gridCol w="323009"/>
                <a:gridCol w="323009"/>
                <a:gridCol w="301477"/>
                <a:gridCol w="323009"/>
                <a:gridCol w="387613"/>
                <a:gridCol w="681913"/>
                <a:gridCol w="344546"/>
                <a:gridCol w="446833"/>
                <a:gridCol w="416326"/>
              </a:tblGrid>
              <a:tr h="3411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latin typeface="Arial"/>
                          <a:hlinkClick r:id="rId2" action="ppaction://hlinkfile"/>
                        </a:rPr>
                        <a:t>MOSH FOG Adoption </a:t>
                      </a:r>
                      <a:r>
                        <a:rPr lang="en-US" sz="500" b="1" i="0" u="none" strike="noStrike" dirty="0" err="1">
                          <a:latin typeface="Arial"/>
                          <a:hlinkClick r:id="rId2" action="ppaction://hlinkfile"/>
                        </a:rPr>
                        <a:t>Programme</a:t>
                      </a:r>
                      <a:r>
                        <a:rPr lang="en-US" sz="500" b="1" i="0" u="none" strike="noStrike" dirty="0">
                          <a:latin typeface="Arial"/>
                          <a:hlinkClick r:id="rId2" action="ppaction://hlinkfile"/>
                        </a:rPr>
                        <a:t> </a:t>
                      </a:r>
                      <a:br>
                        <a:rPr lang="en-US" sz="500" b="1" i="0" u="none" strike="noStrike" dirty="0">
                          <a:latin typeface="Arial"/>
                          <a:hlinkClick r:id="rId2" action="ppaction://hlinkfile"/>
                        </a:rPr>
                      </a:br>
                      <a:r>
                        <a:rPr lang="en-US" sz="500" b="1" i="0" u="none" strike="noStrike" dirty="0">
                          <a:latin typeface="Arial"/>
                          <a:hlinkClick r:id="rId2" action="ppaction://hlinkfile"/>
                        </a:rPr>
                        <a:t>Monitor for the Adoption of the Leading Practice for Applying Nets with Bolts in Narrow Reef Hard Rock Workings</a:t>
                      </a:r>
                      <a:br>
                        <a:rPr lang="en-US" sz="500" b="1" i="0" u="none" strike="noStrike" dirty="0">
                          <a:latin typeface="Arial"/>
                          <a:hlinkClick r:id="rId2" action="ppaction://hlinkfile"/>
                        </a:rPr>
                      </a:br>
                      <a:r>
                        <a:rPr lang="en-US" sz="500" b="1" i="0" u="none" strike="noStrike" dirty="0">
                          <a:latin typeface="Arial"/>
                          <a:hlinkClick r:id="rId2" action="ppaction://hlinkfile"/>
                        </a:rPr>
                        <a:t>27 August 2012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2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Arial"/>
                        </a:rPr>
                        <a:t>COPA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Arial"/>
                        </a:rPr>
                        <a:t>Commodity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Arial"/>
                        </a:rPr>
                        <a:t>Number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Arial"/>
                        </a:rPr>
                        <a:t>Name of Mine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latin typeface="Arial"/>
                        </a:rPr>
                        <a:t>Company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Leading Practice Adoption Review</a:t>
                      </a: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Implementation Plan</a:t>
                      </a: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Procedure Amended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Mental Model Interviews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Leadership Behaviour Plan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Behaviour Communication  Plan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Risk Assessment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Training Lesson Plans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Management Review  Process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Roll-out  plan  in place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No. of Crews to Train</a:t>
                      </a:r>
                    </a:p>
                  </a:txBody>
                  <a:tcPr marL="0" marR="0" marT="0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No. of Crews Trained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Total Number of employees</a:t>
                      </a: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Progress</a:t>
                      </a: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Masimong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Savuka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Anglo Gold Ashanti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Kopanang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Anglo Gold Ashanti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27.3%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Target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94.3%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Phakisa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Mponeng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Anglo Gold Ashanti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99.7%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Target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Joel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TauTona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latin typeface="Arial"/>
                        </a:rPr>
                        <a:t>Anglo Gold </a:t>
                      </a:r>
                      <a:r>
                        <a:rPr lang="en-US" sz="300" b="0" i="0" u="none" strike="noStrike" dirty="0" smtClean="0">
                          <a:latin typeface="Arial"/>
                        </a:rPr>
                        <a:t>Ashanti</a:t>
                      </a:r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Impala (UG2)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Impala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Impala (Merensky)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Impala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Kusasalethu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Bambanani Mine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Doornkop Mine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3734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Tshepong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Harmony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E1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 err="1" smtClean="0">
                          <a:latin typeface="Arial"/>
                        </a:rPr>
                        <a:t>Lonmin</a:t>
                      </a:r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8400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95.7%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E2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E3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Hossy Hybrid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Hossy mechanised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Saffy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Rowland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Newman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4B1B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K3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Lonmin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Evander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Pan African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94.1%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Bafokeng Rasimone (M)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Royal Bafokeng Platinum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Rasimone UG2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Sibanye Gold (Kloof)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SibanyeGold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3893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Sibanye Gold(Dries)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SibanyeGold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3865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Great Noligwa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Anglo Gold Ashanti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1827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6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Unisel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Moab Khotsong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Anglo Gold Ashanti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0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Cooke 4 Ezulwini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Hernic Ferrochrome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Siphumelele 1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Bathopele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Khomanani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Thembelani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Kuseleka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Union North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Union South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Tumela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4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Arial"/>
                        </a:rPr>
                        <a:t>Dishaba mine.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8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latin typeface="Calibri"/>
                        </a:rPr>
                        <a:t>Eastern Chrome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Glencore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Western Chrome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Glencore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Samancor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079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Number of Units Signed Off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2818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2491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42881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2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Percentage of Units with Documents Signed Off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61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96.2%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2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Percentage of Units Completed not Signed Off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72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Percentage of Units with Work In Progress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2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Percentage of Units No Action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635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3333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7" y="533404"/>
          <a:ext cx="7772401" cy="5791195"/>
        </p:xfrm>
        <a:graphic>
          <a:graphicData uri="http://schemas.openxmlformats.org/drawingml/2006/table">
            <a:tbl>
              <a:tblPr/>
              <a:tblGrid>
                <a:gridCol w="118061"/>
                <a:gridCol w="118061"/>
                <a:gridCol w="196770"/>
                <a:gridCol w="892022"/>
                <a:gridCol w="662458"/>
                <a:gridCol w="852670"/>
                <a:gridCol w="939576"/>
                <a:gridCol w="288595"/>
                <a:gridCol w="290235"/>
                <a:gridCol w="290235"/>
                <a:gridCol w="290235"/>
                <a:gridCol w="290235"/>
                <a:gridCol w="290235"/>
                <a:gridCol w="290235"/>
                <a:gridCol w="290235"/>
                <a:gridCol w="290235"/>
                <a:gridCol w="290235"/>
                <a:gridCol w="467329"/>
                <a:gridCol w="314832"/>
                <a:gridCol w="309912"/>
              </a:tblGrid>
              <a:tr h="839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 gridSpan="18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MOSH FOG Adoption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Programme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 </a:t>
                      </a:r>
                      <a:b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Northern Cape COPA Monitor for the Adoption of the Leading Practice for Entry Examination and Making Safe</a:t>
                      </a:r>
                      <a:b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9 July 2014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9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1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= In Progress         C = Completed         S = Signed Off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550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COPA</a:t>
                      </a:r>
                    </a:p>
                  </a:txBody>
                  <a:tcPr marL="3868" marR="3868" marT="386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Commodity</a:t>
                      </a:r>
                    </a:p>
                  </a:txBody>
                  <a:tcPr marL="3868" marR="3868" marT="386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Mine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Company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Manager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Project Leader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Leading Practice Adoption Review</a:t>
                      </a:r>
                    </a:p>
                  </a:txBody>
                  <a:tcPr marL="3868" marR="3868" marT="386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Implementation Plan</a:t>
                      </a:r>
                    </a:p>
                  </a:txBody>
                  <a:tcPr marL="3868" marR="3868" marT="386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Procedure Amended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Mental Model Interviews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Leadership Behaviour Plan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Behaviour Communication  Plan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Risk Assessment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Training Lesson Plans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Management Review  Process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Roll-out  plan  in place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 of Persons to Train</a:t>
                      </a:r>
                    </a:p>
                  </a:txBody>
                  <a:tcPr marL="3868" marR="3868" marT="3868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 of Persons Trained</a:t>
                      </a:r>
                    </a:p>
                  </a:txBody>
                  <a:tcPr marL="3868" marR="3868" marT="386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Progress</a:t>
                      </a:r>
                    </a:p>
                  </a:txBody>
                  <a:tcPr marL="3868" marR="3868" marT="386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Finsch Diamond Mine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Luctor Roode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Brent Alting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564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0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Koffiefontein Diamond Mine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Pieter Coetzee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 Siphe Nxele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Cullinan Diamond Mine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Cor Bactus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H Sealey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7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Rock Mine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ASSMANG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Pierre Becker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Christopher Melamu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480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Kimberley Diamond Mine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Max Truckenbrodt 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Marlon Spadone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320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Wessel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BHP Billiton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Jaison Rajan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Tommy Bauermeister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7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422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Number of Units Signed Off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2494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8" marR="3868" marT="386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22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with Documents Signed Off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3868" marR="3868" marT="3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22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Completed not Signed Off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22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with Work In Progress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22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No Action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8" marR="3868" marT="38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868" marR="3868" marT="3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8" marR="3868" marT="3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1" y="609596"/>
          <a:ext cx="7848601" cy="5638810"/>
        </p:xfrm>
        <a:graphic>
          <a:graphicData uri="http://schemas.openxmlformats.org/drawingml/2006/table">
            <a:tbl>
              <a:tblPr/>
              <a:tblGrid>
                <a:gridCol w="116347"/>
                <a:gridCol w="193912"/>
                <a:gridCol w="1022887"/>
                <a:gridCol w="814431"/>
                <a:gridCol w="840286"/>
                <a:gridCol w="925932"/>
                <a:gridCol w="284405"/>
                <a:gridCol w="286021"/>
                <a:gridCol w="286021"/>
                <a:gridCol w="286021"/>
                <a:gridCol w="286021"/>
                <a:gridCol w="286021"/>
                <a:gridCol w="286021"/>
                <a:gridCol w="286021"/>
                <a:gridCol w="286021"/>
                <a:gridCol w="286021"/>
                <a:gridCol w="460541"/>
                <a:gridCol w="310259"/>
                <a:gridCol w="305412"/>
              </a:tblGrid>
              <a:tr h="869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 gridSpan="18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MOSH FOG Adoption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Programme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 </a:t>
                      </a:r>
                      <a:b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Northern Cape COPA Monitor for the Adoption of the Leading Practice for TARP</a:t>
                      </a:r>
                      <a:b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9 July 2014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1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= In Progress         C = Completed         S = Signed Off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6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Commodity</a:t>
                      </a:r>
                    </a:p>
                  </a:txBody>
                  <a:tcPr marL="3775" marR="3775" marT="377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Mine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Company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Manager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Project Leader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Leading Practice Adoption Review</a:t>
                      </a:r>
                    </a:p>
                  </a:txBody>
                  <a:tcPr marL="3775" marR="3775" marT="377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Implementation Plan</a:t>
                      </a:r>
                    </a:p>
                  </a:txBody>
                  <a:tcPr marL="3775" marR="3775" marT="377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Procedure Amended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Mental Model Interviews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Leadership Behaviour Plan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Behaviour Communication  Plan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Risk Assessment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Training Lesson Plans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Management Review  Process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Roll-out  plan  in place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 of Crews to Train</a:t>
                      </a:r>
                    </a:p>
                  </a:txBody>
                  <a:tcPr marL="3775" marR="3775" marT="3775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 of Crews Trained</a:t>
                      </a:r>
                    </a:p>
                  </a:txBody>
                  <a:tcPr marL="3775" marR="3775" marT="377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Progress</a:t>
                      </a:r>
                    </a:p>
                  </a:txBody>
                  <a:tcPr marL="3775" marR="3775" marT="377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Finsch Diamond Mine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Luctor Roode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Brent Atting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564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Koffiefontein Diamond Mine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Pieter Coetzee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 Siphe Nxele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250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Cullinan Diamond Mine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Cor Bactus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H Sealey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Venetia Diamond Mine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 Beers Cons.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Steffan Herselmann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Josef Eckert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Kimberley Diamond Mine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Petra Diamonds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Max Truckenbrodt 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Marlon Spadone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320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Rock Mine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ASSMANG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Pierre Becker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Christopher Melamu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480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Wessel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BHP Billiton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Jaison Rajan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Tommy Bauermeister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384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Number of Units Signed Off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2334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75" marR="3775" marT="37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384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with Documents Signed Off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3775" marR="3775" marT="3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84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Completed not Signed Off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84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with Work In Progress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84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Units No Action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75" marR="3775" marT="37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3775" marR="3775" marT="37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75" marR="3775" marT="3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609600" y="381000"/>
          <a:ext cx="8377238" cy="6096000"/>
        </p:xfrm>
        <a:graphic>
          <a:graphicData uri="http://schemas.openxmlformats.org/presentationml/2006/ole">
            <p:oleObj spid="_x0000_s41986" name="Worksheet" r:id="rId4" imgW="13258686" imgH="9648776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0683" y="838200"/>
          <a:ext cx="9022168" cy="5181600"/>
        </p:xfrm>
        <a:graphic>
          <a:graphicData uri="http://schemas.openxmlformats.org/presentationml/2006/ole">
            <p:oleObj spid="_x0000_s43010" name="Worksheet" r:id="rId3" imgW="15925702" imgH="8458099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9" r="18422" b="23450"/>
          <a:stretch>
            <a:fillRect/>
          </a:stretch>
        </p:blipFill>
        <p:spPr bwMode="auto">
          <a:xfrm>
            <a:off x="8256588" y="6311900"/>
            <a:ext cx="693737" cy="392113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377950" y="6302375"/>
            <a:ext cx="6699250" cy="9525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6704013"/>
            <a:ext cx="67056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311900"/>
            <a:ext cx="857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14313" y="1219200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142875" y="381000"/>
            <a:ext cx="9001125" cy="571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800" b="1" dirty="0">
                <a:latin typeface="Arial" pitchFamily="34" charset="0"/>
                <a:ea typeface="+mj-ea"/>
                <a:cs typeface="Arial" pitchFamily="34" charset="0"/>
              </a:rPr>
              <a:t>Contents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9600" y="1447800"/>
            <a:ext cx="78898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>
                <a:latin typeface="Calibri" pitchFamily="34" charset="0"/>
              </a:rPr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Plan </a:t>
            </a:r>
            <a:r>
              <a:rPr lang="en-ZA" sz="3600" dirty="0">
                <a:latin typeface="Calibri" pitchFamily="34" charset="0"/>
              </a:rPr>
              <a:t>for </a:t>
            </a:r>
            <a:r>
              <a:rPr lang="en-ZA" sz="3600" dirty="0" smtClean="0">
                <a:latin typeface="Calibri" pitchFamily="34" charset="0"/>
              </a:rPr>
              <a:t>2014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Progress </a:t>
            </a:r>
            <a:r>
              <a:rPr lang="en-ZA" sz="3600" dirty="0" smtClean="0">
                <a:latin typeface="Calibri" pitchFamily="34" charset="0"/>
              </a:rPr>
              <a:t>June </a:t>
            </a:r>
            <a:r>
              <a:rPr lang="en-ZA" sz="3600" dirty="0" smtClean="0">
                <a:latin typeface="Calibri" pitchFamily="34" charset="0"/>
              </a:rPr>
              <a:t>/ </a:t>
            </a:r>
            <a:r>
              <a:rPr lang="en-ZA" sz="3600" dirty="0" smtClean="0">
                <a:latin typeface="Calibri" pitchFamily="34" charset="0"/>
              </a:rPr>
              <a:t>July </a:t>
            </a:r>
            <a:r>
              <a:rPr lang="en-ZA" sz="3600" dirty="0" smtClean="0">
                <a:latin typeface="Calibri" pitchFamily="34" charset="0"/>
              </a:rPr>
              <a:t>2014</a:t>
            </a:r>
            <a:endParaRPr lang="en-ZA" sz="3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9" r="18422" b="23450"/>
          <a:stretch>
            <a:fillRect/>
          </a:stretch>
        </p:blipFill>
        <p:spPr bwMode="auto">
          <a:xfrm>
            <a:off x="8089900" y="63134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335088" y="6330950"/>
            <a:ext cx="6572250" cy="35718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00125" y="6307138"/>
            <a:ext cx="6924675" cy="635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05600"/>
            <a:ext cx="67818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6307138"/>
            <a:ext cx="8572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Mission and Values - MOSH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038" y="527050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9463" y="661988"/>
            <a:ext cx="6854825" cy="153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dirty="0">
                <a:cs typeface="Calibri" pitchFamily="34" charset="0"/>
              </a:rPr>
              <a:t>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5334000" y="2057400"/>
            <a:ext cx="0" cy="388620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entagon 33"/>
          <p:cNvSpPr/>
          <p:nvPr/>
        </p:nvSpPr>
        <p:spPr>
          <a:xfrm>
            <a:off x="3962400" y="3657600"/>
            <a:ext cx="4648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33" name="Pentagon 32"/>
          <p:cNvSpPr/>
          <p:nvPr/>
        </p:nvSpPr>
        <p:spPr>
          <a:xfrm>
            <a:off x="2286000" y="2590800"/>
            <a:ext cx="62484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EE&amp;MS &amp; TARP (FOG)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304800" y="5257800"/>
            <a:ext cx="83058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Facilitation in the Coal Industry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371600"/>
            <a:ext cx="892968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42875" y="304800"/>
            <a:ext cx="9001125" cy="99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>
                <a:latin typeface="Arial" pitchFamily="34" charset="0"/>
                <a:ea typeface="+mj-ea"/>
                <a:cs typeface="Arial" pitchFamily="34" charset="0"/>
              </a:rPr>
              <a:t>FOG Adoption Team </a:t>
            </a:r>
            <a:r>
              <a:rPr lang="en-ZA" sz="3600" b="1" dirty="0" smtClean="0">
                <a:latin typeface="Arial" pitchFamily="34" charset="0"/>
                <a:ea typeface="+mj-ea"/>
                <a:cs typeface="Arial" pitchFamily="34" charset="0"/>
              </a:rPr>
              <a:t>Planner 2014</a:t>
            </a:r>
            <a:endParaRPr lang="en-ZA" sz="3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0248" name="Group 24"/>
          <p:cNvGrpSpPr>
            <a:grpSpLocks/>
          </p:cNvGrpSpPr>
          <p:nvPr/>
        </p:nvGrpSpPr>
        <p:grpSpPr bwMode="auto">
          <a:xfrm>
            <a:off x="357188" y="6096000"/>
            <a:ext cx="8786812" cy="598488"/>
            <a:chOff x="285721" y="5919960"/>
            <a:chExt cx="8786873" cy="597720"/>
          </a:xfrm>
        </p:grpSpPr>
        <p:pic>
          <p:nvPicPr>
            <p:cNvPr id="1029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223" t="5469" r="18422" b="23450"/>
            <a:stretch>
              <a:fillRect/>
            </a:stretch>
          </p:blipFill>
          <p:spPr bwMode="auto">
            <a:xfrm>
              <a:off x="8089754" y="6000768"/>
              <a:ext cx="693889" cy="392198"/>
            </a:xfrm>
            <a:prstGeom prst="rect">
              <a:avLst/>
            </a:prstGeom>
            <a:noFill/>
            <a:ln w="9525">
              <a:solidFill>
                <a:srgbClr val="C49F00"/>
              </a:solidFill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1500166" y="5929473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00166" y="6449505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591996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8" name="TextBox 53"/>
            <p:cNvSpPr txBox="1">
              <a:spLocks noChangeArrowheads="1"/>
            </p:cNvSpPr>
            <p:nvPr/>
          </p:nvSpPr>
          <p:spPr bwMode="auto">
            <a:xfrm>
              <a:off x="1547664" y="6021288"/>
              <a:ext cx="6480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dirty="0">
                  <a:solidFill>
                    <a:srgbClr val="FFC000"/>
                  </a:solidFill>
                  <a:latin typeface="Calibri" pitchFamily="34" charset="0"/>
                </a:rPr>
                <a:t>Prevention of </a:t>
              </a:r>
              <a:r>
                <a:rPr lang="en-ZA" b="1" u="sng" dirty="0">
                  <a:solidFill>
                    <a:srgbClr val="FFC000"/>
                  </a:solidFill>
                  <a:latin typeface="Calibri" pitchFamily="34" charset="0"/>
                </a:rPr>
                <a:t>All</a:t>
              </a:r>
              <a:r>
                <a:rPr lang="en-ZA" dirty="0">
                  <a:solidFill>
                    <a:srgbClr val="FFC000"/>
                  </a:solidFill>
                  <a:latin typeface="Calibri" pitchFamily="34" charset="0"/>
                </a:rPr>
                <a:t> Uncontrolled Falls of Ground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1524000"/>
          <a:ext cx="8534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Jan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Feb </a:t>
                      </a:r>
                    </a:p>
                    <a:p>
                      <a:pPr algn="ctr"/>
                      <a:r>
                        <a:rPr lang="en-ZA" sz="1600" dirty="0" smtClean="0"/>
                        <a:t>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Mar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Apr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May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Jun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Jul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Aug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Sep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Oct     14</a:t>
                      </a:r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Nov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Dec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</a:tr>
            </a:tbl>
          </a:graphicData>
        </a:graphic>
      </p:graphicFrame>
      <p:sp>
        <p:nvSpPr>
          <p:cNvPr id="32" name="Pentagon 31"/>
          <p:cNvSpPr/>
          <p:nvPr/>
        </p:nvSpPr>
        <p:spPr>
          <a:xfrm>
            <a:off x="304800" y="2590800"/>
            <a:ext cx="21336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2209800" y="1295400"/>
            <a:ext cx="1600200" cy="838200"/>
          </a:xfrm>
          <a:prstGeom prst="wedgeRectCallout">
            <a:avLst>
              <a:gd name="adj1" fmla="val 27279"/>
              <a:gd name="adj2" fmla="val 11687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Integration </a:t>
            </a:r>
            <a:r>
              <a:rPr lang="en-ZA" sz="1600" dirty="0">
                <a:solidFill>
                  <a:schemeClr val="tx1"/>
                </a:solidFill>
              </a:rPr>
              <a:t>with TARP for FOG</a:t>
            </a:r>
          </a:p>
        </p:txBody>
      </p:sp>
      <p:sp>
        <p:nvSpPr>
          <p:cNvPr id="24" name="Pentagon 23"/>
          <p:cNvSpPr/>
          <p:nvPr/>
        </p:nvSpPr>
        <p:spPr>
          <a:xfrm>
            <a:off x="304800" y="3124200"/>
            <a:ext cx="6934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Bolts with Nets</a:t>
            </a:r>
          </a:p>
        </p:txBody>
      </p:sp>
      <p:sp>
        <p:nvSpPr>
          <p:cNvPr id="29" name="Pentagon 28"/>
          <p:cNvSpPr/>
          <p:nvPr/>
        </p:nvSpPr>
        <p:spPr>
          <a:xfrm>
            <a:off x="304800" y="3657600"/>
            <a:ext cx="6934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TARP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3886200" y="2362200"/>
            <a:ext cx="3429000" cy="990600"/>
          </a:xfrm>
          <a:prstGeom prst="wedgeRectCallout">
            <a:avLst>
              <a:gd name="adj1" fmla="val -42548"/>
              <a:gd name="adj2" fmla="val 9712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Integrate with </a:t>
            </a:r>
            <a:r>
              <a:rPr lang="en-ZA" sz="1600" dirty="0" smtClean="0">
                <a:solidFill>
                  <a:schemeClr val="tx1"/>
                </a:solidFill>
              </a:rPr>
              <a:t>EE&amp;MS – Harmony,  Sibanye Gold, Two Rivers, Wessels, Nkomati, Modikwa, Dwarsrivier....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04800" y="4267200"/>
            <a:ext cx="4038600" cy="2286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Workplace  Illumination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2475931" y="3035490"/>
            <a:ext cx="1600200" cy="914400"/>
          </a:xfrm>
          <a:prstGeom prst="wedgeRectCallout">
            <a:avLst>
              <a:gd name="adj1" fmla="val 49956"/>
              <a:gd name="adj2" fmla="val 992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No Leading Practice Found – put on back burner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304800" y="4724400"/>
            <a:ext cx="83058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Leading Practice for Optimised Drilling and Blasting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2209800" y="3657600"/>
            <a:ext cx="1600200" cy="838200"/>
          </a:xfrm>
          <a:prstGeom prst="wedgeRectCallout">
            <a:avLst>
              <a:gd name="adj1" fmla="val 67866"/>
              <a:gd name="adj2" fmla="val 943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Consult widely with Role-players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4935940" y="3630873"/>
            <a:ext cx="1600200" cy="838200"/>
          </a:xfrm>
          <a:prstGeom prst="wedgeRectCallout">
            <a:avLst>
              <a:gd name="adj1" fmla="val 112216"/>
              <a:gd name="adj2" fmla="val 1122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Called  </a:t>
            </a:r>
            <a:r>
              <a:rPr lang="en-ZA" sz="1600" dirty="0">
                <a:solidFill>
                  <a:schemeClr val="tx1"/>
                </a:solidFill>
              </a:rPr>
              <a:t>“Day of Learning</a:t>
            </a:r>
            <a:r>
              <a:rPr lang="en-ZA" sz="1600" dirty="0" smtClean="0">
                <a:solidFill>
                  <a:schemeClr val="tx1"/>
                </a:solidFill>
              </a:rPr>
              <a:t>”   </a:t>
            </a:r>
            <a:r>
              <a:rPr lang="en-ZA" sz="1600" dirty="0" smtClean="0">
                <a:solidFill>
                  <a:schemeClr val="tx1"/>
                </a:solidFill>
              </a:rPr>
              <a:t>05 November         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6781800" y="3658169"/>
            <a:ext cx="2133600" cy="838200"/>
          </a:xfrm>
          <a:prstGeom prst="wedgeRectCallout">
            <a:avLst>
              <a:gd name="adj1" fmla="val 1555"/>
              <a:gd name="adj2" fmla="val 9599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Initiate Process to start the Leading Practice Adoption Process</a:t>
            </a:r>
          </a:p>
        </p:txBody>
      </p:sp>
      <p:sp>
        <p:nvSpPr>
          <p:cNvPr id="47" name="Pentagon 46"/>
          <p:cNvSpPr/>
          <p:nvPr/>
        </p:nvSpPr>
        <p:spPr>
          <a:xfrm>
            <a:off x="6096000" y="5791200"/>
            <a:ext cx="26670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609600" y="4114800"/>
            <a:ext cx="2133600" cy="990600"/>
          </a:xfrm>
          <a:prstGeom prst="wedgeRectCallout">
            <a:avLst>
              <a:gd name="adj1" fmla="val 62690"/>
              <a:gd name="adj2" fmla="val 802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Continue with Facilitation within the Coal </a:t>
            </a:r>
            <a:r>
              <a:rPr lang="en-ZA" sz="1600" dirty="0" smtClean="0">
                <a:solidFill>
                  <a:schemeClr val="tx1"/>
                </a:solidFill>
              </a:rPr>
              <a:t>Industry, Currently we have hit a slag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6781800" y="4572000"/>
            <a:ext cx="2133600" cy="9144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Glenburn Lodge Consultative </a:t>
            </a:r>
            <a:r>
              <a:rPr lang="en-ZA" sz="1600" dirty="0" smtClean="0">
                <a:solidFill>
                  <a:schemeClr val="tx1"/>
                </a:solidFill>
              </a:rPr>
              <a:t>Programme </a:t>
            </a:r>
            <a:r>
              <a:rPr lang="en-ZA" sz="1600" dirty="0" smtClean="0">
                <a:solidFill>
                  <a:schemeClr val="tx1"/>
                </a:solidFill>
              </a:rPr>
              <a:t> moved to 2015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1" grpId="0" animBg="1"/>
      <p:bldP spid="31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25435"/>
              </p:ext>
            </p:extLst>
          </p:nvPr>
        </p:nvGraphicFramePr>
        <p:xfrm>
          <a:off x="0" y="914400"/>
          <a:ext cx="9144000" cy="541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57"/>
                <a:gridCol w="8605843"/>
              </a:tblGrid>
              <a:tr h="5343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No`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Activities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54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hlinkClick r:id="rId3" action="ppaction://hlinkfile"/>
                        </a:rPr>
                        <a:t>Expert model revisited</a:t>
                      </a:r>
                      <a:endParaRPr lang="en-US" sz="1600" dirty="0"/>
                    </a:p>
                  </a:txBody>
                  <a:tcPr anchor="ctr"/>
                </a:tc>
              </a:tr>
              <a:tr h="581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Met</a:t>
                      </a:r>
                      <a:r>
                        <a:rPr lang="en-US" sz="1600" baseline="0" dirty="0" smtClean="0"/>
                        <a:t> our Sponsor, </a:t>
                      </a:r>
                      <a:r>
                        <a:rPr lang="en-US" sz="1600" baseline="0" dirty="0" err="1" smtClean="0"/>
                        <a:t>mr</a:t>
                      </a:r>
                      <a:r>
                        <a:rPr lang="en-US" sz="1600" baseline="0" dirty="0" smtClean="0"/>
                        <a:t> Peter Turner on the 18 July 2014. Committed a venue for the 05 November drill and blast workshop</a:t>
                      </a:r>
                      <a:endParaRPr lang="en-US" sz="1600" dirty="0"/>
                    </a:p>
                  </a:txBody>
                  <a:tcPr anchor="ctr"/>
                </a:tc>
              </a:tr>
              <a:tr h="2669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Special assistance to:</a:t>
                      </a:r>
                    </a:p>
                    <a:p>
                      <a:r>
                        <a:rPr lang="en-US" sz="1600" dirty="0" smtClean="0"/>
                        <a:t>Harmony</a:t>
                      </a:r>
                      <a:r>
                        <a:rPr lang="en-US" sz="1600" baseline="0" dirty="0" smtClean="0"/>
                        <a:t> Mines (Coordinating TARP Adoption ), </a:t>
                      </a:r>
                    </a:p>
                    <a:p>
                      <a:r>
                        <a:rPr lang="en-US" sz="1600" baseline="0" dirty="0" smtClean="0"/>
                        <a:t>Sibanye Gold (Pilot -integration of TARP en EE&amp;MS also for upgrading of TARP (FoG)</a:t>
                      </a:r>
                    </a:p>
                    <a:p>
                      <a:r>
                        <a:rPr lang="en-US" sz="1600" baseline="0" dirty="0" smtClean="0"/>
                        <a:t>Tau </a:t>
                      </a:r>
                      <a:r>
                        <a:rPr lang="en-US" sz="1600" baseline="0" dirty="0" err="1" smtClean="0"/>
                        <a:t>Lekoa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Mponeng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baseline="0" dirty="0" err="1" smtClean="0"/>
                        <a:t>Kopanang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Marula</a:t>
                      </a:r>
                      <a:r>
                        <a:rPr lang="en-US" sz="1600" baseline="0" dirty="0" smtClean="0"/>
                        <a:t> mine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Attended Limpopo , </a:t>
                      </a:r>
                      <a:r>
                        <a:rPr lang="en-US" sz="1600" baseline="0" dirty="0" err="1" smtClean="0"/>
                        <a:t>Freestate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Merafong</a:t>
                      </a:r>
                      <a:r>
                        <a:rPr lang="en-US" sz="1600" baseline="0" dirty="0" smtClean="0"/>
                        <a:t> and Rustenburg tripartite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Venetia Mine (EE&amp;MS Review and TARP)</a:t>
                      </a:r>
                    </a:p>
                    <a:p>
                      <a:r>
                        <a:rPr lang="en-US" sz="1600" baseline="0" dirty="0" smtClean="0"/>
                        <a:t>SAMANCOR Chrome – Eastern Chrome Mines (Review EE&amp;MS and start with TARP)</a:t>
                      </a:r>
                    </a:p>
                    <a:p>
                      <a:r>
                        <a:rPr lang="en-US" sz="1600" baseline="0" dirty="0" smtClean="0"/>
                        <a:t>Kimberley Diamond Mines (EE&amp;MS and TARP)</a:t>
                      </a:r>
                    </a:p>
                    <a:p>
                      <a:r>
                        <a:rPr lang="en-US" sz="1600" baseline="0" dirty="0" smtClean="0"/>
                        <a:t>Koffiefontein Diamond Mine (EE&amp;MS and TARP)</a:t>
                      </a:r>
                      <a:endParaRPr lang="en-US" sz="1600" dirty="0"/>
                    </a:p>
                  </a:txBody>
                  <a:tcPr anchor="ctr"/>
                </a:tc>
              </a:tr>
              <a:tr h="6077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Three</a:t>
                      </a:r>
                      <a:r>
                        <a:rPr lang="en-US" sz="1600" baseline="0" dirty="0" smtClean="0"/>
                        <a:t> COPAs run in Central, Northern Cape and Mpumalanga / Limpopo Regions for FoG Leading practices</a:t>
                      </a:r>
                      <a:endParaRPr lang="en-US" sz="1600" dirty="0"/>
                    </a:p>
                  </a:txBody>
                  <a:tcPr anchor="ctr"/>
                </a:tc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Renewed interest from diamond</a:t>
                      </a:r>
                      <a:r>
                        <a:rPr lang="en-US" sz="1600" baseline="0" dirty="0" smtClean="0"/>
                        <a:t> mines. Petra diamonds and De Beers. Call for formation of a possible Diamond COPA (Finsch Diamond Mine – Leading Adoption Site)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4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6811" y="3429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Progress for the Month of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June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/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July </a:t>
            </a: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2014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089900" y="6348413"/>
            <a:ext cx="693738" cy="393700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285875" y="6338888"/>
            <a:ext cx="6715125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5875" y="6708775"/>
            <a:ext cx="6715125" cy="33338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30950"/>
            <a:ext cx="857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184150" y="722313"/>
            <a:ext cx="89296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4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Progress for the Month of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J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une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/July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2014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9252188"/>
              </p:ext>
            </p:extLst>
          </p:nvPr>
        </p:nvGraphicFramePr>
        <p:xfrm>
          <a:off x="228600" y="969963"/>
          <a:ext cx="8763000" cy="50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124200"/>
                <a:gridCol w="2895600"/>
                <a:gridCol w="1578592"/>
                <a:gridCol w="783608"/>
              </a:tblGrid>
              <a:tr h="78807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Challenge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327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Intergration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of TARP with EEMS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Progressing well at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Phakisa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but slow at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Sibanye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On going</a:t>
                      </a:r>
                      <a:endParaRPr lang="en-US" sz="1200" strike="noStrik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Duncan/Team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Helping mines to develop Mental Models, LBP’s, BCP’s, and complete Portfolios of Evidence before reporting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Discussions at COPAs, 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and on special requests from individual mines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On Going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…..</a:t>
                      </a:r>
                      <a:endParaRPr lang="en-US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 sponsor, no more COO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Relook at appointing another sponsor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going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Andre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  <a:hlinkClick r:id="rId5" action="ppaction://hlinkfile"/>
                        </a:rPr>
                        <a:t>Falls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  <a:hlinkClick r:id="rId5" action="ppaction://hlinkfile"/>
                        </a:rPr>
                        <a:t> of ground expert model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Industry team had a workshop on the 28 July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Arial" pitchFamily="34" charset="0"/>
                          <a:cs typeface="Arial" pitchFamily="34" charset="0"/>
                        </a:rPr>
                        <a:t>Ongoing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Mines in General do not appreciate the importance of LB and BC plans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Marketing Drive required, starting with MOSH TASK FORCE, MPA’s, TPF’s COPA’s – all occasions…..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June 2014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On going…..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AvZ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DJA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14312" y="1143000"/>
            <a:ext cx="89296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6675" y="3048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Leading Practice Adoption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3357677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Leading Practice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Adoption  Progress Tracker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No. of Mines Participating</a:t>
                      </a:r>
                      <a:endParaRPr lang="en-ZA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Entry Examination and Making Safe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98%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69</a:t>
                      </a:r>
                      <a:endParaRPr lang="en-ZA" baseline="0" dirty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Nets with Bolts (Stoping Areas)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96%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44</a:t>
                      </a:r>
                      <a:endParaRPr lang="en-ZA" baseline="0" dirty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Triggered Action Response Plan (FoG)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64%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47</a:t>
                      </a:r>
                      <a:endParaRPr lang="en-ZA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5529" y="533400"/>
          <a:ext cx="8556046" cy="5917232"/>
        </p:xfrm>
        <a:graphic>
          <a:graphicData uri="http://schemas.openxmlformats.org/presentationml/2006/ole">
            <p:oleObj spid="_x0000_s45058" name="Worksheet" r:id="rId3" imgW="8791704" imgH="487689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52400"/>
          <a:ext cx="8534398" cy="6420479"/>
        </p:xfrm>
        <a:graphic>
          <a:graphicData uri="http://schemas.openxmlformats.org/drawingml/2006/table">
            <a:tbl>
              <a:tblPr/>
              <a:tblGrid>
                <a:gridCol w="723126"/>
                <a:gridCol w="2184445"/>
                <a:gridCol w="1777686"/>
                <a:gridCol w="798454"/>
                <a:gridCol w="768320"/>
                <a:gridCol w="757022"/>
                <a:gridCol w="802219"/>
                <a:gridCol w="723126"/>
              </a:tblGrid>
              <a:tr h="17743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TARP &amp; NwB COPA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2" action="ppaction://hlinkfile"/>
                        </a:rPr>
                        <a:t>..\..\..\Monitors\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  <a:hlinkClick r:id="rId2" action="ppaction://hlinkfile"/>
                        </a:rPr>
                        <a:t>Augustn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2" action="ppaction://hlinkfile"/>
                        </a:rPr>
                        <a:t> 2014\% of attendance at meetings FOG - NwB&amp;TARP_4July14.xlsx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Mining Group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17-Jan-14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28-Feb-14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11-Apr-14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23-May-14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4-Jul-14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Anglo American Platinum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AngloGold Ashanti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Kopanang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Great Noligwa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Moab Khotsong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Mponeng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Savuka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Tau Tona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BRPM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Rasimone Mine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Sibanye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Driefontein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Sibanye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Kloof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 Fields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Deep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Harmony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Bambanani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Doornkop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Kusasalethu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Masimong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5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Phakisa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 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 3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Unisel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Tshepong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Henic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Impala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shafts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Kalgold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Lonmin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shafts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 African Minerals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Evander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98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Glencore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Eastern Mines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7743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Glencore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Western mines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7743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Samancor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16428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43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attendance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2533</Words>
  <Application>Microsoft Office PowerPoint</Application>
  <PresentationFormat>On-screen Show (4:3)</PresentationFormat>
  <Paragraphs>1876</Paragraphs>
  <Slides>16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Theme3</vt:lpstr>
      <vt:lpstr>Worksheet</vt:lpstr>
      <vt:lpstr>MOSH Falls of Ground Team  Leading Practice  Adoption Team  Activity Report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OF GROUND</dc:title>
  <dc:creator>Chris  Legodi</dc:creator>
  <cp:lastModifiedBy>Chris  Legodi</cp:lastModifiedBy>
  <cp:revision>69</cp:revision>
  <dcterms:created xsi:type="dcterms:W3CDTF">2012-10-17T09:06:01Z</dcterms:created>
  <dcterms:modified xsi:type="dcterms:W3CDTF">2014-08-05T06:21:31Z</dcterms:modified>
</cp:coreProperties>
</file>