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0" r:id="rId4"/>
    <p:sldId id="261" r:id="rId5"/>
    <p:sldId id="278" r:id="rId6"/>
    <p:sldId id="289" r:id="rId7"/>
    <p:sldId id="290" r:id="rId8"/>
    <p:sldId id="283" r:id="rId9"/>
    <p:sldId id="288" r:id="rId10"/>
    <p:sldId id="286" r:id="rId11"/>
    <p:sldId id="285" r:id="rId12"/>
    <p:sldId id="293" r:id="rId1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57" autoAdjust="0"/>
  </p:normalViewPr>
  <p:slideViewPr>
    <p:cSldViewPr>
      <p:cViewPr>
        <p:scale>
          <a:sx n="70" d="100"/>
          <a:sy n="70" d="100"/>
        </p:scale>
        <p:origin x="-197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2EEE1-7013-4836-BAC7-C2950197E958}" type="datetimeFigureOut">
              <a:rPr lang="en-ZA" smtClean="0"/>
              <a:pPr/>
              <a:t>2014/02/20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DA15-CDC9-4A4E-9D38-086916633FD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093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7441-9E89-48E6-935B-45613904E10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72C98-2042-46CE-A15B-D648D3B1BD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2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2C98-2042-46CE-A15B-D648D3B1BDB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75E34-0880-461E-AD08-B540A80A1F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6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72C98-2042-46CE-A15B-D648D3B1BDB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3918E-975E-4170-BDDE-9211172699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F6A5-42D5-4128-B1C4-8C15B0DE6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4.xlsx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371600"/>
            <a:ext cx="62484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MOSH Falls of Ground Team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Leading Practice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Adoption Team </a:t>
            </a:r>
            <a:b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Activity Report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800600"/>
            <a:ext cx="441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20 February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COPA Attendance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8" r="18422" b="23450"/>
          <a:stretch>
            <a:fillRect/>
          </a:stretch>
        </p:blipFill>
        <p:spPr bwMode="auto">
          <a:xfrm>
            <a:off x="8108803" y="6351044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142977" y="6741368"/>
            <a:ext cx="68580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6316984"/>
            <a:ext cx="857256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990600" y="721056"/>
          <a:ext cx="7410450" cy="582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Worksheet" r:id="rId6" imgW="7791573" imgH="6124523" progId="Excel.Sheet.12">
                  <p:embed/>
                </p:oleObj>
              </mc:Choice>
              <mc:Fallback>
                <p:oleObj name="Worksheet" r:id="rId6" imgW="7791573" imgH="6124523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21056"/>
                        <a:ext cx="7410450" cy="5825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19934"/>
              </p:ext>
            </p:extLst>
          </p:nvPr>
        </p:nvGraphicFramePr>
        <p:xfrm>
          <a:off x="-21550" y="381000"/>
          <a:ext cx="9075063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Worksheet" r:id="rId3" imgW="11315700" imgH="7696110" progId="Excel.Sheet.12">
                  <p:embed/>
                </p:oleObj>
              </mc:Choice>
              <mc:Fallback>
                <p:oleObj name="Worksheet" r:id="rId3" imgW="11315700" imgH="7696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550" y="381000"/>
                        <a:ext cx="9075063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9546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8" r="18422" b="23450"/>
          <a:stretch>
            <a:fillRect/>
          </a:stretch>
        </p:blipFill>
        <p:spPr bwMode="auto">
          <a:xfrm>
            <a:off x="8256891" y="6311300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378352" y="6303128"/>
            <a:ext cx="6698848" cy="8172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6703498"/>
            <a:ext cx="6705600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6311299"/>
            <a:ext cx="857256" cy="3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214282" y="1219200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142844" y="381000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Contents</a:t>
            </a:r>
            <a:endParaRPr kumimoji="0" lang="en-Z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447800"/>
            <a:ext cx="7889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3600" dirty="0" smtClean="0"/>
              <a:t>Mission and Values reminder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3600" dirty="0" smtClean="0"/>
              <a:t> A view on 2013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3600" dirty="0" smtClean="0"/>
              <a:t>Plan for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6223" t="5468" r="18422" b="23450"/>
          <a:stretch>
            <a:fillRect/>
          </a:stretch>
        </p:blipFill>
        <p:spPr bwMode="auto">
          <a:xfrm>
            <a:off x="8089754" y="6313402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335142" y="6330907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</a:t>
            </a:r>
            <a:r>
              <a:rPr kumimoji="0" lang="en-Z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6306356"/>
            <a:ext cx="6924700" cy="7046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2977" y="6705600"/>
            <a:ext cx="67818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60" y="6306356"/>
            <a:ext cx="857256" cy="39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- MOSH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practice through a people oriented process to significantly improve occupational health and safety in the minerals industry</a:t>
            </a:r>
          </a:p>
          <a:p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ultimate goal is the provision of working conditions that are free from harmful effects</a:t>
            </a:r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entagon 33"/>
          <p:cNvSpPr/>
          <p:nvPr/>
        </p:nvSpPr>
        <p:spPr>
          <a:xfrm>
            <a:off x="3962400" y="3657600"/>
            <a:ext cx="4648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EE&amp;MS</a:t>
            </a:r>
          </a:p>
        </p:txBody>
      </p:sp>
      <p:sp>
        <p:nvSpPr>
          <p:cNvPr id="33" name="Pentagon 32"/>
          <p:cNvSpPr/>
          <p:nvPr/>
        </p:nvSpPr>
        <p:spPr>
          <a:xfrm>
            <a:off x="2286000" y="2590800"/>
            <a:ext cx="62484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EE&amp;MS</a:t>
            </a:r>
          </a:p>
        </p:txBody>
      </p:sp>
      <p:sp>
        <p:nvSpPr>
          <p:cNvPr id="49" name="Pentagon 48"/>
          <p:cNvSpPr/>
          <p:nvPr/>
        </p:nvSpPr>
        <p:spPr>
          <a:xfrm>
            <a:off x="304800" y="5257800"/>
            <a:ext cx="83058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 smtClean="0">
                <a:solidFill>
                  <a:srgbClr val="FF0000"/>
                </a:solidFill>
              </a:rPr>
              <a:t>Facilitation in the Coal Industry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371600"/>
            <a:ext cx="892968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0"/>
            <a:ext cx="9001125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ZA" sz="2400" b="1" dirty="0">
              <a:solidFill>
                <a:srgbClr val="C49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42875" y="304800"/>
            <a:ext cx="9001125" cy="9906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ZA" sz="4800" b="1" dirty="0">
                <a:latin typeface="Arial" pitchFamily="34" charset="0"/>
                <a:ea typeface="+mj-ea"/>
                <a:cs typeface="Arial" pitchFamily="34" charset="0"/>
              </a:rPr>
              <a:t>FOG Adoption Team </a:t>
            </a:r>
            <a:r>
              <a:rPr lang="en-ZA" sz="4800" b="1" dirty="0" smtClean="0">
                <a:latin typeface="Arial" pitchFamily="34" charset="0"/>
                <a:ea typeface="+mj-ea"/>
                <a:cs typeface="Arial" pitchFamily="34" charset="0"/>
              </a:rPr>
              <a:t>Planner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ZA" sz="3600" b="1" dirty="0" smtClean="0">
                <a:latin typeface="Arial" pitchFamily="34" charset="0"/>
                <a:ea typeface="+mj-ea"/>
                <a:cs typeface="Arial" pitchFamily="34" charset="0"/>
              </a:rPr>
              <a:t>2014</a:t>
            </a:r>
            <a:endParaRPr lang="en-ZA" sz="36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7187" y="6096000"/>
            <a:ext cx="8786813" cy="598487"/>
            <a:chOff x="285721" y="5919960"/>
            <a:chExt cx="8786873" cy="597720"/>
          </a:xfrm>
        </p:grpSpPr>
        <p:pic>
          <p:nvPicPr>
            <p:cNvPr id="154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6223" t="5469" r="18422" b="23450"/>
            <a:stretch>
              <a:fillRect/>
            </a:stretch>
          </p:blipFill>
          <p:spPr bwMode="auto">
            <a:xfrm>
              <a:off x="8089754" y="6000768"/>
              <a:ext cx="693889" cy="392198"/>
            </a:xfrm>
            <a:prstGeom prst="rect">
              <a:avLst/>
            </a:prstGeom>
            <a:noFill/>
            <a:ln w="9525">
              <a:solidFill>
                <a:srgbClr val="C49F00"/>
              </a:solidFill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1500167" y="5929473"/>
              <a:ext cx="7572427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00167" y="6449505"/>
              <a:ext cx="7572427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42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5919960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26" name="TextBox 53"/>
            <p:cNvSpPr txBox="1">
              <a:spLocks noChangeArrowheads="1"/>
            </p:cNvSpPr>
            <p:nvPr/>
          </p:nvSpPr>
          <p:spPr bwMode="auto">
            <a:xfrm>
              <a:off x="1547664" y="6021288"/>
              <a:ext cx="6480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>
                  <a:solidFill>
                    <a:srgbClr val="FFC000"/>
                  </a:solidFill>
                  <a:latin typeface="Calibri" pitchFamily="34" charset="0"/>
                </a:rPr>
                <a:t>Prevention of </a:t>
              </a:r>
              <a:r>
                <a:rPr lang="en-ZA" b="1" u="sng">
                  <a:solidFill>
                    <a:srgbClr val="FFC000"/>
                  </a:solidFill>
                  <a:latin typeface="Calibri" pitchFamily="34" charset="0"/>
                </a:rPr>
                <a:t>All</a:t>
              </a:r>
              <a:r>
                <a:rPr lang="en-ZA">
                  <a:solidFill>
                    <a:srgbClr val="FFC000"/>
                  </a:solidFill>
                  <a:latin typeface="Calibri" pitchFamily="34" charset="0"/>
                </a:rPr>
                <a:t> Uncontrolled Falls of Ground</a:t>
              </a: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04800" y="1524000"/>
          <a:ext cx="8534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  <a:gridCol w="711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Jan 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Feb </a:t>
                      </a:r>
                    </a:p>
                    <a:p>
                      <a:pPr algn="ctr"/>
                      <a:r>
                        <a:rPr lang="en-ZA" sz="1600" dirty="0" smtClean="0"/>
                        <a:t>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Mar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Apr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May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Jun 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Jul 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Aug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Sep 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Oct     14</a:t>
                      </a:r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Nov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Dec    14</a:t>
                      </a:r>
                      <a:endParaRPr lang="en-ZA" sz="1600" dirty="0"/>
                    </a:p>
                  </a:txBody>
                  <a:tcPr>
                    <a:solidFill>
                      <a:srgbClr val="2811AF"/>
                    </a:solidFill>
                  </a:tcPr>
                </a:tc>
              </a:tr>
            </a:tbl>
          </a:graphicData>
        </a:graphic>
      </p:graphicFrame>
      <p:sp>
        <p:nvSpPr>
          <p:cNvPr id="32" name="Pentagon 31"/>
          <p:cNvSpPr/>
          <p:nvPr/>
        </p:nvSpPr>
        <p:spPr>
          <a:xfrm>
            <a:off x="304800" y="2590800"/>
            <a:ext cx="21336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FF0000"/>
                </a:solidFill>
              </a:rPr>
              <a:t>EE&amp;MS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2209800" y="1524000"/>
            <a:ext cx="1600200" cy="838200"/>
          </a:xfrm>
          <a:prstGeom prst="wedgeRectCallout">
            <a:avLst>
              <a:gd name="adj1" fmla="val -63477"/>
              <a:gd name="adj2" fmla="val 9762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Start Integration with TARP for FOG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04800" y="3124200"/>
            <a:ext cx="6934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 smtClean="0">
                <a:solidFill>
                  <a:srgbClr val="FF0000"/>
                </a:solidFill>
              </a:rPr>
              <a:t>Bolts with Nets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886200" y="1905000"/>
            <a:ext cx="16002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Finalise and Verify Underground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304800" y="3657600"/>
            <a:ext cx="69342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 smtClean="0">
                <a:solidFill>
                  <a:srgbClr val="FF0000"/>
                </a:solidFill>
              </a:rPr>
              <a:t>TARP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886200" y="2514600"/>
            <a:ext cx="1600200" cy="838200"/>
          </a:xfrm>
          <a:prstGeom prst="wedgeRectCallout">
            <a:avLst>
              <a:gd name="adj1" fmla="val -39596"/>
              <a:gd name="adj2" fmla="val 11227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Integrate with EE&amp;MS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304800" y="4191000"/>
            <a:ext cx="78486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 smtClean="0">
                <a:solidFill>
                  <a:srgbClr val="FF0000"/>
                </a:solidFill>
              </a:rPr>
              <a:t>Workplace  Illumination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762000" y="3124200"/>
            <a:ext cx="16002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Review and Prepare for Adoption – SLP?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2362200" y="3124200"/>
            <a:ext cx="16002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Workshop Possible Roll-out Programme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304800" y="4724400"/>
            <a:ext cx="83058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 smtClean="0">
                <a:solidFill>
                  <a:srgbClr val="FF0000"/>
                </a:solidFill>
              </a:rPr>
              <a:t>Leading Practice for Optimised Drilling and Blasting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685800" y="3657600"/>
            <a:ext cx="16002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Review and Preview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1752600" y="3657600"/>
            <a:ext cx="16002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Consult widely with Role-players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3352800" y="3657600"/>
            <a:ext cx="16002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Call for “Day of Learning”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6" name="Rectangular Callout 45"/>
          <p:cNvSpPr/>
          <p:nvPr/>
        </p:nvSpPr>
        <p:spPr>
          <a:xfrm>
            <a:off x="4800600" y="3657600"/>
            <a:ext cx="21336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Initiate Process to start the Leading Practice Adoption Process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6096000" y="5791200"/>
            <a:ext cx="2667000" cy="3048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dirty="0" smtClean="0">
                <a:solidFill>
                  <a:srgbClr val="FF0000"/>
                </a:solidFill>
              </a:rPr>
              <a:t>Plan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3962400" y="4267200"/>
            <a:ext cx="21336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Continue with Facilitation within the Coal Industry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6781800" y="4572000"/>
            <a:ext cx="2133600" cy="838200"/>
          </a:xfrm>
          <a:prstGeom prst="wedgeRectCallout">
            <a:avLst>
              <a:gd name="adj1" fmla="val -41302"/>
              <a:gd name="adj2" fmla="val 10739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solidFill>
                  <a:schemeClr val="tx1"/>
                </a:solidFill>
              </a:rPr>
              <a:t>Glenburn Lodge Consultative Programme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5" grpId="0" animBg="1"/>
      <p:bldP spid="25" grpId="1" animBg="1"/>
      <p:bldP spid="31" grpId="0" animBg="1"/>
      <p:bldP spid="31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8" r="18422" b="23450"/>
          <a:stretch>
            <a:fillRect/>
          </a:stretch>
        </p:blipFill>
        <p:spPr bwMode="auto">
          <a:xfrm>
            <a:off x="8108803" y="6351044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42977" y="6327755"/>
            <a:ext cx="68580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2977" y="6741368"/>
            <a:ext cx="68580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6316984"/>
            <a:ext cx="857256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83410" y="2954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 of January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/February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2014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252887"/>
              </p:ext>
            </p:extLst>
          </p:nvPr>
        </p:nvGraphicFramePr>
        <p:xfrm>
          <a:off x="228616" y="571481"/>
          <a:ext cx="8686800" cy="575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49"/>
                <a:gridCol w="8175551"/>
              </a:tblGrid>
              <a:tr h="5343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No`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Highlights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(Achievements, Industry Interactions)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54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Tripartite</a:t>
                      </a:r>
                      <a:r>
                        <a:rPr lang="en-US" sz="1800" baseline="0" dirty="0" smtClean="0"/>
                        <a:t> forums</a:t>
                      </a:r>
                      <a:r>
                        <a:rPr lang="en-US" sz="1800" dirty="0" smtClean="0"/>
                        <a:t> visited and positively participated in them. </a:t>
                      </a:r>
                      <a:endParaRPr lang="en-US" sz="1800" dirty="0"/>
                    </a:p>
                  </a:txBody>
                  <a:tcPr anchor="ctr"/>
                </a:tc>
              </a:tr>
              <a:tr h="8682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Preparation of an assessment of the state of </a:t>
                      </a:r>
                      <a:r>
                        <a:rPr lang="en-US" sz="1800" dirty="0" err="1" smtClean="0"/>
                        <a:t>FoG</a:t>
                      </a:r>
                      <a:r>
                        <a:rPr lang="en-US" sz="1800" dirty="0" smtClean="0"/>
                        <a:t> safety in the industry during 2013 for the CEO Elimination of Fatalities Task Team</a:t>
                      </a:r>
                      <a:r>
                        <a:rPr lang="en-US" sz="1800" baseline="0" dirty="0" smtClean="0"/>
                        <a:t> on 21 February.(</a:t>
                      </a:r>
                      <a:r>
                        <a:rPr lang="en-US" sz="1800" dirty="0" smtClean="0"/>
                        <a:t>Report and presentation)</a:t>
                      </a:r>
                      <a:endParaRPr lang="en-US" sz="1800" dirty="0"/>
                    </a:p>
                  </a:txBody>
                  <a:tcPr anchor="ctr"/>
                </a:tc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Netting with Bolting and TARP COPA on 17 January was attended by 90 people.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</a:tr>
              <a:tr h="8682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Established additional support</a:t>
                      </a:r>
                      <a:r>
                        <a:rPr lang="en-US" sz="1800" baseline="0" dirty="0" smtClean="0"/>
                        <a:t>  for COPA members . Visiting them in their respective areas. Harmony Group had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their</a:t>
                      </a:r>
                      <a:r>
                        <a:rPr lang="en-US" sz="1800" baseline="0" dirty="0" smtClean="0"/>
                        <a:t> fourth meeting as a group to consider progress with TARP.  Special initiative for Harmony planned with Douw Cronje’s assistance</a:t>
                      </a:r>
                      <a:endParaRPr lang="en-US" sz="1800" dirty="0"/>
                    </a:p>
                  </a:txBody>
                  <a:tcPr anchor="ctr"/>
                </a:tc>
              </a:tr>
              <a:tr h="6077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Special additional help was given to </a:t>
                      </a:r>
                      <a:r>
                        <a:rPr lang="en-US" sz="1800" dirty="0" err="1" smtClean="0"/>
                        <a:t>Mponeng</a:t>
                      </a:r>
                      <a:r>
                        <a:rPr lang="en-US" sz="1800" dirty="0" smtClean="0"/>
                        <a:t> , </a:t>
                      </a:r>
                      <a:r>
                        <a:rPr lang="en-US" sz="1800" dirty="0" err="1" smtClean="0"/>
                        <a:t>Hernic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err="1" smtClean="0"/>
                        <a:t>Sibanye</a:t>
                      </a:r>
                      <a:r>
                        <a:rPr lang="en-US" sz="1800" dirty="0" smtClean="0"/>
                        <a:t> Mines .</a:t>
                      </a:r>
                      <a:endParaRPr lang="en-US" sz="1800" dirty="0"/>
                    </a:p>
                  </a:txBody>
                  <a:tcPr anchor="ctr"/>
                </a:tc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Meeting with sponsor postponed from 14 February to 21 February 2014</a:t>
                      </a:r>
                      <a:endParaRPr lang="en-US" sz="1800" dirty="0"/>
                    </a:p>
                  </a:txBody>
                  <a:tcPr anchor="ctr"/>
                </a:tc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First </a:t>
                      </a:r>
                      <a:r>
                        <a:rPr lang="en-US" sz="1800" dirty="0" err="1" smtClean="0"/>
                        <a:t>FoG</a:t>
                      </a:r>
                      <a:r>
                        <a:rPr lang="en-US" sz="1800" dirty="0" smtClean="0"/>
                        <a:t> MOSH</a:t>
                      </a:r>
                      <a:r>
                        <a:rPr lang="en-US" sz="1800" baseline="0" dirty="0" smtClean="0"/>
                        <a:t> Industry Adoption Team Meeting</a:t>
                      </a:r>
                      <a:endParaRPr lang="en-US" sz="1800" dirty="0"/>
                    </a:p>
                  </a:txBody>
                  <a:tcPr anchor="ctr"/>
                </a:tc>
              </a:tr>
              <a:tr h="5791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Presentation to Coal SANIRE Branch on MOSH 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85868" y="6352351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</a:t>
            </a:r>
            <a:r>
              <a:rPr kumimoji="0" lang="en-Z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6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8" r="18422" b="23450"/>
          <a:stretch>
            <a:fillRect/>
          </a:stretch>
        </p:blipFill>
        <p:spPr bwMode="auto">
          <a:xfrm>
            <a:off x="8089754" y="6349170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285868" y="6338507"/>
            <a:ext cx="6715132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5868" y="6709538"/>
            <a:ext cx="6715132" cy="3183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6331088"/>
            <a:ext cx="857256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 of January/February 2014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15966"/>
              </p:ext>
            </p:extLst>
          </p:nvPr>
        </p:nvGraphicFramePr>
        <p:xfrm>
          <a:off x="228600" y="970588"/>
          <a:ext cx="8763000" cy="535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124200"/>
                <a:gridCol w="2895600"/>
                <a:gridCol w="1578592"/>
                <a:gridCol w="783608"/>
              </a:tblGrid>
              <a:tr h="7880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Challenge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(Issues, Risks, Concerns)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 - Remedial  Action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Due Date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Resp. Person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3096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Getting the COAL sector on track for MOSH adoption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current identified potential LPs will be investigated further and a workshop called to share results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February 2014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8809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Helping mines to complete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PoEs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before reporting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Discussions at COPAs,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at Harmony’s special meeting and on special requests from individual mines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March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Team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64332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Getting traction with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behavioural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issues in LPs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Possible pilot initiatives with Harmony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and/or </a:t>
                      </a:r>
                      <a:r>
                        <a:rPr lang="en-US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Sibanye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and/or </a:t>
                      </a:r>
                      <a:r>
                        <a:rPr lang="en-US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Mponeng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March 2014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DJA &amp; DC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85868" y="6352351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</a:t>
            </a:r>
            <a:r>
              <a:rPr kumimoji="0" lang="en-Z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3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8" r="18422" b="23450"/>
          <a:stretch>
            <a:fillRect/>
          </a:stretch>
        </p:blipFill>
        <p:spPr bwMode="auto">
          <a:xfrm>
            <a:off x="8108803" y="6351044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142977" y="6741368"/>
            <a:ext cx="68580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6316984"/>
            <a:ext cx="857256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209800" y="92075"/>
          <a:ext cx="4648200" cy="656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Worksheet" r:id="rId6" imgW="11896834" imgH="16811733" progId="Excel.Sheet.12">
                  <p:embed/>
                </p:oleObj>
              </mc:Choice>
              <mc:Fallback>
                <p:oleObj name="Worksheet" r:id="rId6" imgW="11896834" imgH="16811733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2075"/>
                        <a:ext cx="4648200" cy="656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8" r="18422" b="23450"/>
          <a:stretch>
            <a:fillRect/>
          </a:stretch>
        </p:blipFill>
        <p:spPr bwMode="auto">
          <a:xfrm>
            <a:off x="8108803" y="6351044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142977" y="6741368"/>
            <a:ext cx="68580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6316984"/>
            <a:ext cx="857256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236524" y="152400"/>
          <a:ext cx="6593384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Worksheet" r:id="rId6" imgW="13430368" imgH="13201642" progId="Excel.Sheet.12">
                  <p:embed/>
                </p:oleObj>
              </mc:Choice>
              <mc:Fallback>
                <p:oleObj name="Worksheet" r:id="rId6" imgW="13430368" imgH="13201642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524" y="152400"/>
                        <a:ext cx="6593384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6223" t="5468" r="18422" b="23450"/>
          <a:stretch>
            <a:fillRect/>
          </a:stretch>
        </p:blipFill>
        <p:spPr bwMode="auto">
          <a:xfrm>
            <a:off x="8108803" y="6351044"/>
            <a:ext cx="693889" cy="392198"/>
          </a:xfrm>
          <a:prstGeom prst="rect">
            <a:avLst/>
          </a:prstGeom>
          <a:ln>
            <a:solidFill>
              <a:srgbClr val="C49F00"/>
            </a:solidFill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142977" y="6741368"/>
            <a:ext cx="6858023" cy="0"/>
          </a:xfrm>
          <a:prstGeom prst="line">
            <a:avLst/>
          </a:prstGeom>
          <a:ln w="12700">
            <a:solidFill>
              <a:srgbClr val="C49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6316984"/>
            <a:ext cx="857256" cy="4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820168" y="152400"/>
          <a:ext cx="5571232" cy="663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Worksheet" r:id="rId6" imgW="12001571" imgH="14287584" progId="Excel.Sheet.12">
                  <p:embed/>
                </p:oleObj>
              </mc:Choice>
              <mc:Fallback>
                <p:oleObj name="Worksheet" r:id="rId6" imgW="12001571" imgH="14287584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168" y="152400"/>
                        <a:ext cx="5571232" cy="663365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466</Words>
  <Application>Microsoft Office PowerPoint</Application>
  <PresentationFormat>On-screen Show (4:3)</PresentationFormat>
  <Paragraphs>97</Paragraphs>
  <Slides>11</Slides>
  <Notes>4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Theme3</vt:lpstr>
      <vt:lpstr>Worksheet</vt:lpstr>
      <vt:lpstr>Microsoft Excel Worksheet</vt:lpstr>
      <vt:lpstr>MOSH Falls of Ground Team  Leading Practice  Adoption Team  Activity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COPA Attendance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OF GROUND</dc:title>
  <dc:creator>Chris  Legodi</dc:creator>
  <cp:lastModifiedBy>Duncan Laptop</cp:lastModifiedBy>
  <cp:revision>40</cp:revision>
  <dcterms:created xsi:type="dcterms:W3CDTF">2012-10-17T09:06:01Z</dcterms:created>
  <dcterms:modified xsi:type="dcterms:W3CDTF">2014-02-20T07:53:34Z</dcterms:modified>
</cp:coreProperties>
</file>