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99" r:id="rId3"/>
    <p:sldId id="260" r:id="rId4"/>
    <p:sldId id="261" r:id="rId5"/>
    <p:sldId id="278" r:id="rId6"/>
    <p:sldId id="289" r:id="rId7"/>
    <p:sldId id="304" r:id="rId8"/>
    <p:sldId id="292" r:id="rId9"/>
    <p:sldId id="294" r:id="rId10"/>
    <p:sldId id="295" r:id="rId11"/>
    <p:sldId id="296" r:id="rId12"/>
    <p:sldId id="298" r:id="rId13"/>
    <p:sldId id="300" r:id="rId14"/>
    <p:sldId id="301" r:id="rId15"/>
    <p:sldId id="302" r:id="rId16"/>
    <p:sldId id="303" r:id="rId17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57" autoAdjust="0"/>
  </p:normalViewPr>
  <p:slideViewPr>
    <p:cSldViewPr>
      <p:cViewPr>
        <p:scale>
          <a:sx n="100" d="100"/>
          <a:sy n="100" d="100"/>
        </p:scale>
        <p:origin x="-1098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CC4C0B-059F-41D6-A07A-8BC82D7F9D39}" type="datetimeFigureOut">
              <a:rPr lang="en-ZA"/>
              <a:pPr>
                <a:defRPr/>
              </a:pPr>
              <a:t>2014/06/20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E80E24-1168-4294-86D8-786D64132AC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431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88CA7E-CA95-4746-9640-1572F39C6C06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B3614F-E772-45AD-898E-5C19A4669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9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695A7E-36C3-4D0B-B2E8-7954E91E81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5B166D-DD05-452E-8D4B-56FFE3D972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762C5-B41B-4716-8DCA-CE7D07B3CB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9110D-4F84-4F10-A36A-BB07064D1C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762C5-B41B-4716-8DCA-CE7D07B3CB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C94E-D74B-4A9B-8697-707A3FFAE63B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8F72-AE78-47F7-AE57-D99FFFE78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C41D-E539-4E17-A774-08ACDEDFE1D1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B4E6-FB62-4E4A-8B11-107D5FC9B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AEEA-1F7B-48FC-BF03-1E3137C3FC7B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AC11-E72A-495B-88AD-996D0E788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084F9-43A0-4FD5-8C1A-B3BE88C32E15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41708-6045-45CF-8080-F7F5B358D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9E77-4FD7-4DB0-9502-44AC6F34A932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B7A80-2C1D-4248-9144-2B45AAD02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7EF1-FF36-41FB-B088-EB70CD2464A7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C909-6B26-45CC-964C-DD599CE94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FEFFC-0B37-453D-B0BD-29EDE66CD588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3960-51E7-42EC-9DD1-C312E7C8C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F54AB-4B7C-4B63-8896-49D0802944AB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9A1ED-933A-436A-947E-76A9E3AC2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68A2-D512-41F2-98C3-21EF843EEF8B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BE29-F6D8-4716-B2F8-18A691CC16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75E0-9143-4297-8426-23A6E09DD098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00FF-6565-472B-8B22-1F08B6396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073F-DD57-4E27-B32B-F29A65685585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B5DA4-F851-4EA4-BBD7-6282B6FFB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D5F3-6BB7-4D5C-BBAA-7B769FBA100B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7920-B41E-410E-AF74-F442B83585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0C5A1-543C-4258-9229-1B9A9EE182C1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77F07-2819-4BBD-9E5A-04378824E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F7CC7F-2B7A-4F1D-BB51-3660F10D57A9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C204ED-78EA-4A0F-8061-E72240EAB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CB3D5-3087-48EE-857A-BEEBE6E2DE49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547B66-1E63-4F95-B1D3-EA6AD54B5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371600"/>
            <a:ext cx="6248400" cy="2819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MOSH Falls of Ground Team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Leading Practice </a:t>
            </a:r>
            <a:b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Adoption Team </a:t>
            </a:r>
            <a:b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Activity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Report</a:t>
            </a:r>
            <a:b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20 June 2014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800600"/>
            <a:ext cx="4724400" cy="8382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Chris </a:t>
            </a:r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</a:rPr>
              <a:t>Legodi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, Andre van </a:t>
            </a:r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</a:rPr>
              <a:t>Zyl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 and Duncan Adams</a:t>
            </a:r>
            <a:endParaRPr lang="en-US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55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515749"/>
              </p:ext>
            </p:extLst>
          </p:nvPr>
        </p:nvGraphicFramePr>
        <p:xfrm>
          <a:off x="1371600" y="101600"/>
          <a:ext cx="6869887" cy="675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3" imgW="13277985" imgH="13058775" progId="Excel.Sheet.12">
                  <p:embed/>
                </p:oleObj>
              </mc:Choice>
              <mc:Fallback>
                <p:oleObj name="Worksheet" r:id="rId3" imgW="13277985" imgH="13058775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1600"/>
                        <a:ext cx="6869887" cy="6756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0608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466562" y="228600"/>
          <a:ext cx="5848638" cy="6478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Worksheet" r:id="rId3" imgW="12011019" imgH="13306376" progId="Excel.Sheet.8">
                  <p:embed/>
                </p:oleObj>
              </mc:Choice>
              <mc:Fallback>
                <p:oleObj name="Worksheet" r:id="rId3" imgW="12011019" imgH="13306376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562" y="228600"/>
                        <a:ext cx="5848638" cy="6478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775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34471" y="936625"/>
          <a:ext cx="8915400" cy="4895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Worksheet" r:id="rId3" imgW="12163536" imgH="5781707" progId="Excel.Sheet.12">
                  <p:embed/>
                </p:oleObj>
              </mc:Choice>
              <mc:Fallback>
                <p:oleObj name="Worksheet" r:id="rId3" imgW="12163536" imgH="5781707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71" y="936625"/>
                        <a:ext cx="8915400" cy="4895479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71732" y="1524001"/>
          <a:ext cx="870857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Worksheet" r:id="rId3" imgW="13830421" imgH="5772260" progId="Excel.Sheet.12">
                  <p:embed/>
                </p:oleObj>
              </mc:Choice>
              <mc:Fallback>
                <p:oleObj name="Worksheet" r:id="rId3" imgW="13830421" imgH="577226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32" y="1524001"/>
                        <a:ext cx="870857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88098" y="457200"/>
          <a:ext cx="8377238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Worksheet" r:id="rId3" imgW="13258686" imgH="9648776" progId="Excel.Sheet.12">
                  <p:embed/>
                </p:oleObj>
              </mc:Choice>
              <mc:Fallback>
                <p:oleObj name="Worksheet" r:id="rId3" imgW="13258686" imgH="9648776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98" y="457200"/>
                        <a:ext cx="8377238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80683" y="838200"/>
          <a:ext cx="902216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Worksheet" r:id="rId3" imgW="15925702" imgH="8458099" progId="Excel.Sheet.12">
                  <p:embed/>
                </p:oleObj>
              </mc:Choice>
              <mc:Fallback>
                <p:oleObj name="Worksheet" r:id="rId3" imgW="15925702" imgH="8458099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83" y="838200"/>
                        <a:ext cx="9022168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 l="56223" t="5469" r="18422" b="23450"/>
          <a:stretch>
            <a:fillRect/>
          </a:stretch>
        </p:blipFill>
        <p:spPr bwMode="auto">
          <a:xfrm>
            <a:off x="8256588" y="6311900"/>
            <a:ext cx="693737" cy="392113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377950" y="6302375"/>
            <a:ext cx="6699250" cy="9525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6704013"/>
            <a:ext cx="67056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311900"/>
            <a:ext cx="8572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214313" y="1219200"/>
            <a:ext cx="8929687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142875" y="381000"/>
            <a:ext cx="9001125" cy="5715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ZA" sz="4800" b="1" dirty="0">
                <a:latin typeface="Arial" pitchFamily="34" charset="0"/>
                <a:ea typeface="+mj-ea"/>
                <a:cs typeface="Arial" pitchFamily="34" charset="0"/>
              </a:rPr>
              <a:t>Contents</a:t>
            </a: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609600" y="1447800"/>
            <a:ext cx="78898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ZA" sz="3600" dirty="0">
                <a:latin typeface="Calibri" pitchFamily="34" charset="0"/>
              </a:rPr>
              <a:t>Mission and Values reminder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ZA" sz="3600" dirty="0" smtClean="0">
                <a:latin typeface="Calibri" pitchFamily="34" charset="0"/>
              </a:rPr>
              <a:t>Plan </a:t>
            </a:r>
            <a:r>
              <a:rPr lang="en-ZA" sz="3600" dirty="0">
                <a:latin typeface="Calibri" pitchFamily="34" charset="0"/>
              </a:rPr>
              <a:t>for </a:t>
            </a:r>
            <a:r>
              <a:rPr lang="en-ZA" sz="3600" dirty="0" smtClean="0">
                <a:latin typeface="Calibri" pitchFamily="34" charset="0"/>
              </a:rPr>
              <a:t>2014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ZA" sz="3600" dirty="0" smtClean="0">
                <a:latin typeface="Calibri" pitchFamily="34" charset="0"/>
              </a:rPr>
              <a:t>Progress May / June 2014</a:t>
            </a:r>
            <a:endParaRPr lang="en-ZA" sz="3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/>
          <a:srcRect l="56223" t="5469" r="18422" b="23450"/>
          <a:stretch>
            <a:fillRect/>
          </a:stretch>
        </p:blipFill>
        <p:spPr bwMode="auto">
          <a:xfrm>
            <a:off x="8089900" y="6313488"/>
            <a:ext cx="693738" cy="392112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1335088" y="6330950"/>
            <a:ext cx="6572250" cy="35718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00125" y="6307138"/>
            <a:ext cx="6924675" cy="635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6705600"/>
            <a:ext cx="67818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6307138"/>
            <a:ext cx="8572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400" b="1" dirty="0">
                <a:latin typeface="Arial" pitchFamily="34" charset="0"/>
                <a:ea typeface="+mj-ea"/>
                <a:cs typeface="Arial" pitchFamily="34" charset="0"/>
              </a:rPr>
              <a:t>Mission and Values - MOSH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73038" y="527050"/>
            <a:ext cx="8929687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334487" y="646172"/>
            <a:ext cx="8569113" cy="5510595"/>
          </a:xfrm>
          <a:prstGeom prst="rect">
            <a:avLst/>
          </a:prstGeom>
          <a:solidFill>
            <a:srgbClr val="FFE57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49463" y="661988"/>
            <a:ext cx="6854825" cy="1536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facilitate the adoption of leading practice through a people oriented process to significantly improve occupational health and safety in the minerals industry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ultimate goal is the provision of working conditions that are free from harmful effects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487" y="2152890"/>
            <a:ext cx="1714233" cy="4003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600" dirty="0">
                <a:cs typeface="Calibri" pitchFamily="34" charset="0"/>
              </a:rPr>
              <a:t>Values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4267200" y="1981200"/>
            <a:ext cx="0" cy="396240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entagon 33"/>
          <p:cNvSpPr/>
          <p:nvPr/>
        </p:nvSpPr>
        <p:spPr>
          <a:xfrm>
            <a:off x="3962400" y="3657600"/>
            <a:ext cx="46482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EE&amp;MS</a:t>
            </a:r>
          </a:p>
        </p:txBody>
      </p:sp>
      <p:sp>
        <p:nvSpPr>
          <p:cNvPr id="33" name="Pentagon 32"/>
          <p:cNvSpPr/>
          <p:nvPr/>
        </p:nvSpPr>
        <p:spPr>
          <a:xfrm>
            <a:off x="2286000" y="2590800"/>
            <a:ext cx="62484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 smtClean="0">
                <a:solidFill>
                  <a:srgbClr val="FF0000"/>
                </a:solidFill>
              </a:rPr>
              <a:t>EE&amp;MS &amp; TARP (FOG) 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304800" y="5257800"/>
            <a:ext cx="83058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Facilitation in the Coal Industry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371600"/>
            <a:ext cx="892968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42875" y="304800"/>
            <a:ext cx="9001125" cy="990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600" b="1" dirty="0">
                <a:latin typeface="Arial" pitchFamily="34" charset="0"/>
                <a:ea typeface="+mj-ea"/>
                <a:cs typeface="Arial" pitchFamily="34" charset="0"/>
              </a:rPr>
              <a:t>FOG Adoption Team </a:t>
            </a:r>
            <a:r>
              <a:rPr lang="en-ZA" sz="3600" b="1" dirty="0" smtClean="0">
                <a:latin typeface="Arial" pitchFamily="34" charset="0"/>
                <a:ea typeface="+mj-ea"/>
                <a:cs typeface="Arial" pitchFamily="34" charset="0"/>
              </a:rPr>
              <a:t>Planner 2014</a:t>
            </a:r>
            <a:endParaRPr lang="en-ZA" sz="36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0248" name="Group 24"/>
          <p:cNvGrpSpPr>
            <a:grpSpLocks/>
          </p:cNvGrpSpPr>
          <p:nvPr/>
        </p:nvGrpSpPr>
        <p:grpSpPr bwMode="auto">
          <a:xfrm>
            <a:off x="357188" y="6096000"/>
            <a:ext cx="8786812" cy="598488"/>
            <a:chOff x="285721" y="5919960"/>
            <a:chExt cx="8786873" cy="597720"/>
          </a:xfrm>
        </p:grpSpPr>
        <p:pic>
          <p:nvPicPr>
            <p:cNvPr id="1029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6223" t="5469" r="18422" b="23450"/>
            <a:stretch>
              <a:fillRect/>
            </a:stretch>
          </p:blipFill>
          <p:spPr bwMode="auto">
            <a:xfrm>
              <a:off x="8089754" y="6000768"/>
              <a:ext cx="693889" cy="392198"/>
            </a:xfrm>
            <a:prstGeom prst="rect">
              <a:avLst/>
            </a:prstGeom>
            <a:noFill/>
            <a:ln w="9525">
              <a:solidFill>
                <a:srgbClr val="C49F00"/>
              </a:solidFill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1500166" y="5929473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00166" y="6449505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9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5919960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8" name="TextBox 53"/>
            <p:cNvSpPr txBox="1">
              <a:spLocks noChangeArrowheads="1"/>
            </p:cNvSpPr>
            <p:nvPr/>
          </p:nvSpPr>
          <p:spPr bwMode="auto">
            <a:xfrm>
              <a:off x="1547664" y="6021288"/>
              <a:ext cx="6480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ZA" dirty="0">
                  <a:solidFill>
                    <a:srgbClr val="FFC000"/>
                  </a:solidFill>
                  <a:latin typeface="Calibri" pitchFamily="34" charset="0"/>
                </a:rPr>
                <a:t>Prevention of </a:t>
              </a:r>
              <a:r>
                <a:rPr lang="en-ZA" b="1" u="sng" dirty="0">
                  <a:solidFill>
                    <a:srgbClr val="FFC000"/>
                  </a:solidFill>
                  <a:latin typeface="Calibri" pitchFamily="34" charset="0"/>
                </a:rPr>
                <a:t>All</a:t>
              </a:r>
              <a:r>
                <a:rPr lang="en-ZA" dirty="0">
                  <a:solidFill>
                    <a:srgbClr val="FFC000"/>
                  </a:solidFill>
                  <a:latin typeface="Calibri" pitchFamily="34" charset="0"/>
                </a:rPr>
                <a:t> Uncontrolled Falls of Ground</a:t>
              </a: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04800" y="1524000"/>
          <a:ext cx="85344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Jan  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Feb </a:t>
                      </a:r>
                    </a:p>
                    <a:p>
                      <a:pPr algn="ctr"/>
                      <a:r>
                        <a:rPr lang="en-ZA" sz="1600" dirty="0" smtClean="0"/>
                        <a:t>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Mar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Apr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May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Jun  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Jul  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Aug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Sep 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Oct     14</a:t>
                      </a:r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Nov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Dec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</a:tr>
            </a:tbl>
          </a:graphicData>
        </a:graphic>
      </p:graphicFrame>
      <p:sp>
        <p:nvSpPr>
          <p:cNvPr id="32" name="Pentagon 31"/>
          <p:cNvSpPr/>
          <p:nvPr/>
        </p:nvSpPr>
        <p:spPr>
          <a:xfrm>
            <a:off x="304800" y="2590800"/>
            <a:ext cx="21336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EE&amp;MS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4343400" y="1524000"/>
            <a:ext cx="1600200" cy="838200"/>
          </a:xfrm>
          <a:prstGeom prst="wedgeRectCallout">
            <a:avLst>
              <a:gd name="adj1" fmla="val -63477"/>
              <a:gd name="adj2" fmla="val 9762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 smtClean="0">
                <a:solidFill>
                  <a:schemeClr val="tx1"/>
                </a:solidFill>
              </a:rPr>
              <a:t>Integration </a:t>
            </a:r>
            <a:r>
              <a:rPr lang="en-ZA" sz="1600" dirty="0">
                <a:solidFill>
                  <a:schemeClr val="tx1"/>
                </a:solidFill>
              </a:rPr>
              <a:t>with TARP for FOG</a:t>
            </a:r>
          </a:p>
        </p:txBody>
      </p:sp>
      <p:sp>
        <p:nvSpPr>
          <p:cNvPr id="24" name="Pentagon 23"/>
          <p:cNvSpPr/>
          <p:nvPr/>
        </p:nvSpPr>
        <p:spPr>
          <a:xfrm>
            <a:off x="304800" y="3124200"/>
            <a:ext cx="69342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Bolts with Nets</a:t>
            </a:r>
          </a:p>
        </p:txBody>
      </p:sp>
      <p:sp>
        <p:nvSpPr>
          <p:cNvPr id="29" name="Pentagon 28"/>
          <p:cNvSpPr/>
          <p:nvPr/>
        </p:nvSpPr>
        <p:spPr>
          <a:xfrm>
            <a:off x="304800" y="3657600"/>
            <a:ext cx="69342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TARP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3886200" y="2362200"/>
            <a:ext cx="3429000" cy="990600"/>
          </a:xfrm>
          <a:prstGeom prst="wedgeRectCallout">
            <a:avLst>
              <a:gd name="adj1" fmla="val -42548"/>
              <a:gd name="adj2" fmla="val 9712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tx1"/>
                </a:solidFill>
              </a:rPr>
              <a:t>Integrate with </a:t>
            </a:r>
            <a:r>
              <a:rPr lang="en-ZA" sz="1600" dirty="0" smtClean="0">
                <a:solidFill>
                  <a:schemeClr val="tx1"/>
                </a:solidFill>
              </a:rPr>
              <a:t>EE&amp;MS – Harmony,  Sibanye Gold, Two Rivers, Wessels, Nkomati, Modikwa, Dwarsrivier....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304800" y="4267200"/>
            <a:ext cx="4038600" cy="2286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Workplace  Illumination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2475931" y="3035490"/>
            <a:ext cx="1600200" cy="914400"/>
          </a:xfrm>
          <a:prstGeom prst="wedgeRectCallout">
            <a:avLst>
              <a:gd name="adj1" fmla="val 49956"/>
              <a:gd name="adj2" fmla="val 9925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 smtClean="0">
                <a:solidFill>
                  <a:schemeClr val="tx1"/>
                </a:solidFill>
              </a:rPr>
              <a:t>No Leading Practice Found – put on back burner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42" name="Pentagon 41"/>
          <p:cNvSpPr/>
          <p:nvPr/>
        </p:nvSpPr>
        <p:spPr>
          <a:xfrm>
            <a:off x="304800" y="4724400"/>
            <a:ext cx="83058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Leading Practice for Optimised Drilling and Blasting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2209800" y="3657600"/>
            <a:ext cx="1600200" cy="838200"/>
          </a:xfrm>
          <a:prstGeom prst="wedgeRectCallout">
            <a:avLst>
              <a:gd name="adj1" fmla="val 67866"/>
              <a:gd name="adj2" fmla="val 943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tx1"/>
                </a:solidFill>
              </a:rPr>
              <a:t>Consult widely with Role-players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4935940" y="3630873"/>
            <a:ext cx="1600200" cy="838200"/>
          </a:xfrm>
          <a:prstGeom prst="wedgeRectCallout">
            <a:avLst>
              <a:gd name="adj1" fmla="val 112216"/>
              <a:gd name="adj2" fmla="val 11227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tx1"/>
                </a:solidFill>
              </a:rPr>
              <a:t>Call for “Day of Learning</a:t>
            </a:r>
            <a:r>
              <a:rPr lang="en-ZA" sz="1600" dirty="0" smtClean="0">
                <a:solidFill>
                  <a:schemeClr val="tx1"/>
                </a:solidFill>
              </a:rPr>
              <a:t>”            5 Nov 14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46" name="Rectangular Callout 45"/>
          <p:cNvSpPr/>
          <p:nvPr/>
        </p:nvSpPr>
        <p:spPr>
          <a:xfrm>
            <a:off x="6781800" y="3658169"/>
            <a:ext cx="2133600" cy="838200"/>
          </a:xfrm>
          <a:prstGeom prst="wedgeRectCallout">
            <a:avLst>
              <a:gd name="adj1" fmla="val 1555"/>
              <a:gd name="adj2" fmla="val 9599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tx1"/>
                </a:solidFill>
              </a:rPr>
              <a:t>Initiate Process to start the Leading Practice Adoption Process</a:t>
            </a:r>
          </a:p>
        </p:txBody>
      </p:sp>
      <p:sp>
        <p:nvSpPr>
          <p:cNvPr id="47" name="Pentagon 46"/>
          <p:cNvSpPr/>
          <p:nvPr/>
        </p:nvSpPr>
        <p:spPr>
          <a:xfrm>
            <a:off x="6096000" y="5791200"/>
            <a:ext cx="26670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Plan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3962400" y="4114800"/>
            <a:ext cx="2133600" cy="838200"/>
          </a:xfrm>
          <a:prstGeom prst="wedgeRectCallout">
            <a:avLst>
              <a:gd name="adj1" fmla="val -41302"/>
              <a:gd name="adj2" fmla="val 1073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tx1"/>
                </a:solidFill>
              </a:rPr>
              <a:t>Continue with Facilitation within the Coal Industry</a:t>
            </a:r>
          </a:p>
        </p:txBody>
      </p:sp>
      <p:sp>
        <p:nvSpPr>
          <p:cNvPr id="50" name="Rectangular Callout 49"/>
          <p:cNvSpPr/>
          <p:nvPr/>
        </p:nvSpPr>
        <p:spPr>
          <a:xfrm>
            <a:off x="6781800" y="4572000"/>
            <a:ext cx="2133600" cy="838200"/>
          </a:xfrm>
          <a:prstGeom prst="wedgeRectCallout">
            <a:avLst>
              <a:gd name="adj1" fmla="val -41302"/>
              <a:gd name="adj2" fmla="val 1073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tx1"/>
                </a:solidFill>
              </a:rPr>
              <a:t>Glenburn Lodge Consultative </a:t>
            </a:r>
            <a:r>
              <a:rPr lang="en-ZA" sz="1600" dirty="0" smtClean="0">
                <a:solidFill>
                  <a:schemeClr val="tx1"/>
                </a:solidFill>
              </a:rPr>
              <a:t>Programme ?</a:t>
            </a:r>
            <a:endParaRPr lang="en-ZA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1" grpId="0" animBg="1"/>
      <p:bldP spid="31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5435"/>
              </p:ext>
            </p:extLst>
          </p:nvPr>
        </p:nvGraphicFramePr>
        <p:xfrm>
          <a:off x="0" y="914400"/>
          <a:ext cx="9144000" cy="5410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157"/>
                <a:gridCol w="8605843"/>
              </a:tblGrid>
              <a:tr h="5343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No`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Activities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054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Tripartite</a:t>
                      </a:r>
                      <a:r>
                        <a:rPr lang="en-US" sz="1600" baseline="0" dirty="0" smtClean="0"/>
                        <a:t> forums</a:t>
                      </a:r>
                      <a:r>
                        <a:rPr lang="en-US" sz="1600" dirty="0" smtClean="0"/>
                        <a:t> visited and positively participated .</a:t>
                      </a:r>
                      <a:r>
                        <a:rPr lang="en-US" sz="1600" baseline="0" dirty="0" smtClean="0"/>
                        <a:t> (NC, Free State, Merafong, Vaal River, Limpopo)</a:t>
                      </a:r>
                      <a:endParaRPr lang="en-US" sz="1600" dirty="0"/>
                    </a:p>
                  </a:txBody>
                  <a:tcPr anchor="ctr"/>
                </a:tc>
              </a:tr>
              <a:tr h="5814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Pilot Team established</a:t>
                      </a:r>
                      <a:r>
                        <a:rPr lang="en-US" sz="1600" baseline="0" dirty="0" smtClean="0"/>
                        <a:t> and initiating the integration process for EE&amp;MS &amp; TARP (FoG)</a:t>
                      </a:r>
                      <a:endParaRPr lang="en-US" sz="1600" dirty="0"/>
                    </a:p>
                  </a:txBody>
                  <a:tcPr anchor="ctr"/>
                </a:tc>
              </a:tr>
              <a:tr h="2669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Special assistance to:</a:t>
                      </a:r>
                    </a:p>
                    <a:p>
                      <a:r>
                        <a:rPr lang="en-US" sz="1600" dirty="0" smtClean="0"/>
                        <a:t>Harmony</a:t>
                      </a:r>
                      <a:r>
                        <a:rPr lang="en-US" sz="1600" baseline="0" dirty="0" smtClean="0"/>
                        <a:t> Mines (Coordinating TARP Adoption ), </a:t>
                      </a:r>
                    </a:p>
                    <a:p>
                      <a:r>
                        <a:rPr lang="en-US" sz="1600" baseline="0" dirty="0" smtClean="0"/>
                        <a:t>Sibanye Gold (Pilot -integration of TARP en EE&amp;MS also for upgrading of TARP (FoG)</a:t>
                      </a:r>
                    </a:p>
                    <a:p>
                      <a:r>
                        <a:rPr lang="en-US" sz="1600" baseline="0" dirty="0" smtClean="0"/>
                        <a:t>Hernic (Assisting with Training for Interviews Mental Models etc.)</a:t>
                      </a:r>
                    </a:p>
                    <a:p>
                      <a:r>
                        <a:rPr lang="en-US" sz="1600" baseline="0" dirty="0" smtClean="0"/>
                        <a:t>Mintails (New start for “small mines”) – EE&amp;MS and TARP (FoG)</a:t>
                      </a:r>
                    </a:p>
                    <a:p>
                      <a:r>
                        <a:rPr lang="en-US" sz="1600" baseline="0" dirty="0" smtClean="0"/>
                        <a:t>Bakubung (Change from Vertical Sinking to Station Cutting – EE&amp;MS and Tarp)</a:t>
                      </a:r>
                    </a:p>
                    <a:p>
                      <a:r>
                        <a:rPr lang="en-US" sz="1600" baseline="0" dirty="0" smtClean="0"/>
                        <a:t>Venetia Mine (EE&amp;MS Review and TARP)</a:t>
                      </a:r>
                    </a:p>
                    <a:p>
                      <a:r>
                        <a:rPr lang="en-US" sz="1600" baseline="0" dirty="0" smtClean="0"/>
                        <a:t>SAMANCOR Chrome – Eastern Chrome Mines (Review EE&amp;MS and start with TARP)</a:t>
                      </a:r>
                    </a:p>
                    <a:p>
                      <a:r>
                        <a:rPr lang="en-US" sz="1600" baseline="0" dirty="0" smtClean="0"/>
                        <a:t>Kimberley Diamond Mines (EE&amp;MS and TARP)</a:t>
                      </a:r>
                    </a:p>
                    <a:p>
                      <a:r>
                        <a:rPr lang="en-US" sz="1600" baseline="0" dirty="0" smtClean="0"/>
                        <a:t>Koffiefontein Diamond Mine (EE&amp;MS and TARP)</a:t>
                      </a:r>
                      <a:endParaRPr lang="en-US" sz="1600" dirty="0"/>
                    </a:p>
                  </a:txBody>
                  <a:tcPr anchor="ctr"/>
                </a:tc>
              </a:tr>
              <a:tr h="6077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Three</a:t>
                      </a:r>
                      <a:r>
                        <a:rPr lang="en-US" sz="1600" baseline="0" dirty="0" smtClean="0"/>
                        <a:t> COPAs run in Central, Northern Cape and Mpumalanga / Limpopo Regions for FoG Leading practices</a:t>
                      </a:r>
                      <a:endParaRPr lang="en-US" sz="1600" dirty="0"/>
                    </a:p>
                  </a:txBody>
                  <a:tcPr anchor="ctr"/>
                </a:tc>
              </a:tr>
              <a:tr h="5791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Renewed interest from diamond</a:t>
                      </a:r>
                      <a:r>
                        <a:rPr lang="en-US" sz="1600" baseline="0" dirty="0" smtClean="0"/>
                        <a:t> mines. Petra diamonds and De Beers. Call for formation of a possible Diamond COPA (Finsch Diamond Mine – Leading Adoption Site)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9" r="18422" b="23450"/>
          <a:stretch>
            <a:fillRect/>
          </a:stretch>
        </p:blipFill>
        <p:spPr bwMode="auto">
          <a:xfrm>
            <a:off x="8108950" y="6351588"/>
            <a:ext cx="693738" cy="392112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143000" y="6327775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6742113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316663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56811" y="34290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2400" b="1" dirty="0">
                <a:latin typeface="Arial" pitchFamily="34" charset="0"/>
                <a:ea typeface="+mj-ea"/>
                <a:cs typeface="Arial" pitchFamily="34" charset="0"/>
              </a:rPr>
              <a:t>Progress for the Month of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May / June </a:t>
            </a:r>
            <a:r>
              <a:rPr lang="en-ZA" sz="2400" b="1" dirty="0">
                <a:latin typeface="Arial" pitchFamily="34" charset="0"/>
                <a:ea typeface="+mj-ea"/>
                <a:cs typeface="Arial" pitchFamily="34" charset="0"/>
              </a:rPr>
              <a:t>2014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285875" y="6351588"/>
            <a:ext cx="6572250" cy="357187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9" r="18422" b="23450"/>
          <a:stretch>
            <a:fillRect/>
          </a:stretch>
        </p:blipFill>
        <p:spPr bwMode="auto">
          <a:xfrm>
            <a:off x="8089900" y="6348413"/>
            <a:ext cx="693738" cy="393700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285875" y="6338888"/>
            <a:ext cx="6715125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85875" y="6708775"/>
            <a:ext cx="6715125" cy="33338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330950"/>
            <a:ext cx="8572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184150" y="722313"/>
            <a:ext cx="8929688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40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2400" b="1" dirty="0">
                <a:latin typeface="Arial" pitchFamily="34" charset="0"/>
                <a:ea typeface="+mj-ea"/>
                <a:cs typeface="Arial" pitchFamily="34" charset="0"/>
              </a:rPr>
              <a:t>Progress for the Month of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April/May/June 2014</a:t>
            </a:r>
            <a:endParaRPr lang="en-ZA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564377"/>
              </p:ext>
            </p:extLst>
          </p:nvPr>
        </p:nvGraphicFramePr>
        <p:xfrm>
          <a:off x="228600" y="969963"/>
          <a:ext cx="8763000" cy="504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124200"/>
                <a:gridCol w="2895600"/>
                <a:gridCol w="1578592"/>
                <a:gridCol w="783608"/>
              </a:tblGrid>
              <a:tr h="78807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No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Challenge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(Issues, Risks, Concerns)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Response - Remedial  Action 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Due Date</a:t>
                      </a:r>
                      <a:endParaRPr kumimoji="0" lang="en-US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Resp. Person</a:t>
                      </a:r>
                      <a:endParaRPr kumimoji="0" lang="en-US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3275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Quality Nets and bolts installations in low stoping widths (&lt;120cm)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Directed and Focused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COPA with Supplier Displays at Randfontein GC – Machines, Nets, Bolts etc.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sngStrike" baseline="0" dirty="0" smtClean="0">
                          <a:latin typeface="Arial" pitchFamily="34" charset="0"/>
                          <a:cs typeface="Arial" pitchFamily="34" charset="0"/>
                        </a:rPr>
                        <a:t>11 April 20</a:t>
                      </a:r>
                    </a:p>
                    <a:p>
                      <a:pPr algn="ctr"/>
                      <a:r>
                        <a:rPr lang="en-US" sz="1200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Successfully Completed</a:t>
                      </a:r>
                      <a:endParaRPr lang="en-US" sz="1200" strike="noStrik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Team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Helping mines to develop Mental Models, LBP’s, BCP’s, and complete Portfolios of Evidence before reporting 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Discussions at COPAs, 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and on special requests from individual mines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2014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On Going…..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Herhaaal, Herhaal, Herhaal…..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Team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Too many practices for mines to cope with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Pilot Initiatives with Sibanye Gold and Phakisa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May 2014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DJA &amp; RM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Lack of human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resources on mines to effectively carry out adoption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Trial at Phakisa – Use line personnel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June 2014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DJA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Mines in General do not appreciate the importance of LB and BC plans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Marketing Drive required, starting with MOSH TASK FORCE, MPA’s, TPF’s COPA’s – all occasions…..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June 2014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On going…..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AvZ</a:t>
                      </a: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DJA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>
          <a:xfrm>
            <a:off x="1285875" y="6351588"/>
            <a:ext cx="6572250" cy="357187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</p:spTree>
    <p:extLst>
      <p:ext uri="{BB962C8B-B14F-4D97-AF65-F5344CB8AC3E}">
        <p14:creationId xmlns:p14="http://schemas.microsoft.com/office/powerpoint/2010/main" val="3521980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9" r="18422" b="23450"/>
          <a:stretch>
            <a:fillRect/>
          </a:stretch>
        </p:blipFill>
        <p:spPr bwMode="auto">
          <a:xfrm>
            <a:off x="8108950" y="6351588"/>
            <a:ext cx="693738" cy="392112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143000" y="6327775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6742113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316663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214312" y="1143000"/>
            <a:ext cx="8929688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6675" y="30480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Leading Practice Adoption</a:t>
            </a:r>
            <a:endParaRPr lang="en-ZA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285875" y="6351588"/>
            <a:ext cx="6572250" cy="357187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538262"/>
              </p:ext>
            </p:extLst>
          </p:nvPr>
        </p:nvGraphicFramePr>
        <p:xfrm>
          <a:off x="457200" y="16002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Leading Practice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Progress </a:t>
                      </a:r>
                      <a:r>
                        <a:rPr lang="en-ZA" dirty="0" smtClean="0"/>
                        <a:t>Tracker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No. of Mines Participating</a:t>
                      </a:r>
                      <a:endParaRPr lang="en-ZA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Entry Examination and Making Safe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98%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69</a:t>
                      </a:r>
                      <a:endParaRPr lang="en-ZA" baseline="0" dirty="0"/>
                    </a:p>
                  </a:txBody>
                  <a:tcPr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Nets with Bolts (Stoping Areas)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94%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44</a:t>
                      </a:r>
                      <a:endParaRPr lang="en-ZA" baseline="0" dirty="0"/>
                    </a:p>
                  </a:txBody>
                  <a:tcPr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Triggered Action Response Plan (FoG)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64%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47</a:t>
                      </a:r>
                      <a:endParaRPr lang="en-ZA" baseline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34471" y="349623"/>
          <a:ext cx="89154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3" imgW="8658353" imgH="5648360" progId="Excel.Sheet.12">
                  <p:embed/>
                </p:oleObj>
              </mc:Choice>
              <mc:Fallback>
                <p:oleObj name="Worksheet" r:id="rId3" imgW="8658353" imgH="5648360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71" y="349623"/>
                        <a:ext cx="8915400" cy="6172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623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653534"/>
            <a:ext cx="617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 smtClean="0"/>
              <a:t>CENTRAL COPA – Netting with Bolting and TARP</a:t>
            </a:r>
            <a:endParaRPr lang="en-ZA" sz="20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007805"/>
              </p:ext>
            </p:extLst>
          </p:nvPr>
        </p:nvGraphicFramePr>
        <p:xfrm>
          <a:off x="0" y="1143000"/>
          <a:ext cx="9083675" cy="551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3" imgW="10601388" imgH="6867650" progId="Excel.Sheet.12">
                  <p:embed/>
                </p:oleObj>
              </mc:Choice>
              <mc:Fallback>
                <p:oleObj name="Worksheet" r:id="rId3" imgW="10601388" imgH="6867650" progId="Excel.Shee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083675" cy="551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172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674</Words>
  <Application>Microsoft Office PowerPoint</Application>
  <PresentationFormat>On-screen Show (4:3)</PresentationFormat>
  <Paragraphs>127</Paragraphs>
  <Slides>15</Slides>
  <Notes>5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Theme3</vt:lpstr>
      <vt:lpstr>Worksheet</vt:lpstr>
      <vt:lpstr>MOSH Falls of Ground Team  Leading Practice  Adoption Team  Activity Report  20 June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 OF GROUND</dc:title>
  <dc:creator>Chris  Legodi</dc:creator>
  <cp:lastModifiedBy>Duncan Laptop</cp:lastModifiedBy>
  <cp:revision>66</cp:revision>
  <dcterms:created xsi:type="dcterms:W3CDTF">2012-10-17T09:06:01Z</dcterms:created>
  <dcterms:modified xsi:type="dcterms:W3CDTF">2014-06-20T08:43:28Z</dcterms:modified>
</cp:coreProperties>
</file>