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63" r:id="rId5"/>
    <p:sldId id="257" r:id="rId6"/>
    <p:sldId id="267" r:id="rId7"/>
    <p:sldId id="268" r:id="rId8"/>
    <p:sldId id="271" r:id="rId9"/>
    <p:sldId id="270" r:id="rId10"/>
    <p:sldId id="259" r:id="rId11"/>
    <p:sldId id="260" r:id="rId12"/>
    <p:sldId id="261" r:id="rId13"/>
    <p:sldId id="264" r:id="rId14"/>
    <p:sldId id="265" r:id="rId15"/>
    <p:sldId id="266" r:id="rId1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uncan%20Laptop\Documents\Safety%20Data\Fatals%20per%20commodity%20from%201988%20-%202010%20plus%20Rock%20Related_June%2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ZA"/>
            </a:pPr>
            <a:r>
              <a:rPr lang="en-ZA"/>
              <a:t>Reportable Injuries</a:t>
            </a:r>
            <a:r>
              <a:rPr lang="en-ZA" baseline="0"/>
              <a:t> 2012</a:t>
            </a:r>
            <a:endParaRPr lang="en-ZA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75000"/>
              </a:srgbClr>
            </a:solidFill>
          </c:spPr>
          <c:invertIfNegative val="0"/>
          <c:cat>
            <c:strRef>
              <c:f>Sheet2!$C$94:$K$94</c:f>
              <c:strCache>
                <c:ptCount val="9"/>
                <c:pt idx="0">
                  <c:v>Rock Related</c:v>
                </c:pt>
                <c:pt idx="1">
                  <c:v>Machinery</c:v>
                </c:pt>
                <c:pt idx="2">
                  <c:v>Transport &amp; Mining</c:v>
                </c:pt>
                <c:pt idx="3">
                  <c:v>General</c:v>
                </c:pt>
                <c:pt idx="4">
                  <c:v>Conveyances</c:v>
                </c:pt>
                <c:pt idx="5">
                  <c:v>Electrical</c:v>
                </c:pt>
                <c:pt idx="6">
                  <c:v>Fires</c:v>
                </c:pt>
                <c:pt idx="7">
                  <c:v>Explosives</c:v>
                </c:pt>
                <c:pt idx="8">
                  <c:v>Heat Exhaustion</c:v>
                </c:pt>
              </c:strCache>
            </c:strRef>
          </c:cat>
          <c:val>
            <c:numRef>
              <c:f>Sheet2!$C$95:$K$95</c:f>
              <c:numCache>
                <c:formatCode>General</c:formatCode>
                <c:ptCount val="9"/>
                <c:pt idx="0">
                  <c:v>593</c:v>
                </c:pt>
                <c:pt idx="1">
                  <c:v>226</c:v>
                </c:pt>
                <c:pt idx="2">
                  <c:v>563</c:v>
                </c:pt>
                <c:pt idx="3">
                  <c:v>1750</c:v>
                </c:pt>
                <c:pt idx="4">
                  <c:v>23</c:v>
                </c:pt>
                <c:pt idx="5">
                  <c:v>17</c:v>
                </c:pt>
                <c:pt idx="6">
                  <c:v>11</c:v>
                </c:pt>
                <c:pt idx="7">
                  <c:v>13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88000"/>
        <c:axId val="116689536"/>
      </c:barChart>
      <c:catAx>
        <c:axId val="116688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lang="en-ZA" sz="1400" b="1"/>
            </a:pPr>
            <a:endParaRPr lang="en-US"/>
          </a:p>
        </c:txPr>
        <c:crossAx val="116689536"/>
        <c:crosses val="autoZero"/>
        <c:auto val="1"/>
        <c:lblAlgn val="ctr"/>
        <c:lblOffset val="100"/>
        <c:noMultiLvlLbl val="0"/>
      </c:catAx>
      <c:valAx>
        <c:axId val="116689536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lang="en-ZA" sz="1400" b="1"/>
            </a:pPr>
            <a:endParaRPr lang="en-US"/>
          </a:p>
        </c:txPr>
        <c:crossAx val="116688000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solidFill>
      <a:srgbClr val="4F81BD">
        <a:lumMod val="20000"/>
        <a:lumOff val="80000"/>
      </a:srgbClr>
    </a:solidFill>
    <a:ln>
      <a:solidFill>
        <a:srgbClr val="00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0" y="1500174"/>
            <a:ext cx="5286380" cy="1470025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The behavioural stuff: some reflections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86124"/>
            <a:ext cx="3914780" cy="1752600"/>
          </a:xfrm>
        </p:spPr>
        <p:txBody>
          <a:bodyPr/>
          <a:lstStyle/>
          <a:p>
            <a:r>
              <a:rPr lang="en-ZA" dirty="0" smtClean="0"/>
              <a:t>FOG </a:t>
            </a:r>
            <a:r>
              <a:rPr lang="en-ZA" dirty="0" err="1" smtClean="0"/>
              <a:t>Copa</a:t>
            </a:r>
            <a:endParaRPr lang="en-ZA" dirty="0" smtClean="0"/>
          </a:p>
          <a:p>
            <a:r>
              <a:rPr lang="en-ZA" dirty="0" smtClean="0"/>
              <a:t>29 November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838200"/>
            <a:ext cx="7886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857231"/>
            <a:ext cx="8599142" cy="521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5"/>
            <a:ext cx="8539333" cy="53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shift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166935"/>
            <a:ext cx="4104456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Traditional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 know how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 tell you what to do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do as I tell you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 hold you accountable for executing my instruction</a:t>
            </a:r>
            <a:endParaRPr lang="en-Z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157824"/>
            <a:ext cx="4104456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Coaching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know how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tell me what you’re going to do and how I can support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do what you commit yourself to 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 hold you accountable for executing your own plan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The bottom line: Desired Leadership Behaviour to ensure the LP is embraced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29400" y="1828800"/>
            <a:ext cx="1676400" cy="99060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ositive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67" y="2057400"/>
            <a:ext cx="52696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you see desired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- react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29400" y="3124200"/>
            <a:ext cx="1676400" cy="99060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mmediate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9400" y="4419600"/>
            <a:ext cx="1676400" cy="99060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ertain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767" y="3409890"/>
            <a:ext cx="52696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you see undesired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- coach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767" y="4315361"/>
            <a:ext cx="526963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Unconditional management support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Respectful and caring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Open communication to lowest levels,</a:t>
            </a:r>
          </a:p>
          <a:p>
            <a:r>
              <a:rPr lang="en-US" sz="2000" dirty="0" smtClean="0"/>
              <a:t>    listen!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57200"/>
            <a:ext cx="842968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way forward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458200" cy="206210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Formally constitute an interest group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Involve the whole industry (currently only </a:t>
            </a:r>
            <a:r>
              <a:rPr lang="en-US" sz="2400" dirty="0" err="1" smtClean="0">
                <a:solidFill>
                  <a:srgbClr val="FFFF00"/>
                </a:solidFill>
              </a:rPr>
              <a:t>Angloplats</a:t>
            </a:r>
            <a:r>
              <a:rPr lang="en-US" sz="2400" dirty="0" smtClean="0">
                <a:solidFill>
                  <a:srgbClr val="FFFF00"/>
                </a:solidFill>
              </a:rPr>
              <a:t>, AGA, ARM, Harmony, </a:t>
            </a:r>
            <a:r>
              <a:rPr lang="en-US" sz="2400" dirty="0" err="1" smtClean="0">
                <a:solidFill>
                  <a:srgbClr val="FFFF00"/>
                </a:solidFill>
              </a:rPr>
              <a:t>Implats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Lonmin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Sibanye</a:t>
            </a:r>
            <a:r>
              <a:rPr lang="en-US" sz="2400" dirty="0" smtClean="0">
                <a:solidFill>
                  <a:srgbClr val="FFFF00"/>
                </a:solidFill>
              </a:rPr>
              <a:t>, Goldfields)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Get the best available knowledge to participate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214686"/>
            <a:ext cx="8458200" cy="243143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Search for LP’s in the areas of: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Communication materials</a:t>
            </a:r>
            <a:endParaRPr lang="en-ZA" sz="2400" dirty="0" smtClean="0">
              <a:solidFill>
                <a:srgbClr val="FFFF00"/>
              </a:solidFill>
            </a:endParaRP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Behaviour</a:t>
            </a:r>
            <a:r>
              <a:rPr lang="en-US" sz="2400" dirty="0" smtClean="0">
                <a:solidFill>
                  <a:srgbClr val="FFFF00"/>
                </a:solidFill>
              </a:rPr>
              <a:t> standards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Training </a:t>
            </a:r>
            <a:r>
              <a:rPr lang="en-US" sz="2400" dirty="0" err="1" smtClean="0">
                <a:solidFill>
                  <a:srgbClr val="FFFF00"/>
                </a:solidFill>
              </a:rPr>
              <a:t>programmes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Behavioural</a:t>
            </a:r>
            <a:r>
              <a:rPr lang="en-US" sz="2400" dirty="0" smtClean="0">
                <a:solidFill>
                  <a:srgbClr val="FFFF00"/>
                </a:solidFill>
              </a:rPr>
              <a:t> change interventions</a:t>
            </a:r>
            <a:endParaRPr lang="en-ZA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Measurement tools</a:t>
            </a:r>
            <a:endParaRPr lang="en-ZA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857364"/>
            <a:ext cx="480772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diagnosis ….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 The literature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 Our leaders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 Our people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471488"/>
            <a:ext cx="78676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542925"/>
            <a:ext cx="78390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Interviews held with some 20 senior managers/executives, including  five CEO’s: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830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“Involve people” (see also ‘Involvement’ above)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“Create a thorough understanding of the system.”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“Listen to feedback from people on the ground.”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“Engage people”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“Empower people and communicate continuously”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“Positive re-enforcement - give credit where credit is due”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“Walk the talk, live the values”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“Lead by example”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“Take personal ownership”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“Explain to crews why things are done and how it will make a difference”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“Unequivocal support for the system”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“Be a MOSH ambassador”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The following were cited as barriers to adoption: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“Where GM’s show resistance, it will not happen”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“(The desired behaviour) is not our natural style”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“Leaders are not disciplined enough to walk the talk”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“(Leaders are weak in) people issues, in particular the ability of supervisors to work with people”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“They need to communicate better”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“Supervisors do not listen enough and are not asking enough about the constraints”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“Blame culture and 1970’s and 80’s management styles.  The new breed of workers does not respond to it”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“Lack of leadership”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 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101268">
            <a:off x="153160" y="3065384"/>
            <a:ext cx="8686800" cy="1566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Bottom Line: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Our supervisors are not good at getting the best out of their people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We know what style of leadership will work, but how do we make it stick?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014" y="142852"/>
            <a:ext cx="8503266" cy="619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47" y="266816"/>
            <a:ext cx="8689371" cy="630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16" y="2551837"/>
            <a:ext cx="714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Towards a </a:t>
            </a:r>
            <a:r>
              <a:rPr lang="en-US" sz="5400" dirty="0" err="1" smtClean="0">
                <a:solidFill>
                  <a:schemeClr val="bg1"/>
                </a:solidFill>
              </a:rPr>
              <a:t>behavioural</a:t>
            </a:r>
            <a:r>
              <a:rPr lang="en-US" sz="5400" dirty="0" smtClean="0">
                <a:solidFill>
                  <a:schemeClr val="bg1"/>
                </a:solidFill>
              </a:rPr>
              <a:t> leading practice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212876"/>
              </p:ext>
            </p:extLst>
          </p:nvPr>
        </p:nvGraphicFramePr>
        <p:xfrm>
          <a:off x="285720" y="428605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000000"/>
    </a:lt2>
    <a:accent1>
      <a:srgbClr val="00CC99"/>
    </a:accent1>
    <a:accent2>
      <a:srgbClr val="3333FF"/>
    </a:accent2>
    <a:accent3>
      <a:srgbClr val="FFFFFF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000000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64</TotalTime>
  <Words>460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Theme3</vt:lpstr>
      <vt:lpstr>The behavioural stuff: some reflections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bottom line: Desired Leadership Behaviour to ensure the LP is embraced</vt:lpstr>
      <vt:lpstr> 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Duncan Laptop</cp:lastModifiedBy>
  <cp:revision>9</cp:revision>
  <dcterms:created xsi:type="dcterms:W3CDTF">2012-08-02T11:34:04Z</dcterms:created>
  <dcterms:modified xsi:type="dcterms:W3CDTF">2013-11-29T06:35:47Z</dcterms:modified>
</cp:coreProperties>
</file>