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260" r:id="rId4"/>
    <p:sldId id="261" r:id="rId5"/>
    <p:sldId id="273" r:id="rId6"/>
    <p:sldId id="264" r:id="rId7"/>
    <p:sldId id="265" r:id="rId8"/>
    <p:sldId id="284" r:id="rId9"/>
    <p:sldId id="283" r:id="rId10"/>
    <p:sldId id="285" r:id="rId11"/>
    <p:sldId id="275" r:id="rId12"/>
    <p:sldId id="279" r:id="rId13"/>
    <p:sldId id="28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606" autoAdjust="0"/>
  </p:normalViewPr>
  <p:slideViewPr>
    <p:cSldViewPr>
      <p:cViewPr>
        <p:scale>
          <a:sx n="100" d="100"/>
          <a:sy n="100" d="100"/>
        </p:scale>
        <p:origin x="-294" y="82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uncan%20Laptop\Downloads\TARP%20Adoption%20Process%20flow%20sheet_Sept%202013%20(1)%20(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n-ZA" sz="2025" b="1" i="0" u="none" strike="noStrike" baseline="0">
                <a:solidFill>
                  <a:srgbClr val="000000"/>
                </a:solidFill>
                <a:latin typeface="Arial"/>
                <a:ea typeface="Arial"/>
                <a:cs typeface="Arial"/>
              </a:defRPr>
            </a:pPr>
            <a:r>
              <a:rPr lang="en-ZA"/>
              <a:t>MOSH FOG TARP Adoption Monitor</a:t>
            </a:r>
          </a:p>
        </c:rich>
      </c:tx>
      <c:layout>
        <c:manualLayout>
          <c:xMode val="edge"/>
          <c:yMode val="edge"/>
          <c:x val="0.34188574912984465"/>
          <c:y val="2.6946067225467815E-2"/>
        </c:manualLayout>
      </c:layout>
      <c:spPr>
        <a:noFill/>
        <a:ln w="25400">
          <a:noFill/>
        </a:ln>
      </c:spPr>
    </c:title>
    <c:plotArea>
      <c:layout>
        <c:manualLayout>
          <c:layoutTarget val="inner"/>
          <c:xMode val="edge"/>
          <c:yMode val="edge"/>
          <c:x val="7.0593004214898808E-2"/>
          <c:y val="9.509557834129076E-2"/>
          <c:w val="0.70996392810412412"/>
          <c:h val="0.75109388994985393"/>
        </c:manualLayout>
      </c:layout>
      <c:barChart>
        <c:barDir val="col"/>
        <c:grouping val="stacked"/>
        <c:ser>
          <c:idx val="0"/>
          <c:order val="0"/>
          <c:tx>
            <c:strRef>
              <c:f>'[TARP Adoption Process flow sheet_Sept 2013 (1) (1).xls]TARP'!$D$82</c:f>
              <c:strCache>
                <c:ptCount val="1"/>
                <c:pt idx="0">
                  <c:v>Percentage of Units with Documents Signed Off</c:v>
                </c:pt>
              </c:strCache>
            </c:strRef>
          </c:tx>
          <c:spPr>
            <a:solidFill>
              <a:srgbClr val="00FF00"/>
            </a:solidFill>
            <a:ln w="12700">
              <a:solidFill>
                <a:srgbClr val="000000"/>
              </a:solidFill>
              <a:prstDash val="solid"/>
            </a:ln>
          </c:spPr>
          <c:cat>
            <c:strRef>
              <c:f>'C:\Users\Andre\Documents\Documents\1 MOSH\Adoption\COPA\COPA Documents\[Adoption Monitor Chart EEMS 21 June 2012 (FoG).xlsx]EE&amp;MS'!$R$79:$AA$79</c:f>
              <c:strCache>
                <c:ptCount val="10"/>
                <c:pt idx="0">
                  <c:v>LP Review</c:v>
                </c:pt>
                <c:pt idx="1">
                  <c:v>Implementation Plan</c:v>
                </c:pt>
                <c:pt idx="2">
                  <c:v>Procedure Amended</c:v>
                </c:pt>
                <c:pt idx="3">
                  <c:v>MM Interviews</c:v>
                </c:pt>
                <c:pt idx="4">
                  <c:v>LB Plan</c:v>
                </c:pt>
                <c:pt idx="5">
                  <c:v>BC Plan</c:v>
                </c:pt>
                <c:pt idx="6">
                  <c:v>Risk Assessment</c:v>
                </c:pt>
                <c:pt idx="7">
                  <c:v>Lesson Plans</c:v>
                </c:pt>
                <c:pt idx="8">
                  <c:v>Management Reviews</c:v>
                </c:pt>
                <c:pt idx="9">
                  <c:v>Roll Out Plan</c:v>
                </c:pt>
              </c:strCache>
            </c:strRef>
          </c:cat>
          <c:val>
            <c:numRef>
              <c:f>'[TARP Adoption Process flow sheet_Sept 2013 (1) (1).xls]TARP'!$R$82:$AA$82</c:f>
              <c:numCache>
                <c:formatCode>0%</c:formatCode>
                <c:ptCount val="10"/>
                <c:pt idx="0">
                  <c:v>0.7647058823529419</c:v>
                </c:pt>
                <c:pt idx="1">
                  <c:v>0.47058823529411814</c:v>
                </c:pt>
                <c:pt idx="2">
                  <c:v>0.41176470588235342</c:v>
                </c:pt>
                <c:pt idx="3">
                  <c:v>0.11764705882352944</c:v>
                </c:pt>
                <c:pt idx="4">
                  <c:v>5.8823529411764712E-2</c:v>
                </c:pt>
                <c:pt idx="5">
                  <c:v>2.9411764705882356E-2</c:v>
                </c:pt>
                <c:pt idx="6">
                  <c:v>5.8823529411764712E-2</c:v>
                </c:pt>
                <c:pt idx="7">
                  <c:v>5.8823529411764712E-2</c:v>
                </c:pt>
                <c:pt idx="8">
                  <c:v>5.8823529411764712E-2</c:v>
                </c:pt>
                <c:pt idx="9">
                  <c:v>5.8823529411764712E-2</c:v>
                </c:pt>
              </c:numCache>
            </c:numRef>
          </c:val>
        </c:ser>
        <c:ser>
          <c:idx val="1"/>
          <c:order val="1"/>
          <c:tx>
            <c:strRef>
              <c:f>'[TARP Adoption Process flow sheet_Sept 2013 (1) (1).xls]TARP'!$D$83</c:f>
              <c:strCache>
                <c:ptCount val="1"/>
                <c:pt idx="0">
                  <c:v>Percentage of Units Completed not Signed Off</c:v>
                </c:pt>
              </c:strCache>
            </c:strRef>
          </c:tx>
          <c:spPr>
            <a:solidFill>
              <a:srgbClr val="FFFF00"/>
            </a:solidFill>
            <a:ln w="12700">
              <a:solidFill>
                <a:srgbClr val="000000"/>
              </a:solidFill>
              <a:prstDash val="solid"/>
            </a:ln>
          </c:spPr>
          <c:cat>
            <c:strRef>
              <c:f>'C:\Users\Andre\Documents\Documents\1 MOSH\Adoption\COPA\COPA Documents\[Adoption Monitor Chart EEMS 21 June 2012 (FoG).xlsx]EE&amp;MS'!$R$79:$AA$79</c:f>
              <c:strCache>
                <c:ptCount val="10"/>
                <c:pt idx="0">
                  <c:v>LP Review</c:v>
                </c:pt>
                <c:pt idx="1">
                  <c:v>Implementation Plan</c:v>
                </c:pt>
                <c:pt idx="2">
                  <c:v>Procedure Amended</c:v>
                </c:pt>
                <c:pt idx="3">
                  <c:v>MM Interviews</c:v>
                </c:pt>
                <c:pt idx="4">
                  <c:v>LB Plan</c:v>
                </c:pt>
                <c:pt idx="5">
                  <c:v>BC Plan</c:v>
                </c:pt>
                <c:pt idx="6">
                  <c:v>Risk Assessment</c:v>
                </c:pt>
                <c:pt idx="7">
                  <c:v>Lesson Plans</c:v>
                </c:pt>
                <c:pt idx="8">
                  <c:v>Management Reviews</c:v>
                </c:pt>
                <c:pt idx="9">
                  <c:v>Roll Out Plan</c:v>
                </c:pt>
              </c:strCache>
            </c:strRef>
          </c:cat>
          <c:val>
            <c:numRef>
              <c:f>'[TARP Adoption Process flow sheet_Sept 2013 (1) (1).xls]TARP'!$R$83:$AA$83</c:f>
              <c:numCache>
                <c:formatCode>0%</c:formatCode>
                <c:ptCount val="10"/>
                <c:pt idx="0">
                  <c:v>0</c:v>
                </c:pt>
                <c:pt idx="1">
                  <c:v>0</c:v>
                </c:pt>
                <c:pt idx="2">
                  <c:v>0</c:v>
                </c:pt>
                <c:pt idx="3">
                  <c:v>0</c:v>
                </c:pt>
                <c:pt idx="4">
                  <c:v>0</c:v>
                </c:pt>
                <c:pt idx="5">
                  <c:v>0</c:v>
                </c:pt>
                <c:pt idx="6">
                  <c:v>0</c:v>
                </c:pt>
                <c:pt idx="7">
                  <c:v>0</c:v>
                </c:pt>
                <c:pt idx="8">
                  <c:v>0</c:v>
                </c:pt>
                <c:pt idx="9">
                  <c:v>0</c:v>
                </c:pt>
              </c:numCache>
            </c:numRef>
          </c:val>
        </c:ser>
        <c:ser>
          <c:idx val="2"/>
          <c:order val="2"/>
          <c:tx>
            <c:strRef>
              <c:f>'[TARP Adoption Process flow sheet_Sept 2013 (1) (1).xls]TARP'!$D$84</c:f>
              <c:strCache>
                <c:ptCount val="1"/>
                <c:pt idx="0">
                  <c:v>Percentage of Units with Work In Progress</c:v>
                </c:pt>
              </c:strCache>
            </c:strRef>
          </c:tx>
          <c:spPr>
            <a:solidFill>
              <a:srgbClr val="FF9900"/>
            </a:solidFill>
            <a:ln w="12700">
              <a:solidFill>
                <a:srgbClr val="000000"/>
              </a:solidFill>
              <a:prstDash val="solid"/>
            </a:ln>
          </c:spPr>
          <c:cat>
            <c:strRef>
              <c:f>'C:\Users\Andre\Documents\Documents\1 MOSH\Adoption\COPA\COPA Documents\[Adoption Monitor Chart EEMS 21 June 2012 (FoG).xlsx]EE&amp;MS'!$R$79:$AA$79</c:f>
              <c:strCache>
                <c:ptCount val="10"/>
                <c:pt idx="0">
                  <c:v>LP Review</c:v>
                </c:pt>
                <c:pt idx="1">
                  <c:v>Implementation Plan</c:v>
                </c:pt>
                <c:pt idx="2">
                  <c:v>Procedure Amended</c:v>
                </c:pt>
                <c:pt idx="3">
                  <c:v>MM Interviews</c:v>
                </c:pt>
                <c:pt idx="4">
                  <c:v>LB Plan</c:v>
                </c:pt>
                <c:pt idx="5">
                  <c:v>BC Plan</c:v>
                </c:pt>
                <c:pt idx="6">
                  <c:v>Risk Assessment</c:v>
                </c:pt>
                <c:pt idx="7">
                  <c:v>Lesson Plans</c:v>
                </c:pt>
                <c:pt idx="8">
                  <c:v>Management Reviews</c:v>
                </c:pt>
                <c:pt idx="9">
                  <c:v>Roll Out Plan</c:v>
                </c:pt>
              </c:strCache>
            </c:strRef>
          </c:cat>
          <c:val>
            <c:numRef>
              <c:f>'[TARP Adoption Process flow sheet_Sept 2013 (1) (1).xls]TARP'!$R$84:$AA$84</c:f>
              <c:numCache>
                <c:formatCode>0%</c:formatCode>
                <c:ptCount val="10"/>
                <c:pt idx="0">
                  <c:v>0.14705882352941191</c:v>
                </c:pt>
                <c:pt idx="1">
                  <c:v>0.11764705882352944</c:v>
                </c:pt>
                <c:pt idx="2">
                  <c:v>0.17647058823529421</c:v>
                </c:pt>
                <c:pt idx="3">
                  <c:v>0.17647058823529421</c:v>
                </c:pt>
                <c:pt idx="4">
                  <c:v>0.17647058823529421</c:v>
                </c:pt>
                <c:pt idx="5">
                  <c:v>0.20588235294117646</c:v>
                </c:pt>
                <c:pt idx="6">
                  <c:v>5.8823529411764712E-2</c:v>
                </c:pt>
                <c:pt idx="7">
                  <c:v>5.8823529411764712E-2</c:v>
                </c:pt>
                <c:pt idx="8">
                  <c:v>5.8823529411764712E-2</c:v>
                </c:pt>
                <c:pt idx="9">
                  <c:v>5.8823529411764712E-2</c:v>
                </c:pt>
              </c:numCache>
            </c:numRef>
          </c:val>
        </c:ser>
        <c:ser>
          <c:idx val="3"/>
          <c:order val="3"/>
          <c:tx>
            <c:strRef>
              <c:f>'[TARP Adoption Process flow sheet_Sept 2013 (1) (1).xls]TARP'!$D$85</c:f>
              <c:strCache>
                <c:ptCount val="1"/>
                <c:pt idx="0">
                  <c:v>Percentage of Units No Action</c:v>
                </c:pt>
              </c:strCache>
            </c:strRef>
          </c:tx>
          <c:spPr>
            <a:solidFill>
              <a:srgbClr val="FF0000"/>
            </a:solidFill>
            <a:ln w="12700">
              <a:solidFill>
                <a:srgbClr val="000000"/>
              </a:solidFill>
              <a:prstDash val="solid"/>
            </a:ln>
          </c:spPr>
          <c:cat>
            <c:strRef>
              <c:f>'C:\Users\Andre\Documents\Documents\1 MOSH\Adoption\COPA\COPA Documents\[Adoption Monitor Chart EEMS 21 June 2012 (FoG).xlsx]EE&amp;MS'!$R$79:$AA$79</c:f>
              <c:strCache>
                <c:ptCount val="10"/>
                <c:pt idx="0">
                  <c:v>LP Review</c:v>
                </c:pt>
                <c:pt idx="1">
                  <c:v>Implementation Plan</c:v>
                </c:pt>
                <c:pt idx="2">
                  <c:v>Procedure Amended</c:v>
                </c:pt>
                <c:pt idx="3">
                  <c:v>MM Interviews</c:v>
                </c:pt>
                <c:pt idx="4">
                  <c:v>LB Plan</c:v>
                </c:pt>
                <c:pt idx="5">
                  <c:v>BC Plan</c:v>
                </c:pt>
                <c:pt idx="6">
                  <c:v>Risk Assessment</c:v>
                </c:pt>
                <c:pt idx="7">
                  <c:v>Lesson Plans</c:v>
                </c:pt>
                <c:pt idx="8">
                  <c:v>Management Reviews</c:v>
                </c:pt>
                <c:pt idx="9">
                  <c:v>Roll Out Plan</c:v>
                </c:pt>
              </c:strCache>
            </c:strRef>
          </c:cat>
          <c:val>
            <c:numRef>
              <c:f>'[TARP Adoption Process flow sheet_Sept 2013 (1) (1).xls]TARP'!$R$85:$AA$85</c:f>
              <c:numCache>
                <c:formatCode>0%</c:formatCode>
                <c:ptCount val="10"/>
                <c:pt idx="0">
                  <c:v>8.8235294117647203E-2</c:v>
                </c:pt>
                <c:pt idx="1">
                  <c:v>0.41176470588235342</c:v>
                </c:pt>
                <c:pt idx="2">
                  <c:v>0.41176470588235342</c:v>
                </c:pt>
                <c:pt idx="3">
                  <c:v>0.70588235294117663</c:v>
                </c:pt>
                <c:pt idx="4">
                  <c:v>0.7647058823529419</c:v>
                </c:pt>
                <c:pt idx="5">
                  <c:v>0.7647058823529419</c:v>
                </c:pt>
                <c:pt idx="6">
                  <c:v>0.88235294117647067</c:v>
                </c:pt>
                <c:pt idx="7">
                  <c:v>0.88235294117647067</c:v>
                </c:pt>
                <c:pt idx="8">
                  <c:v>0.88235294117647067</c:v>
                </c:pt>
                <c:pt idx="9">
                  <c:v>0.88235294117647067</c:v>
                </c:pt>
              </c:numCache>
            </c:numRef>
          </c:val>
        </c:ser>
        <c:dLbls/>
        <c:overlap val="100"/>
        <c:axId val="77513088"/>
        <c:axId val="77515008"/>
      </c:barChart>
      <c:catAx>
        <c:axId val="77513088"/>
        <c:scaling>
          <c:orientation val="minMax"/>
        </c:scaling>
        <c:axPos val="b"/>
        <c:title>
          <c:tx>
            <c:rich>
              <a:bodyPr/>
              <a:lstStyle/>
              <a:p>
                <a:pPr>
                  <a:defRPr lang="en-ZA" sz="1700" b="1" i="0" u="none" strike="noStrike" baseline="0">
                    <a:solidFill>
                      <a:srgbClr val="000000"/>
                    </a:solidFill>
                    <a:latin typeface="Arial"/>
                    <a:ea typeface="Arial"/>
                    <a:cs typeface="Arial"/>
                  </a:defRPr>
                </a:pPr>
                <a:r>
                  <a:rPr lang="en-ZA"/>
                  <a:t>Adoption Deliverables</a:t>
                </a:r>
              </a:p>
            </c:rich>
          </c:tx>
          <c:layout>
            <c:manualLayout>
              <c:xMode val="edge"/>
              <c:yMode val="edge"/>
              <c:x val="0.33917391639176464"/>
              <c:y val="0.93106714080094688"/>
            </c:manualLayout>
          </c:layout>
          <c:spPr>
            <a:noFill/>
            <a:ln w="25400">
              <a:noFill/>
            </a:ln>
          </c:spPr>
        </c:title>
        <c:numFmt formatCode="General" sourceLinked="1"/>
        <c:tickLblPos val="nextTo"/>
        <c:spPr>
          <a:ln w="3175">
            <a:solidFill>
              <a:srgbClr val="000000"/>
            </a:solidFill>
            <a:prstDash val="solid"/>
          </a:ln>
        </c:spPr>
        <c:txPr>
          <a:bodyPr rot="-2700000" vert="horz"/>
          <a:lstStyle/>
          <a:p>
            <a:pPr>
              <a:defRPr lang="en-ZA" sz="1200" b="1" i="0" u="none" strike="noStrike" baseline="0">
                <a:solidFill>
                  <a:srgbClr val="000000"/>
                </a:solidFill>
                <a:latin typeface="Arial"/>
                <a:ea typeface="Arial"/>
                <a:cs typeface="Arial"/>
              </a:defRPr>
            </a:pPr>
            <a:endParaRPr lang="en-US"/>
          </a:p>
        </c:txPr>
        <c:crossAx val="77515008"/>
        <c:crosses val="autoZero"/>
        <c:auto val="1"/>
        <c:lblAlgn val="ctr"/>
        <c:lblOffset val="100"/>
        <c:tickLblSkip val="1"/>
        <c:tickMarkSkip val="1"/>
      </c:catAx>
      <c:valAx>
        <c:axId val="77515008"/>
        <c:scaling>
          <c:orientation val="minMax"/>
          <c:max val="1.05"/>
          <c:min val="0"/>
        </c:scaling>
        <c:axPos val="l"/>
        <c:majorGridlines>
          <c:spPr>
            <a:ln w="3175">
              <a:solidFill>
                <a:srgbClr val="000000"/>
              </a:solidFill>
              <a:prstDash val="solid"/>
            </a:ln>
          </c:spPr>
        </c:majorGridlines>
        <c:title>
          <c:tx>
            <c:rich>
              <a:bodyPr/>
              <a:lstStyle/>
              <a:p>
                <a:pPr>
                  <a:defRPr lang="en-ZA" sz="1700" b="1" i="0" u="none" strike="noStrike" baseline="0">
                    <a:solidFill>
                      <a:srgbClr val="000000"/>
                    </a:solidFill>
                    <a:latin typeface="Arial"/>
                    <a:ea typeface="Arial"/>
                    <a:cs typeface="Arial"/>
                  </a:defRPr>
                </a:pPr>
                <a:r>
                  <a:rPr lang="en-ZA"/>
                  <a:t>Progress</a:t>
                </a:r>
              </a:p>
            </c:rich>
          </c:tx>
          <c:layout>
            <c:manualLayout>
              <c:xMode val="edge"/>
              <c:yMode val="edge"/>
              <c:x val="1.2187314969467209E-2"/>
              <c:y val="0.30688629243925236"/>
            </c:manualLayout>
          </c:layout>
          <c:spPr>
            <a:noFill/>
            <a:ln w="25400">
              <a:noFill/>
            </a:ln>
          </c:spPr>
        </c:title>
        <c:numFmt formatCode="0%" sourceLinked="1"/>
        <c:tickLblPos val="nextTo"/>
        <c:spPr>
          <a:ln w="3175">
            <a:solidFill>
              <a:srgbClr val="000000"/>
            </a:solidFill>
            <a:prstDash val="solid"/>
          </a:ln>
        </c:spPr>
        <c:txPr>
          <a:bodyPr rot="0" vert="horz"/>
          <a:lstStyle/>
          <a:p>
            <a:pPr>
              <a:defRPr lang="en-ZA" sz="1400" b="0" i="0" u="none" strike="noStrike" baseline="0">
                <a:solidFill>
                  <a:srgbClr val="000000"/>
                </a:solidFill>
                <a:latin typeface="Arial"/>
                <a:ea typeface="Arial"/>
                <a:cs typeface="Arial"/>
              </a:defRPr>
            </a:pPr>
            <a:endParaRPr lang="en-US"/>
          </a:p>
        </c:txPr>
        <c:crossAx val="77513088"/>
        <c:crosses val="autoZero"/>
        <c:crossBetween val="between"/>
      </c:valAx>
      <c:spPr>
        <a:gradFill rotWithShape="0">
          <a:gsLst>
            <a:gs pos="0">
              <a:srgbClr val="808080"/>
            </a:gs>
            <a:gs pos="100000">
              <a:srgbClr val="808080">
                <a:gamma/>
                <a:tint val="28627"/>
                <a:invGamma/>
              </a:srgbClr>
            </a:gs>
          </a:gsLst>
          <a:lin ang="5400000" scaled="1"/>
        </a:gradFill>
        <a:ln w="38100">
          <a:solidFill>
            <a:srgbClr val="969696"/>
          </a:solidFill>
          <a:prstDash val="solid"/>
        </a:ln>
      </c:spPr>
    </c:plotArea>
    <c:legend>
      <c:legendPos val="r"/>
      <c:layout>
        <c:manualLayout>
          <c:xMode val="edge"/>
          <c:yMode val="edge"/>
          <c:x val="0.80879415325609638"/>
          <c:y val="0.2498274489882315"/>
          <c:w val="0.14804361576015124"/>
          <c:h val="0.2901220895775129"/>
        </c:manualLayout>
      </c:layout>
      <c:spPr>
        <a:solidFill>
          <a:srgbClr val="FFFFFF"/>
        </a:solidFill>
        <a:ln w="3175">
          <a:solidFill>
            <a:srgbClr val="000000"/>
          </a:solidFill>
          <a:prstDash val="solid"/>
        </a:ln>
      </c:spPr>
      <c:txPr>
        <a:bodyPr/>
        <a:lstStyle/>
        <a:p>
          <a:pPr>
            <a:defRPr lang="en-ZA" sz="118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25400">
      <a:solidFill>
        <a:srgbClr val="000000"/>
      </a:solidFill>
      <a:prstDash val="solid"/>
    </a:ln>
  </c:spPr>
  <c:txPr>
    <a:bodyPr/>
    <a:lstStyle/>
    <a:p>
      <a:pPr>
        <a:defRPr sz="170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n-ZA"/>
            </a:pPr>
            <a:r>
              <a:rPr lang="en-ZA"/>
              <a:t>Results of Survey</a:t>
            </a:r>
            <a:r>
              <a:rPr lang="en-ZA" baseline="0"/>
              <a:t> of Attendees - 14 November  FoG Workshop</a:t>
            </a:r>
            <a:endParaRPr lang="en-ZA"/>
          </a:p>
        </c:rich>
      </c:tx>
      <c:layout/>
    </c:title>
    <c:plotArea>
      <c:layout/>
      <c:barChart>
        <c:barDir val="col"/>
        <c:grouping val="clustered"/>
        <c:ser>
          <c:idx val="0"/>
          <c:order val="0"/>
          <c:tx>
            <c:strRef>
              <c:f>Sheet1!$C$2</c:f>
              <c:strCache>
                <c:ptCount val="1"/>
                <c:pt idx="0">
                  <c:v>Strongly Agree</c:v>
                </c:pt>
              </c:strCache>
            </c:strRef>
          </c:tx>
          <c:spPr>
            <a:solidFill>
              <a:srgbClr val="00B050"/>
            </a:solidFill>
            <a:ln w="28575">
              <a:noFill/>
            </a:ln>
          </c:spPr>
          <c:dLbls>
            <c:txPr>
              <a:bodyPr/>
              <a:lstStyle/>
              <a:p>
                <a:pPr>
                  <a:defRPr lang="en-ZA"/>
                </a:pPr>
                <a:endParaRPr lang="en-US"/>
              </a:p>
            </c:txPr>
            <c:showVal val="1"/>
          </c:dLbls>
          <c:cat>
            <c:strRef>
              <c:f>Sheet1!$B$3:$B$12</c:f>
              <c:strCache>
                <c:ptCount val="10"/>
                <c:pt idx="0">
                  <c:v>Workshop useful and informative</c:v>
                </c:pt>
                <c:pt idx="1">
                  <c:v>Workshop was well run</c:v>
                </c:pt>
                <c:pt idx="2">
                  <c:v>Understanding of future with the FoG initiatives</c:v>
                </c:pt>
                <c:pt idx="3">
                  <c:v>MOSH LP Adoption process is money well spent </c:v>
                </c:pt>
                <c:pt idx="4">
                  <c:v>Understand how the MOSH LP Adoption works</c:v>
                </c:pt>
                <c:pt idx="5">
                  <c:v>MOSH FoG LPs have made a difference to safety</c:v>
                </c:pt>
                <c:pt idx="6">
                  <c:v>Room for improving MOSH adoption in the industry </c:v>
                </c:pt>
                <c:pt idx="7">
                  <c:v>MOSH is applied well and correctly in my company</c:v>
                </c:pt>
                <c:pt idx="8">
                  <c:v>Sufficient help from the CoM MOSH personnel </c:v>
                </c:pt>
                <c:pt idx="9">
                  <c:v>The venue for the workshop was suitable </c:v>
                </c:pt>
              </c:strCache>
            </c:strRef>
          </c:cat>
          <c:val>
            <c:numRef>
              <c:f>Sheet1!$C$3:$C$12</c:f>
              <c:numCache>
                <c:formatCode>General</c:formatCode>
                <c:ptCount val="10"/>
                <c:pt idx="0">
                  <c:v>14</c:v>
                </c:pt>
                <c:pt idx="1">
                  <c:v>15</c:v>
                </c:pt>
                <c:pt idx="2">
                  <c:v>8</c:v>
                </c:pt>
                <c:pt idx="3">
                  <c:v>9</c:v>
                </c:pt>
                <c:pt idx="4">
                  <c:v>15</c:v>
                </c:pt>
                <c:pt idx="5">
                  <c:v>14</c:v>
                </c:pt>
                <c:pt idx="6">
                  <c:v>10</c:v>
                </c:pt>
                <c:pt idx="7">
                  <c:v>5</c:v>
                </c:pt>
                <c:pt idx="8">
                  <c:v>13</c:v>
                </c:pt>
                <c:pt idx="9">
                  <c:v>18</c:v>
                </c:pt>
              </c:numCache>
            </c:numRef>
          </c:val>
        </c:ser>
        <c:ser>
          <c:idx val="1"/>
          <c:order val="1"/>
          <c:tx>
            <c:strRef>
              <c:f>Sheet1!$D$2</c:f>
              <c:strCache>
                <c:ptCount val="1"/>
                <c:pt idx="0">
                  <c:v>Agree</c:v>
                </c:pt>
              </c:strCache>
            </c:strRef>
          </c:tx>
          <c:spPr>
            <a:solidFill>
              <a:srgbClr val="92D050"/>
            </a:solidFill>
            <a:ln w="28575">
              <a:noFill/>
            </a:ln>
          </c:spPr>
          <c:dLbls>
            <c:txPr>
              <a:bodyPr/>
              <a:lstStyle/>
              <a:p>
                <a:pPr>
                  <a:defRPr lang="en-ZA"/>
                </a:pPr>
                <a:endParaRPr lang="en-US"/>
              </a:p>
            </c:txPr>
            <c:showVal val="1"/>
          </c:dLbls>
          <c:cat>
            <c:strRef>
              <c:f>Sheet1!$B$3:$B$12</c:f>
              <c:strCache>
                <c:ptCount val="10"/>
                <c:pt idx="0">
                  <c:v>Workshop useful and informative</c:v>
                </c:pt>
                <c:pt idx="1">
                  <c:v>Workshop was well run</c:v>
                </c:pt>
                <c:pt idx="2">
                  <c:v>Understanding of future with the FoG initiatives</c:v>
                </c:pt>
                <c:pt idx="3">
                  <c:v>MOSH LP Adoption process is money well spent </c:v>
                </c:pt>
                <c:pt idx="4">
                  <c:v>Understand how the MOSH LP Adoption works</c:v>
                </c:pt>
                <c:pt idx="5">
                  <c:v>MOSH FoG LPs have made a difference to safety</c:v>
                </c:pt>
                <c:pt idx="6">
                  <c:v>Room for improving MOSH adoption in the industry </c:v>
                </c:pt>
                <c:pt idx="7">
                  <c:v>MOSH is applied well and correctly in my company</c:v>
                </c:pt>
                <c:pt idx="8">
                  <c:v>Sufficient help from the CoM MOSH personnel </c:v>
                </c:pt>
                <c:pt idx="9">
                  <c:v>The venue for the workshop was suitable </c:v>
                </c:pt>
              </c:strCache>
            </c:strRef>
          </c:cat>
          <c:val>
            <c:numRef>
              <c:f>Sheet1!$D$3:$D$12</c:f>
              <c:numCache>
                <c:formatCode>General</c:formatCode>
                <c:ptCount val="10"/>
                <c:pt idx="0">
                  <c:v>12</c:v>
                </c:pt>
                <c:pt idx="1">
                  <c:v>11</c:v>
                </c:pt>
                <c:pt idx="2">
                  <c:v>11</c:v>
                </c:pt>
                <c:pt idx="3">
                  <c:v>11</c:v>
                </c:pt>
                <c:pt idx="4">
                  <c:v>10</c:v>
                </c:pt>
                <c:pt idx="5">
                  <c:v>11</c:v>
                </c:pt>
                <c:pt idx="6">
                  <c:v>16</c:v>
                </c:pt>
                <c:pt idx="7">
                  <c:v>12</c:v>
                </c:pt>
                <c:pt idx="8">
                  <c:v>12</c:v>
                </c:pt>
                <c:pt idx="9">
                  <c:v>11</c:v>
                </c:pt>
              </c:numCache>
            </c:numRef>
          </c:val>
        </c:ser>
        <c:ser>
          <c:idx val="2"/>
          <c:order val="2"/>
          <c:tx>
            <c:strRef>
              <c:f>Sheet1!$E$2</c:f>
              <c:strCache>
                <c:ptCount val="1"/>
                <c:pt idx="0">
                  <c:v>Neutral</c:v>
                </c:pt>
              </c:strCache>
            </c:strRef>
          </c:tx>
          <c:spPr>
            <a:solidFill>
              <a:srgbClr val="FF9900"/>
            </a:solidFill>
            <a:ln w="28575">
              <a:noFill/>
            </a:ln>
          </c:spPr>
          <c:dLbls>
            <c:txPr>
              <a:bodyPr/>
              <a:lstStyle/>
              <a:p>
                <a:pPr>
                  <a:defRPr lang="en-ZA"/>
                </a:pPr>
                <a:endParaRPr lang="en-US"/>
              </a:p>
            </c:txPr>
            <c:showVal val="1"/>
          </c:dLbls>
          <c:cat>
            <c:strRef>
              <c:f>Sheet1!$B$3:$B$12</c:f>
              <c:strCache>
                <c:ptCount val="10"/>
                <c:pt idx="0">
                  <c:v>Workshop useful and informative</c:v>
                </c:pt>
                <c:pt idx="1">
                  <c:v>Workshop was well run</c:v>
                </c:pt>
                <c:pt idx="2">
                  <c:v>Understanding of future with the FoG initiatives</c:v>
                </c:pt>
                <c:pt idx="3">
                  <c:v>MOSH LP Adoption process is money well spent </c:v>
                </c:pt>
                <c:pt idx="4">
                  <c:v>Understand how the MOSH LP Adoption works</c:v>
                </c:pt>
                <c:pt idx="5">
                  <c:v>MOSH FoG LPs have made a difference to safety</c:v>
                </c:pt>
                <c:pt idx="6">
                  <c:v>Room for improving MOSH adoption in the industry </c:v>
                </c:pt>
                <c:pt idx="7">
                  <c:v>MOSH is applied well and correctly in my company</c:v>
                </c:pt>
                <c:pt idx="8">
                  <c:v>Sufficient help from the CoM MOSH personnel </c:v>
                </c:pt>
                <c:pt idx="9">
                  <c:v>The venue for the workshop was suitable </c:v>
                </c:pt>
              </c:strCache>
            </c:strRef>
          </c:cat>
          <c:val>
            <c:numRef>
              <c:f>Sheet1!$E$3:$E$12</c:f>
              <c:numCache>
                <c:formatCode>General</c:formatCode>
                <c:ptCount val="10"/>
                <c:pt idx="0">
                  <c:v>3</c:v>
                </c:pt>
                <c:pt idx="1">
                  <c:v>3</c:v>
                </c:pt>
                <c:pt idx="2">
                  <c:v>8</c:v>
                </c:pt>
                <c:pt idx="3">
                  <c:v>9</c:v>
                </c:pt>
                <c:pt idx="4">
                  <c:v>4</c:v>
                </c:pt>
                <c:pt idx="5">
                  <c:v>6</c:v>
                </c:pt>
                <c:pt idx="6">
                  <c:v>4</c:v>
                </c:pt>
                <c:pt idx="7">
                  <c:v>11</c:v>
                </c:pt>
                <c:pt idx="8">
                  <c:v>3</c:v>
                </c:pt>
                <c:pt idx="9">
                  <c:v>2</c:v>
                </c:pt>
              </c:numCache>
            </c:numRef>
          </c:val>
        </c:ser>
        <c:ser>
          <c:idx val="3"/>
          <c:order val="3"/>
          <c:tx>
            <c:strRef>
              <c:f>Sheet1!$F$2</c:f>
              <c:strCache>
                <c:ptCount val="1"/>
                <c:pt idx="0">
                  <c:v>Disagree</c:v>
                </c:pt>
              </c:strCache>
            </c:strRef>
          </c:tx>
          <c:spPr>
            <a:solidFill>
              <a:srgbClr val="FFFF00"/>
            </a:solidFill>
            <a:ln w="28575">
              <a:noFill/>
            </a:ln>
          </c:spPr>
          <c:dLbls>
            <c:txPr>
              <a:bodyPr/>
              <a:lstStyle/>
              <a:p>
                <a:pPr>
                  <a:defRPr lang="en-ZA"/>
                </a:pPr>
                <a:endParaRPr lang="en-US"/>
              </a:p>
            </c:txPr>
            <c:showVal val="1"/>
          </c:dLbls>
          <c:cat>
            <c:strRef>
              <c:f>Sheet1!$B$3:$B$12</c:f>
              <c:strCache>
                <c:ptCount val="10"/>
                <c:pt idx="0">
                  <c:v>Workshop useful and informative</c:v>
                </c:pt>
                <c:pt idx="1">
                  <c:v>Workshop was well run</c:v>
                </c:pt>
                <c:pt idx="2">
                  <c:v>Understanding of future with the FoG initiatives</c:v>
                </c:pt>
                <c:pt idx="3">
                  <c:v>MOSH LP Adoption process is money well spent </c:v>
                </c:pt>
                <c:pt idx="4">
                  <c:v>Understand how the MOSH LP Adoption works</c:v>
                </c:pt>
                <c:pt idx="5">
                  <c:v>MOSH FoG LPs have made a difference to safety</c:v>
                </c:pt>
                <c:pt idx="6">
                  <c:v>Room for improving MOSH adoption in the industry </c:v>
                </c:pt>
                <c:pt idx="7">
                  <c:v>MOSH is applied well and correctly in my company</c:v>
                </c:pt>
                <c:pt idx="8">
                  <c:v>Sufficient help from the CoM MOSH personnel </c:v>
                </c:pt>
                <c:pt idx="9">
                  <c:v>The venue for the workshop was suitable </c:v>
                </c:pt>
              </c:strCache>
            </c:strRef>
          </c:cat>
          <c:val>
            <c:numRef>
              <c:f>Sheet1!$F$3:$F$12</c:f>
              <c:numCache>
                <c:formatCode>General</c:formatCode>
                <c:ptCount val="10"/>
                <c:pt idx="0">
                  <c:v>3</c:v>
                </c:pt>
                <c:pt idx="1">
                  <c:v>3</c:v>
                </c:pt>
                <c:pt idx="2">
                  <c:v>4</c:v>
                </c:pt>
                <c:pt idx="3">
                  <c:v>3</c:v>
                </c:pt>
                <c:pt idx="4">
                  <c:v>2</c:v>
                </c:pt>
                <c:pt idx="5">
                  <c:v>1</c:v>
                </c:pt>
                <c:pt idx="6">
                  <c:v>1</c:v>
                </c:pt>
                <c:pt idx="7">
                  <c:v>4</c:v>
                </c:pt>
                <c:pt idx="8">
                  <c:v>3</c:v>
                </c:pt>
                <c:pt idx="9">
                  <c:v>1</c:v>
                </c:pt>
              </c:numCache>
            </c:numRef>
          </c:val>
        </c:ser>
        <c:ser>
          <c:idx val="4"/>
          <c:order val="4"/>
          <c:tx>
            <c:strRef>
              <c:f>Sheet1!$G$2</c:f>
              <c:strCache>
                <c:ptCount val="1"/>
                <c:pt idx="0">
                  <c:v>Strongly Disagree</c:v>
                </c:pt>
              </c:strCache>
            </c:strRef>
          </c:tx>
          <c:spPr>
            <a:solidFill>
              <a:srgbClr val="FF0000"/>
            </a:solidFill>
            <a:ln w="28575">
              <a:noFill/>
            </a:ln>
          </c:spPr>
          <c:cat>
            <c:strRef>
              <c:f>Sheet1!$B$3:$B$12</c:f>
              <c:strCache>
                <c:ptCount val="10"/>
                <c:pt idx="0">
                  <c:v>Workshop useful and informative</c:v>
                </c:pt>
                <c:pt idx="1">
                  <c:v>Workshop was well run</c:v>
                </c:pt>
                <c:pt idx="2">
                  <c:v>Understanding of future with the FoG initiatives</c:v>
                </c:pt>
                <c:pt idx="3">
                  <c:v>MOSH LP Adoption process is money well spent </c:v>
                </c:pt>
                <c:pt idx="4">
                  <c:v>Understand how the MOSH LP Adoption works</c:v>
                </c:pt>
                <c:pt idx="5">
                  <c:v>MOSH FoG LPs have made a difference to safety</c:v>
                </c:pt>
                <c:pt idx="6">
                  <c:v>Room for improving MOSH adoption in the industry </c:v>
                </c:pt>
                <c:pt idx="7">
                  <c:v>MOSH is applied well and correctly in my company</c:v>
                </c:pt>
                <c:pt idx="8">
                  <c:v>Sufficient help from the CoM MOSH personnel </c:v>
                </c:pt>
                <c:pt idx="9">
                  <c:v>The venue for the workshop was suitable </c:v>
                </c:pt>
              </c:strCache>
            </c:strRef>
          </c:cat>
          <c:val>
            <c:numRef>
              <c:f>Sheet1!$G$3:$G$12</c:f>
              <c:numCache>
                <c:formatCode>General</c:formatCode>
                <c:ptCount val="10"/>
                <c:pt idx="2">
                  <c:v>2</c:v>
                </c:pt>
              </c:numCache>
            </c:numRef>
          </c:val>
        </c:ser>
        <c:dLbls/>
        <c:axId val="78010624"/>
        <c:axId val="78036992"/>
      </c:barChart>
      <c:catAx>
        <c:axId val="78010624"/>
        <c:scaling>
          <c:orientation val="minMax"/>
        </c:scaling>
        <c:axPos val="b"/>
        <c:numFmt formatCode="General" sourceLinked="1"/>
        <c:majorTickMark val="none"/>
        <c:tickLblPos val="nextTo"/>
        <c:txPr>
          <a:bodyPr/>
          <a:lstStyle/>
          <a:p>
            <a:pPr>
              <a:defRPr lang="en-ZA"/>
            </a:pPr>
            <a:endParaRPr lang="en-US"/>
          </a:p>
        </c:txPr>
        <c:crossAx val="78036992"/>
        <c:crosses val="autoZero"/>
        <c:auto val="1"/>
        <c:lblAlgn val="ctr"/>
        <c:lblOffset val="100"/>
      </c:catAx>
      <c:valAx>
        <c:axId val="78036992"/>
        <c:scaling>
          <c:orientation val="minMax"/>
        </c:scaling>
        <c:axPos val="l"/>
        <c:majorGridlines/>
        <c:numFmt formatCode="General" sourceLinked="1"/>
        <c:majorTickMark val="none"/>
        <c:tickLblPos val="nextTo"/>
        <c:txPr>
          <a:bodyPr/>
          <a:lstStyle/>
          <a:p>
            <a:pPr>
              <a:defRPr lang="en-ZA"/>
            </a:pPr>
            <a:endParaRPr lang="en-US"/>
          </a:p>
        </c:txPr>
        <c:crossAx val="78010624"/>
        <c:crosses val="autoZero"/>
        <c:crossBetween val="between"/>
      </c:valAx>
    </c:plotArea>
    <c:legend>
      <c:legendPos val="r"/>
      <c:layout/>
      <c:txPr>
        <a:bodyPr/>
        <a:lstStyle/>
        <a:p>
          <a:pPr>
            <a:defRPr lang="en-ZA"/>
          </a:pPr>
          <a:endParaRPr lang="en-US"/>
        </a:p>
      </c:txPr>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B67441-9E89-48E6-935B-45613904E10A}" type="datetimeFigureOut">
              <a:rPr lang="en-US" smtClean="0"/>
              <a:pPr/>
              <a:t>12/9/2013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F72C98-2042-46CE-A15B-D648D3B1BDBE}" type="slidenum">
              <a:rPr lang="en-US" smtClean="0"/>
              <a:pPr/>
              <a:t>‹#›</a:t>
            </a:fld>
            <a:endParaRPr lang="en-US" dirty="0"/>
          </a:p>
        </p:txBody>
      </p:sp>
    </p:spTree>
    <p:extLst>
      <p:ext uri="{BB962C8B-B14F-4D97-AF65-F5344CB8AC3E}">
        <p14:creationId xmlns:p14="http://schemas.microsoft.com/office/powerpoint/2010/main" xmlns="" val="2037770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F72C98-2042-46CE-A15B-D648D3B1BDBE}"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E75E34-0880-461E-AD08-B540A80A1F52}"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CD56AF9-12C6-4521-8B69-8AF7315278A6}" type="slidenum">
              <a:rPr lang="en-US" smtClean="0"/>
              <a:pPr/>
              <a:t>5</a:t>
            </a:fld>
            <a:endParaRPr lang="en-US" dirty="0"/>
          </a:p>
        </p:txBody>
      </p:sp>
    </p:spTree>
    <p:extLst>
      <p:ext uri="{BB962C8B-B14F-4D97-AF65-F5344CB8AC3E}">
        <p14:creationId xmlns:p14="http://schemas.microsoft.com/office/powerpoint/2010/main" xmlns="" val="2081960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F72C98-2042-46CE-A15B-D648D3B1BDBE}" type="slidenum">
              <a:rPr lang="en-US" smtClean="0"/>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53918E-975E-4170-BDDE-9211172699BA}" type="datetimeFigureOut">
              <a:rPr lang="en-US" smtClean="0"/>
              <a:pPr/>
              <a:t>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3F6A5-42D5-4128-B1C4-8C15B0DE62A5}" type="slidenum">
              <a:rPr lang="en-US" smtClean="0"/>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53918E-975E-4170-BDDE-9211172699BA}" type="datetimeFigureOut">
              <a:rPr lang="en-US" smtClean="0"/>
              <a:pPr/>
              <a:t>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3F6A5-42D5-4128-B1C4-8C15B0DE62A5}"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53918E-975E-4170-BDDE-9211172699BA}" type="datetimeFigureOut">
              <a:rPr lang="en-US" smtClean="0"/>
              <a:pPr/>
              <a:t>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3F6A5-42D5-4128-B1C4-8C15B0DE62A5}" type="slidenum">
              <a:rPr lang="en-US" smtClean="0"/>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53918E-975E-4170-BDDE-9211172699BA}" type="datetimeFigureOut">
              <a:rPr lang="en-US" smtClean="0"/>
              <a:pPr/>
              <a:t>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3F6A5-42D5-4128-B1C4-8C15B0DE62A5}" type="slidenum">
              <a:rPr lang="en-US" smtClean="0"/>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53918E-975E-4170-BDDE-9211172699BA}" type="datetimeFigureOut">
              <a:rPr lang="en-US" smtClean="0"/>
              <a:pPr/>
              <a:t>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3F6A5-42D5-4128-B1C4-8C15B0DE62A5}" type="slidenum">
              <a:rPr lang="en-US" smtClean="0"/>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53918E-975E-4170-BDDE-9211172699BA}" type="datetimeFigureOut">
              <a:rPr lang="en-US" smtClean="0"/>
              <a:pPr/>
              <a:t>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3F6A5-42D5-4128-B1C4-8C15B0DE62A5}" type="slidenum">
              <a:rPr lang="en-US" smtClean="0"/>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53918E-975E-4170-BDDE-9211172699BA}" type="datetimeFigureOut">
              <a:rPr lang="en-US" smtClean="0"/>
              <a:pPr/>
              <a:t>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3F6A5-42D5-4128-B1C4-8C15B0DE62A5}"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53918E-975E-4170-BDDE-9211172699BA}" type="datetimeFigureOut">
              <a:rPr lang="en-US" smtClean="0"/>
              <a:pPr/>
              <a:t>12/9/2013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13F6A5-42D5-4128-B1C4-8C15B0DE62A5}"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53918E-975E-4170-BDDE-9211172699BA}" type="datetimeFigureOut">
              <a:rPr lang="en-US" smtClean="0"/>
              <a:pPr/>
              <a:t>12/9/2013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13F6A5-42D5-4128-B1C4-8C15B0DE62A5}" type="slidenum">
              <a:rPr lang="en-US" smtClean="0"/>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53918E-975E-4170-BDDE-9211172699BA}" type="datetimeFigureOut">
              <a:rPr lang="en-US" smtClean="0"/>
              <a:pPr/>
              <a:t>12/9/2013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13F6A5-42D5-4128-B1C4-8C15B0DE62A5}"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53918E-975E-4170-BDDE-9211172699BA}" type="datetimeFigureOut">
              <a:rPr lang="en-US" smtClean="0"/>
              <a:pPr/>
              <a:t>12/9/2013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13F6A5-42D5-4128-B1C4-8C15B0DE62A5}"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53918E-975E-4170-BDDE-9211172699BA}" type="datetimeFigureOut">
              <a:rPr lang="en-US" smtClean="0"/>
              <a:pPr/>
              <a:t>12/9/2013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13F6A5-42D5-4128-B1C4-8C15B0DE62A5}" type="slidenum">
              <a:rPr lang="en-US" smtClean="0"/>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53918E-975E-4170-BDDE-9211172699BA}" type="datetimeFigureOut">
              <a:rPr lang="en-US" smtClean="0"/>
              <a:pPr/>
              <a:t>12/9/2013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13F6A5-42D5-4128-B1C4-8C15B0DE62A5}" type="slidenum">
              <a:rPr lang="en-US" smtClean="0"/>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3918E-975E-4170-BDDE-9211172699BA}" type="datetimeFigureOut">
              <a:rPr lang="en-US" smtClean="0"/>
              <a:pPr/>
              <a:t>12/9/2013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3F6A5-42D5-4128-B1C4-8C15B0DE62A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3918E-975E-4170-BDDE-9211172699BA}" type="datetimeFigureOut">
              <a:rPr lang="en-US" smtClean="0"/>
              <a:pPr/>
              <a:t>12/9/2013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3F6A5-42D5-4128-B1C4-8C15B0DE62A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1371600"/>
            <a:ext cx="6248400" cy="2819400"/>
          </a:xfrm>
        </p:spPr>
        <p:txBody>
          <a:bodyPr>
            <a:normAutofit fontScale="90000"/>
          </a:bodyPr>
          <a:lstStyle/>
          <a:p>
            <a:r>
              <a:rPr lang="en-US" dirty="0" smtClean="0">
                <a:solidFill>
                  <a:schemeClr val="bg1">
                    <a:lumMod val="85000"/>
                  </a:schemeClr>
                </a:solidFill>
              </a:rPr>
              <a:t>MOSH Falls of Ground Team</a:t>
            </a:r>
            <a:br>
              <a:rPr lang="en-US" dirty="0" smtClean="0">
                <a:solidFill>
                  <a:schemeClr val="bg1">
                    <a:lumMod val="85000"/>
                  </a:schemeClr>
                </a:solidFill>
              </a:rPr>
            </a:br>
            <a:r>
              <a:rPr lang="en-US" dirty="0" smtClean="0">
                <a:solidFill>
                  <a:schemeClr val="bg1">
                    <a:lumMod val="85000"/>
                  </a:schemeClr>
                </a:solidFill>
              </a:rPr>
              <a:t/>
            </a:r>
            <a:br>
              <a:rPr lang="en-US" dirty="0" smtClean="0">
                <a:solidFill>
                  <a:schemeClr val="bg1">
                    <a:lumMod val="85000"/>
                  </a:schemeClr>
                </a:solidFill>
              </a:rPr>
            </a:br>
            <a:r>
              <a:rPr lang="en-US" sz="3600" dirty="0" smtClean="0">
                <a:solidFill>
                  <a:schemeClr val="bg1">
                    <a:lumMod val="85000"/>
                  </a:schemeClr>
                </a:solidFill>
              </a:rPr>
              <a:t>Leading Practice </a:t>
            </a:r>
            <a:br>
              <a:rPr lang="en-US" sz="3600" dirty="0" smtClean="0">
                <a:solidFill>
                  <a:schemeClr val="bg1">
                    <a:lumMod val="85000"/>
                  </a:schemeClr>
                </a:solidFill>
              </a:rPr>
            </a:br>
            <a:r>
              <a:rPr lang="en-US" sz="3600" dirty="0" smtClean="0">
                <a:solidFill>
                  <a:schemeClr val="bg1">
                    <a:lumMod val="85000"/>
                  </a:schemeClr>
                </a:solidFill>
              </a:rPr>
              <a:t>Adoption Team </a:t>
            </a:r>
            <a:br>
              <a:rPr lang="en-US" sz="3600" dirty="0" smtClean="0">
                <a:solidFill>
                  <a:schemeClr val="bg1">
                    <a:lumMod val="85000"/>
                  </a:schemeClr>
                </a:solidFill>
              </a:rPr>
            </a:br>
            <a:r>
              <a:rPr lang="en-US" sz="3600" dirty="0" smtClean="0">
                <a:solidFill>
                  <a:schemeClr val="bg1">
                    <a:lumMod val="85000"/>
                  </a:schemeClr>
                </a:solidFill>
              </a:rPr>
              <a:t>Activity Report</a:t>
            </a:r>
            <a:endParaRPr lang="en-US" sz="3600" dirty="0">
              <a:solidFill>
                <a:schemeClr val="bg1">
                  <a:lumMod val="85000"/>
                </a:schemeClr>
              </a:solidFill>
            </a:endParaRPr>
          </a:p>
        </p:txBody>
      </p:sp>
      <p:sp>
        <p:nvSpPr>
          <p:cNvPr id="3" name="Subtitle 2"/>
          <p:cNvSpPr>
            <a:spLocks noGrp="1"/>
          </p:cNvSpPr>
          <p:nvPr>
            <p:ph type="subTitle" idx="1"/>
          </p:nvPr>
        </p:nvSpPr>
        <p:spPr>
          <a:xfrm>
            <a:off x="3886200" y="4800600"/>
            <a:ext cx="4419600" cy="838200"/>
          </a:xfrm>
        </p:spPr>
        <p:txBody>
          <a:bodyPr>
            <a:normAutofit/>
          </a:bodyPr>
          <a:lstStyle/>
          <a:p>
            <a:r>
              <a:rPr lang="en-US" b="1" dirty="0" smtClean="0">
                <a:solidFill>
                  <a:schemeClr val="bg1">
                    <a:lumMod val="85000"/>
                  </a:schemeClr>
                </a:solidFill>
              </a:rPr>
              <a:t>21 November  2013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graphicFrame>
        <p:nvGraphicFramePr>
          <p:cNvPr id="6" name="Chart 5"/>
          <p:cNvGraphicFramePr>
            <a:graphicFrameLocks/>
          </p:cNvGraphicFramePr>
          <p:nvPr/>
        </p:nvGraphicFramePr>
        <p:xfrm>
          <a:off x="3195638" y="21996400"/>
          <a:ext cx="19802475" cy="5905500"/>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p:cNvSpPr>
            <a:spLocks noGrp="1"/>
          </p:cNvSpPr>
          <p:nvPr>
            <p:ph idx="1"/>
          </p:nvPr>
        </p:nvSpPr>
        <p:spPr/>
        <p:txBody>
          <a:bodyPr/>
          <a:lstStyle/>
          <a:p>
            <a:endParaRPr lang="en-ZA"/>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6700" y="304800"/>
            <a:ext cx="8610600" cy="5715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3666119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838200" y="914400"/>
          <a:ext cx="7439026" cy="4943475"/>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2946039" y="2348880"/>
            <a:ext cx="432048"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Oval 5"/>
          <p:cNvSpPr/>
          <p:nvPr/>
        </p:nvSpPr>
        <p:spPr>
          <a:xfrm>
            <a:off x="3468688" y="2373221"/>
            <a:ext cx="432048"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Oval 6"/>
          <p:cNvSpPr/>
          <p:nvPr/>
        </p:nvSpPr>
        <p:spPr>
          <a:xfrm>
            <a:off x="4917774" y="1916832"/>
            <a:ext cx="432048" cy="18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Oval 7"/>
          <p:cNvSpPr/>
          <p:nvPr/>
        </p:nvSpPr>
        <p:spPr>
          <a:xfrm>
            <a:off x="5436096" y="2348880"/>
            <a:ext cx="432048"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Oval 8"/>
          <p:cNvSpPr/>
          <p:nvPr/>
        </p:nvSpPr>
        <p:spPr>
          <a:xfrm>
            <a:off x="4427984" y="1923593"/>
            <a:ext cx="432048" cy="18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Box 1"/>
          <p:cNvSpPr txBox="1"/>
          <p:nvPr/>
        </p:nvSpPr>
        <p:spPr>
          <a:xfrm>
            <a:off x="5652120" y="6248400"/>
            <a:ext cx="1698991" cy="369332"/>
          </a:xfrm>
          <a:prstGeom prst="rect">
            <a:avLst/>
          </a:prstGeom>
          <a:noFill/>
        </p:spPr>
        <p:txBody>
          <a:bodyPr wrap="none" rtlCol="0">
            <a:spAutoFit/>
          </a:bodyPr>
          <a:lstStyle/>
          <a:p>
            <a:r>
              <a:rPr lang="en-ZA" dirty="0" smtClean="0"/>
              <a:t>*32 participants</a:t>
            </a:r>
            <a:endParaRPr lang="en-ZA" dirty="0"/>
          </a:p>
        </p:txBody>
      </p:sp>
    </p:spTree>
    <p:extLst>
      <p:ext uri="{BB962C8B-B14F-4D97-AF65-F5344CB8AC3E}">
        <p14:creationId xmlns:p14="http://schemas.microsoft.com/office/powerpoint/2010/main" xmlns="" val="17119295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Survey Results</a:t>
            </a:r>
            <a:endParaRPr lang="en-ZA" dirty="0"/>
          </a:p>
        </p:txBody>
      </p:sp>
      <p:sp>
        <p:nvSpPr>
          <p:cNvPr id="3" name="Content Placeholder 2"/>
          <p:cNvSpPr>
            <a:spLocks noGrp="1"/>
          </p:cNvSpPr>
          <p:nvPr>
            <p:ph idx="1"/>
          </p:nvPr>
        </p:nvSpPr>
        <p:spPr>
          <a:xfrm>
            <a:off x="457200" y="1268760"/>
            <a:ext cx="8229600" cy="4857403"/>
          </a:xfrm>
        </p:spPr>
        <p:txBody>
          <a:bodyPr>
            <a:normAutofit fontScale="62500" lnSpcReduction="20000"/>
          </a:bodyPr>
          <a:lstStyle/>
          <a:p>
            <a:r>
              <a:rPr lang="en-ZA" dirty="0" smtClean="0"/>
              <a:t>32 people completed the survey</a:t>
            </a:r>
          </a:p>
          <a:p>
            <a:r>
              <a:rPr lang="en-ZA" dirty="0" smtClean="0"/>
              <a:t>5 questions deserve further comment</a:t>
            </a:r>
          </a:p>
          <a:p>
            <a:pPr lvl="1"/>
            <a:r>
              <a:rPr lang="en-ZA" dirty="0" smtClean="0"/>
              <a:t>Q3: Clear understanding of future – 8 people were neutral, 4 people disagreed and 2 people strongly disagreed. </a:t>
            </a:r>
          </a:p>
          <a:p>
            <a:pPr lvl="2"/>
            <a:r>
              <a:rPr lang="en-ZA" i="1" dirty="0" smtClean="0"/>
              <a:t>It was obviously not made clear to participants how the process would go forward. Follow-up documents from the workshop will address this.</a:t>
            </a:r>
          </a:p>
          <a:p>
            <a:pPr lvl="1"/>
            <a:r>
              <a:rPr lang="en-ZA" dirty="0" smtClean="0"/>
              <a:t>Q4: Money well spent – 9 people were neutral and 3 people disagreed. </a:t>
            </a:r>
          </a:p>
          <a:p>
            <a:pPr lvl="2"/>
            <a:r>
              <a:rPr lang="en-ZA" i="1" dirty="0" smtClean="0"/>
              <a:t>This is too many people who have doubts about the efficacy of MOSH. Further efforts needed to share successes.</a:t>
            </a:r>
          </a:p>
          <a:p>
            <a:pPr lvl="1"/>
            <a:r>
              <a:rPr lang="en-ZA" dirty="0" smtClean="0"/>
              <a:t>Q6: Making a difference to safety – 6 people were neutral and 1 disagreed</a:t>
            </a:r>
          </a:p>
          <a:p>
            <a:pPr lvl="2"/>
            <a:r>
              <a:rPr lang="en-ZA" i="1" dirty="0" smtClean="0"/>
              <a:t>This is too many people who are not convinced of the safety contribution of MOSH. Further efforts needed to connect MOSH initiatives to improvements in safety, if possible.</a:t>
            </a:r>
          </a:p>
          <a:p>
            <a:pPr lvl="1"/>
            <a:r>
              <a:rPr lang="en-ZA" dirty="0" smtClean="0"/>
              <a:t>Q7: Room for improvement – 26 people strongly agreed or agreed that improvements could be made. </a:t>
            </a:r>
          </a:p>
          <a:p>
            <a:pPr lvl="2"/>
            <a:r>
              <a:rPr lang="en-ZA" i="1" dirty="0" smtClean="0"/>
              <a:t>This is a high number of people who are saying adoption can improve and reason to hope for more input and commitment in the future, if we work together with industry. However, the question has to be asked why there is still so much room for improvement</a:t>
            </a:r>
            <a:endParaRPr lang="en-ZA" dirty="0" smtClean="0"/>
          </a:p>
          <a:p>
            <a:pPr lvl="1"/>
            <a:r>
              <a:rPr lang="en-ZA" dirty="0" smtClean="0"/>
              <a:t>Q8: Applied well and correctly – 11 people were neutral and 4 disagreed</a:t>
            </a:r>
          </a:p>
          <a:p>
            <a:pPr lvl="2"/>
            <a:r>
              <a:rPr lang="en-ZA" dirty="0" smtClean="0"/>
              <a:t>Too many people are admitting that the adoption is not applied well which fits in with question 7. Again, an opportunity for working with industry to improve the situation</a:t>
            </a:r>
          </a:p>
          <a:p>
            <a:pPr lvl="1"/>
            <a:endParaRPr lang="en-ZA" dirty="0" smtClean="0"/>
          </a:p>
          <a:p>
            <a:pPr lvl="1"/>
            <a:endParaRPr lang="en-ZA" dirty="0"/>
          </a:p>
        </p:txBody>
      </p:sp>
    </p:spTree>
    <p:extLst>
      <p:ext uri="{BB962C8B-B14F-4D97-AF65-F5344CB8AC3E}">
        <p14:creationId xmlns:p14="http://schemas.microsoft.com/office/powerpoint/2010/main" xmlns="" val="339148585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l="56223" t="5468" r="18422" b="23450"/>
          <a:stretch>
            <a:fillRect/>
          </a:stretch>
        </p:blipFill>
        <p:spPr bwMode="auto">
          <a:xfrm>
            <a:off x="8256891" y="6311300"/>
            <a:ext cx="693889" cy="392198"/>
          </a:xfrm>
          <a:prstGeom prst="rect">
            <a:avLst/>
          </a:prstGeom>
          <a:ln>
            <a:solidFill>
              <a:srgbClr val="C49F00"/>
            </a:solidFill>
          </a:ln>
          <a:effectLst/>
        </p:spPr>
      </p:pic>
      <p:cxnSp>
        <p:nvCxnSpPr>
          <p:cNvPr id="8" name="Straight Connector 7"/>
          <p:cNvCxnSpPr/>
          <p:nvPr/>
        </p:nvCxnSpPr>
        <p:spPr>
          <a:xfrm>
            <a:off x="1378352" y="6303128"/>
            <a:ext cx="6698848" cy="8172"/>
          </a:xfrm>
          <a:prstGeom prst="line">
            <a:avLst/>
          </a:prstGeom>
          <a:ln w="12700">
            <a:solidFill>
              <a:srgbClr val="C49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71600" y="6703498"/>
            <a:ext cx="6705600" cy="0"/>
          </a:xfrm>
          <a:prstGeom prst="line">
            <a:avLst/>
          </a:prstGeom>
          <a:ln w="12700">
            <a:solidFill>
              <a:srgbClr val="C49F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srcRect/>
          <a:stretch>
            <a:fillRect/>
          </a:stretch>
        </p:blipFill>
        <p:spPr bwMode="auto">
          <a:xfrm>
            <a:off x="285721" y="6311299"/>
            <a:ext cx="857256" cy="392199"/>
          </a:xfrm>
          <a:prstGeom prst="rect">
            <a:avLst/>
          </a:prstGeom>
          <a:noFill/>
          <a:ln w="9525">
            <a:noFill/>
            <a:miter lim="800000"/>
            <a:headEnd/>
            <a:tailEnd/>
          </a:ln>
          <a:effectLst/>
        </p:spPr>
      </p:pic>
      <p:cxnSp>
        <p:nvCxnSpPr>
          <p:cNvPr id="16" name="Straight Connector 15"/>
          <p:cNvCxnSpPr/>
          <p:nvPr/>
        </p:nvCxnSpPr>
        <p:spPr>
          <a:xfrm>
            <a:off x="214282" y="1219200"/>
            <a:ext cx="8929718" cy="1588"/>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8" name="Title 3"/>
          <p:cNvSpPr txBox="1">
            <a:spLocks/>
          </p:cNvSpPr>
          <p:nvPr/>
        </p:nvSpPr>
        <p:spPr>
          <a:xfrm>
            <a:off x="142844" y="381000"/>
            <a:ext cx="9001156" cy="57150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ZA" sz="4800" b="1" i="0" u="none" strike="noStrike" kern="1200" cap="none" spc="0" normalizeH="0" baseline="0" noProof="0" dirty="0" smtClean="0">
                <a:ln>
                  <a:noFill/>
                </a:ln>
                <a:effectLst/>
                <a:uLnTx/>
                <a:uFillTx/>
                <a:latin typeface="Arial" pitchFamily="34" charset="0"/>
                <a:ea typeface="+mj-ea"/>
                <a:cs typeface="Arial" pitchFamily="34" charset="0"/>
              </a:rPr>
              <a:t>Contents</a:t>
            </a:r>
            <a:endParaRPr kumimoji="0" lang="en-ZA" sz="4800" b="1" i="0" u="none" strike="noStrike" kern="1200" cap="none" spc="0" normalizeH="0" baseline="0" noProof="0" dirty="0">
              <a:ln>
                <a:noFill/>
              </a:ln>
              <a:effectLst/>
              <a:uLnTx/>
              <a:uFillTx/>
              <a:latin typeface="Arial" pitchFamily="34" charset="0"/>
              <a:ea typeface="+mj-ea"/>
              <a:cs typeface="Arial" pitchFamily="34" charset="0"/>
            </a:endParaRPr>
          </a:p>
        </p:txBody>
      </p:sp>
      <p:sp>
        <p:nvSpPr>
          <p:cNvPr id="2" name="TextBox 1"/>
          <p:cNvSpPr txBox="1"/>
          <p:nvPr/>
        </p:nvSpPr>
        <p:spPr>
          <a:xfrm>
            <a:off x="609600" y="1447800"/>
            <a:ext cx="7889486" cy="4708981"/>
          </a:xfrm>
          <a:prstGeom prst="rect">
            <a:avLst/>
          </a:prstGeom>
          <a:noFill/>
        </p:spPr>
        <p:txBody>
          <a:bodyPr wrap="square" rtlCol="0">
            <a:spAutoFit/>
          </a:bodyPr>
          <a:lstStyle/>
          <a:p>
            <a:pPr marL="342900" indent="-342900">
              <a:lnSpc>
                <a:spcPct val="150000"/>
              </a:lnSpc>
              <a:buFont typeface="+mj-lt"/>
              <a:buAutoNum type="arabicPeriod"/>
            </a:pPr>
            <a:r>
              <a:rPr lang="en-ZA" sz="3600" dirty="0" smtClean="0"/>
              <a:t>Mission and Values reminder</a:t>
            </a:r>
          </a:p>
          <a:p>
            <a:pPr marL="342900" indent="-342900">
              <a:lnSpc>
                <a:spcPct val="150000"/>
              </a:lnSpc>
              <a:buFont typeface="+mj-lt"/>
              <a:buAutoNum type="arabicPeriod"/>
            </a:pPr>
            <a:r>
              <a:rPr lang="en-ZA" sz="3600" dirty="0" smtClean="0"/>
              <a:t>Progress update – key indicators</a:t>
            </a:r>
          </a:p>
          <a:p>
            <a:pPr marL="342900" indent="-342900">
              <a:lnSpc>
                <a:spcPct val="150000"/>
              </a:lnSpc>
              <a:buFont typeface="+mj-lt"/>
              <a:buAutoNum type="arabicPeriod"/>
            </a:pPr>
            <a:r>
              <a:rPr lang="en-ZA" sz="3600" dirty="0" smtClean="0"/>
              <a:t>Highlights</a:t>
            </a:r>
          </a:p>
          <a:p>
            <a:pPr marL="342900" indent="-342900">
              <a:lnSpc>
                <a:spcPct val="150000"/>
              </a:lnSpc>
              <a:buFont typeface="+mj-lt"/>
              <a:buAutoNum type="arabicPeriod"/>
            </a:pPr>
            <a:r>
              <a:rPr lang="en-ZA" sz="3600" dirty="0" smtClean="0"/>
              <a:t>Challenges</a:t>
            </a:r>
          </a:p>
          <a:p>
            <a:pPr marL="342900" indent="-342900">
              <a:lnSpc>
                <a:spcPct val="150000"/>
              </a:lnSpc>
              <a:buFont typeface="+mj-lt"/>
              <a:buAutoNum type="arabicPeriod"/>
            </a:pPr>
            <a:r>
              <a:rPr lang="en-ZA" sz="3600" dirty="0" smtClean="0"/>
              <a:t>Key lessons learnt </a:t>
            </a:r>
          </a:p>
          <a:p>
            <a:pPr marL="342900" indent="-342900">
              <a:lnSpc>
                <a:spcPct val="150000"/>
              </a:lnSpc>
              <a:buFont typeface="+mj-lt"/>
              <a:buAutoNum type="arabicPeriod"/>
            </a:pPr>
            <a:endParaRPr lang="en-ZA" sz="20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l="56223" t="5468" r="18422" b="23450"/>
          <a:stretch>
            <a:fillRect/>
          </a:stretch>
        </p:blipFill>
        <p:spPr bwMode="auto">
          <a:xfrm>
            <a:off x="8089754" y="6313402"/>
            <a:ext cx="693889" cy="392198"/>
          </a:xfrm>
          <a:prstGeom prst="rect">
            <a:avLst/>
          </a:prstGeom>
          <a:ln>
            <a:solidFill>
              <a:srgbClr val="C49F00"/>
            </a:solidFill>
          </a:ln>
          <a:effectLst/>
        </p:spPr>
      </p:pic>
      <p:sp>
        <p:nvSpPr>
          <p:cNvPr id="7" name="Text Placeholder 4"/>
          <p:cNvSpPr txBox="1">
            <a:spLocks/>
          </p:cNvSpPr>
          <p:nvPr/>
        </p:nvSpPr>
        <p:spPr>
          <a:xfrm>
            <a:off x="1335142" y="6330907"/>
            <a:ext cx="6572296" cy="357187"/>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ZA" sz="2000" b="1" i="0" u="none" strike="noStrike" kern="1200" cap="none" spc="0" normalizeH="0" baseline="0" noProof="0" dirty="0" smtClean="0">
                <a:ln>
                  <a:noFill/>
                </a:ln>
                <a:solidFill>
                  <a:schemeClr val="tx1">
                    <a:lumMod val="75000"/>
                    <a:lumOff val="25000"/>
                  </a:schemeClr>
                </a:solidFill>
                <a:effectLst/>
                <a:uLnTx/>
                <a:uFillTx/>
                <a:latin typeface="Arial" pitchFamily="34" charset="0"/>
                <a:cs typeface="Arial" pitchFamily="34" charset="0"/>
              </a:rPr>
              <a:t>Leading the change</a:t>
            </a:r>
            <a:r>
              <a:rPr kumimoji="0" lang="en-ZA" sz="2000" b="1" i="0" u="none" strike="noStrike" kern="1200" cap="none" spc="0" normalizeH="0" noProof="0" dirty="0" smtClean="0">
                <a:ln>
                  <a:noFill/>
                </a:ln>
                <a:solidFill>
                  <a:schemeClr val="tx1">
                    <a:lumMod val="75000"/>
                    <a:lumOff val="25000"/>
                  </a:schemeClr>
                </a:solidFill>
                <a:effectLst/>
                <a:uLnTx/>
                <a:uFillTx/>
                <a:latin typeface="Arial" pitchFamily="34" charset="0"/>
                <a:cs typeface="Arial" pitchFamily="34" charset="0"/>
              </a:rPr>
              <a:t> to zero harm</a:t>
            </a:r>
            <a:endParaRPr kumimoji="0" lang="en-ZA" sz="2000" b="1" i="0" u="none" strike="noStrike" kern="1200" cap="none" spc="0" normalizeH="0" baseline="0" noProof="0" dirty="0">
              <a:ln>
                <a:noFill/>
              </a:ln>
              <a:solidFill>
                <a:schemeClr val="tx1">
                  <a:lumMod val="75000"/>
                  <a:lumOff val="25000"/>
                </a:schemeClr>
              </a:solidFill>
              <a:effectLst/>
              <a:uLnTx/>
              <a:uFillTx/>
              <a:latin typeface="Arial" pitchFamily="34" charset="0"/>
              <a:cs typeface="Arial" pitchFamily="34" charset="0"/>
            </a:endParaRPr>
          </a:p>
        </p:txBody>
      </p:sp>
      <p:cxnSp>
        <p:nvCxnSpPr>
          <p:cNvPr id="8" name="Straight Connector 7"/>
          <p:cNvCxnSpPr/>
          <p:nvPr/>
        </p:nvCxnSpPr>
        <p:spPr>
          <a:xfrm>
            <a:off x="1000100" y="6306356"/>
            <a:ext cx="6924700" cy="7046"/>
          </a:xfrm>
          <a:prstGeom prst="line">
            <a:avLst/>
          </a:prstGeom>
          <a:ln w="12700">
            <a:solidFill>
              <a:srgbClr val="C49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42977" y="6705600"/>
            <a:ext cx="6781823" cy="0"/>
          </a:xfrm>
          <a:prstGeom prst="line">
            <a:avLst/>
          </a:prstGeom>
          <a:ln w="12700">
            <a:solidFill>
              <a:srgbClr val="C49F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srcRect/>
          <a:stretch>
            <a:fillRect/>
          </a:stretch>
        </p:blipFill>
        <p:spPr bwMode="auto">
          <a:xfrm>
            <a:off x="278460" y="6306356"/>
            <a:ext cx="857256" cy="399244"/>
          </a:xfrm>
          <a:prstGeom prst="rect">
            <a:avLst/>
          </a:prstGeom>
          <a:noFill/>
          <a:ln w="9525">
            <a:noFill/>
            <a:miter lim="800000"/>
            <a:headEnd/>
            <a:tailEnd/>
          </a:ln>
          <a:effectLst/>
        </p:spPr>
      </p:pic>
      <p:sp>
        <p:nvSpPr>
          <p:cNvPr id="14" name="Title 3"/>
          <p:cNvSpPr txBox="1">
            <a:spLocks/>
          </p:cNvSpPr>
          <p:nvPr/>
        </p:nvSpPr>
        <p:spPr>
          <a:xfrm>
            <a:off x="71438" y="-24"/>
            <a:ext cx="9001156" cy="571504"/>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baseline="0" noProof="0" dirty="0" smtClean="0">
                <a:ln>
                  <a:noFill/>
                </a:ln>
                <a:effectLst/>
                <a:uLnTx/>
                <a:uFillTx/>
                <a:latin typeface="Arial" pitchFamily="34" charset="0"/>
                <a:ea typeface="+mj-ea"/>
                <a:cs typeface="Arial" pitchFamily="34" charset="0"/>
              </a:rPr>
              <a:t>Mission and Values - MOSH</a:t>
            </a:r>
            <a:endParaRPr kumimoji="0" lang="en-ZA" sz="2400" b="1" i="0" u="none" strike="noStrike" kern="1200" cap="none" spc="0" normalizeH="0" baseline="0" noProof="0" dirty="0">
              <a:ln>
                <a:noFill/>
              </a:ln>
              <a:effectLst/>
              <a:uLnTx/>
              <a:uFillTx/>
              <a:latin typeface="Arial" pitchFamily="34" charset="0"/>
              <a:ea typeface="+mj-ea"/>
              <a:cs typeface="Arial" pitchFamily="34" charset="0"/>
            </a:endParaRPr>
          </a:p>
        </p:txBody>
      </p:sp>
      <p:cxnSp>
        <p:nvCxnSpPr>
          <p:cNvPr id="16" name="Straight Connector 15"/>
          <p:cNvCxnSpPr/>
          <p:nvPr/>
        </p:nvCxnSpPr>
        <p:spPr>
          <a:xfrm>
            <a:off x="173338" y="527338"/>
            <a:ext cx="8929718" cy="1588"/>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1025" name="Picture 1"/>
          <p:cNvPicPr>
            <a:picLocks noChangeAspect="1" noChangeArrowheads="1"/>
          </p:cNvPicPr>
          <p:nvPr/>
        </p:nvPicPr>
        <p:blipFill>
          <a:blip r:embed="rId4" cstate="print">
            <a:duotone>
              <a:prstClr val="black"/>
              <a:schemeClr val="accent5">
                <a:tint val="45000"/>
                <a:satMod val="400000"/>
              </a:schemeClr>
            </a:duotone>
            <a:extLst>
              <a:ext uri="{BEBA8EAE-BF5A-486C-A8C5-ECC9F3942E4B}">
                <a14:imgProps xmlns:a14="http://schemas.microsoft.com/office/drawing/2010/main" xmlns="">
                  <a14:imgLayer r:embed="rId5">
                    <a14:imgEffect>
                      <a14:brightnessContrast bright="20000" contrast="40000"/>
                    </a14:imgEffect>
                  </a14:imgLayer>
                </a14:imgProps>
              </a:ext>
            </a:extLst>
          </a:blip>
          <a:srcRect/>
          <a:stretch>
            <a:fillRect/>
          </a:stretch>
        </p:blipFill>
        <p:spPr bwMode="auto">
          <a:xfrm>
            <a:off x="334487" y="646172"/>
            <a:ext cx="8569113" cy="5510595"/>
          </a:xfrm>
          <a:prstGeom prst="rect">
            <a:avLst/>
          </a:prstGeom>
          <a:solidFill>
            <a:srgbClr val="FFE579"/>
          </a:solidFill>
          <a:ln w="9525">
            <a:noFill/>
            <a:miter lim="800000"/>
            <a:headEnd/>
            <a:tailEnd/>
          </a:ln>
          <a:effectLst/>
        </p:spPr>
      </p:pic>
      <p:sp>
        <p:nvSpPr>
          <p:cNvPr id="2" name="Rectangle 1"/>
          <p:cNvSpPr/>
          <p:nvPr/>
        </p:nvSpPr>
        <p:spPr>
          <a:xfrm>
            <a:off x="2048720" y="661605"/>
            <a:ext cx="6854880" cy="153758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ZA" sz="1600" dirty="0" smtClean="0">
                <a:solidFill>
                  <a:schemeClr val="bg1"/>
                </a:solidFill>
                <a:latin typeface="Arial" pitchFamily="34" charset="0"/>
                <a:cs typeface="Arial" pitchFamily="34" charset="0"/>
              </a:rPr>
              <a:t>To facilitate the adoption of leading practice through a people oriented process to significantly improve occupational health and safety in the minerals industry</a:t>
            </a:r>
          </a:p>
          <a:p>
            <a:endParaRPr lang="en-ZA" sz="1600" dirty="0">
              <a:solidFill>
                <a:schemeClr val="bg1"/>
              </a:solidFill>
              <a:latin typeface="Arial" pitchFamily="34" charset="0"/>
              <a:cs typeface="Arial" pitchFamily="34" charset="0"/>
            </a:endParaRPr>
          </a:p>
          <a:p>
            <a:r>
              <a:rPr lang="en-ZA" sz="1600" dirty="0" smtClean="0">
                <a:solidFill>
                  <a:schemeClr val="bg1"/>
                </a:solidFill>
                <a:latin typeface="Arial" pitchFamily="34" charset="0"/>
                <a:cs typeface="Arial" pitchFamily="34" charset="0"/>
              </a:rPr>
              <a:t>Our ultimate goal is the provision of working conditions that are free from harmful effects</a:t>
            </a:r>
            <a:endParaRPr lang="en-ZA" sz="1600" dirty="0">
              <a:solidFill>
                <a:schemeClr val="bg1"/>
              </a:solidFill>
              <a:latin typeface="Arial" pitchFamily="34" charset="0"/>
              <a:cs typeface="Arial" pitchFamily="34" charset="0"/>
            </a:endParaRPr>
          </a:p>
        </p:txBody>
      </p:sp>
      <p:sp>
        <p:nvSpPr>
          <p:cNvPr id="3" name="Rectangle 2"/>
          <p:cNvSpPr/>
          <p:nvPr/>
        </p:nvSpPr>
        <p:spPr>
          <a:xfrm>
            <a:off x="334487" y="2152890"/>
            <a:ext cx="1714233" cy="400387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ZA" sz="3600" dirty="0" smtClean="0">
                <a:latin typeface="Calibri" pitchFamily="34" charset="0"/>
                <a:cs typeface="Calibri" pitchFamily="34" charset="0"/>
              </a:rPr>
              <a:t>Values</a:t>
            </a:r>
            <a:endParaRPr lang="en-ZA" sz="3600"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29"/>
          <p:cNvGraphicFramePr>
            <a:graphicFrameLocks noGrp="1"/>
          </p:cNvGraphicFramePr>
          <p:nvPr>
            <p:extLst>
              <p:ext uri="{D42A27DB-BD31-4B8C-83A1-F6EECF244321}">
                <p14:modId xmlns:p14="http://schemas.microsoft.com/office/powerpoint/2010/main" xmlns="" val="2107931028"/>
              </p:ext>
            </p:extLst>
          </p:nvPr>
        </p:nvGraphicFramePr>
        <p:xfrm>
          <a:off x="304800" y="1219200"/>
          <a:ext cx="8610591" cy="579120"/>
        </p:xfrm>
        <a:graphic>
          <a:graphicData uri="http://schemas.openxmlformats.org/drawingml/2006/table">
            <a:tbl>
              <a:tblPr firstRow="1" bandRow="1">
                <a:tableStyleId>{5C22544A-7EE6-4342-B048-85BDC9FD1C3A}</a:tableStyleId>
              </a:tblPr>
              <a:tblGrid>
                <a:gridCol w="453189"/>
                <a:gridCol w="453189"/>
                <a:gridCol w="453189"/>
                <a:gridCol w="453189"/>
                <a:gridCol w="453189"/>
                <a:gridCol w="453189"/>
                <a:gridCol w="453189"/>
                <a:gridCol w="453189"/>
                <a:gridCol w="453189"/>
                <a:gridCol w="453189"/>
                <a:gridCol w="453189"/>
                <a:gridCol w="453189"/>
                <a:gridCol w="453189"/>
                <a:gridCol w="453189"/>
                <a:gridCol w="453189"/>
                <a:gridCol w="453189"/>
                <a:gridCol w="453189"/>
                <a:gridCol w="453189"/>
                <a:gridCol w="453189"/>
              </a:tblGrid>
              <a:tr h="370840">
                <a:tc>
                  <a:txBody>
                    <a:bodyPr/>
                    <a:lstStyle/>
                    <a:p>
                      <a:pPr algn="ctr"/>
                      <a:r>
                        <a:rPr lang="en-ZA" sz="1600" dirty="0" smtClean="0"/>
                        <a:t>J 12</a:t>
                      </a:r>
                      <a:endParaRPr lang="en-ZA" sz="1600" dirty="0"/>
                    </a:p>
                  </a:txBody>
                  <a:tcPr>
                    <a:solidFill>
                      <a:srgbClr val="2811AF"/>
                    </a:solidFill>
                  </a:tcPr>
                </a:tc>
                <a:tc>
                  <a:txBody>
                    <a:bodyPr/>
                    <a:lstStyle/>
                    <a:p>
                      <a:pPr algn="ctr"/>
                      <a:r>
                        <a:rPr lang="en-ZA" sz="1600" dirty="0" smtClean="0"/>
                        <a:t>J 12</a:t>
                      </a:r>
                      <a:endParaRPr lang="en-ZA" sz="1600" dirty="0"/>
                    </a:p>
                  </a:txBody>
                  <a:tcPr>
                    <a:solidFill>
                      <a:srgbClr val="2811AF"/>
                    </a:solidFill>
                  </a:tcPr>
                </a:tc>
                <a:tc>
                  <a:txBody>
                    <a:bodyPr/>
                    <a:lstStyle/>
                    <a:p>
                      <a:pPr algn="ctr"/>
                      <a:r>
                        <a:rPr lang="en-ZA" sz="1600" dirty="0" smtClean="0"/>
                        <a:t>A 12</a:t>
                      </a:r>
                      <a:endParaRPr lang="en-ZA" sz="1600" dirty="0"/>
                    </a:p>
                  </a:txBody>
                  <a:tcPr>
                    <a:solidFill>
                      <a:srgbClr val="2811AF"/>
                    </a:solidFill>
                  </a:tcPr>
                </a:tc>
                <a:tc>
                  <a:txBody>
                    <a:bodyPr/>
                    <a:lstStyle/>
                    <a:p>
                      <a:pPr algn="ctr"/>
                      <a:r>
                        <a:rPr lang="en-ZA" sz="1600" dirty="0" smtClean="0"/>
                        <a:t>S 12</a:t>
                      </a:r>
                      <a:endParaRPr lang="en-ZA" sz="1600" dirty="0"/>
                    </a:p>
                  </a:txBody>
                  <a:tcPr>
                    <a:solidFill>
                      <a:srgbClr val="2811AF"/>
                    </a:solidFill>
                  </a:tcPr>
                </a:tc>
                <a:tc>
                  <a:txBody>
                    <a:bodyPr/>
                    <a:lstStyle/>
                    <a:p>
                      <a:pPr algn="ctr"/>
                      <a:r>
                        <a:rPr lang="en-ZA" sz="1600" dirty="0" smtClean="0"/>
                        <a:t>O 12</a:t>
                      </a:r>
                      <a:endParaRPr lang="en-ZA" sz="1600" dirty="0"/>
                    </a:p>
                  </a:txBody>
                  <a:tcPr>
                    <a:solidFill>
                      <a:srgbClr val="2811AF"/>
                    </a:solidFill>
                  </a:tcPr>
                </a:tc>
                <a:tc>
                  <a:txBody>
                    <a:bodyPr/>
                    <a:lstStyle/>
                    <a:p>
                      <a:pPr algn="ctr"/>
                      <a:r>
                        <a:rPr lang="en-ZA" sz="1600" dirty="0" smtClean="0"/>
                        <a:t>N 12</a:t>
                      </a:r>
                      <a:endParaRPr lang="en-ZA" sz="1600" dirty="0"/>
                    </a:p>
                  </a:txBody>
                  <a:tcPr>
                    <a:solidFill>
                      <a:srgbClr val="2811AF"/>
                    </a:solidFill>
                  </a:tcPr>
                </a:tc>
                <a:tc>
                  <a:txBody>
                    <a:bodyPr/>
                    <a:lstStyle/>
                    <a:p>
                      <a:pPr algn="ctr"/>
                      <a:r>
                        <a:rPr lang="en-ZA" sz="1600" dirty="0" smtClean="0"/>
                        <a:t>D 12</a:t>
                      </a:r>
                      <a:endParaRPr lang="en-ZA" sz="1600" dirty="0"/>
                    </a:p>
                  </a:txBody>
                  <a:tcPr>
                    <a:solidFill>
                      <a:srgbClr val="2811AF"/>
                    </a:solidFill>
                  </a:tcPr>
                </a:tc>
                <a:tc>
                  <a:txBody>
                    <a:bodyPr/>
                    <a:lstStyle/>
                    <a:p>
                      <a:pPr algn="ctr"/>
                      <a:r>
                        <a:rPr lang="en-ZA" sz="1600" dirty="0" smtClean="0"/>
                        <a:t>J 13</a:t>
                      </a:r>
                      <a:endParaRPr lang="en-ZA" sz="1600" dirty="0"/>
                    </a:p>
                  </a:txBody>
                  <a:tcPr>
                    <a:solidFill>
                      <a:srgbClr val="2811AF"/>
                    </a:solidFill>
                  </a:tcPr>
                </a:tc>
                <a:tc>
                  <a:txBody>
                    <a:bodyPr/>
                    <a:lstStyle/>
                    <a:p>
                      <a:pPr algn="ctr"/>
                      <a:r>
                        <a:rPr lang="en-ZA" sz="1600" dirty="0" smtClean="0"/>
                        <a:t>F 13</a:t>
                      </a:r>
                      <a:endParaRPr lang="en-ZA" sz="1600" dirty="0"/>
                    </a:p>
                  </a:txBody>
                  <a:tcPr>
                    <a:solidFill>
                      <a:srgbClr val="2811AF"/>
                    </a:solidFill>
                  </a:tcPr>
                </a:tc>
                <a:tc>
                  <a:txBody>
                    <a:bodyPr/>
                    <a:lstStyle/>
                    <a:p>
                      <a:pPr algn="ctr"/>
                      <a:r>
                        <a:rPr lang="en-ZA" sz="1600" dirty="0" smtClean="0"/>
                        <a:t>M 13</a:t>
                      </a:r>
                      <a:endParaRPr lang="en-ZA" sz="1600" dirty="0"/>
                    </a:p>
                  </a:txBody>
                  <a:tcPr>
                    <a:solidFill>
                      <a:srgbClr val="2811AF"/>
                    </a:solidFill>
                  </a:tcPr>
                </a:tc>
                <a:tc>
                  <a:txBody>
                    <a:bodyPr/>
                    <a:lstStyle/>
                    <a:p>
                      <a:pPr algn="ctr"/>
                      <a:r>
                        <a:rPr lang="en-ZA" sz="1600" dirty="0" smtClean="0"/>
                        <a:t>A 13</a:t>
                      </a:r>
                      <a:endParaRPr lang="en-ZA" sz="1600" dirty="0"/>
                    </a:p>
                  </a:txBody>
                  <a:tcPr>
                    <a:solidFill>
                      <a:srgbClr val="2811AF"/>
                    </a:solidFill>
                  </a:tcPr>
                </a:tc>
                <a:tc>
                  <a:txBody>
                    <a:bodyPr/>
                    <a:lstStyle/>
                    <a:p>
                      <a:pPr algn="ctr"/>
                      <a:r>
                        <a:rPr lang="en-ZA" sz="1600" dirty="0" smtClean="0"/>
                        <a:t>M 13</a:t>
                      </a:r>
                      <a:endParaRPr lang="en-ZA" sz="1600" dirty="0"/>
                    </a:p>
                  </a:txBody>
                  <a:tcPr>
                    <a:solidFill>
                      <a:srgbClr val="2811AF"/>
                    </a:solidFill>
                  </a:tcPr>
                </a:tc>
                <a:tc>
                  <a:txBody>
                    <a:bodyPr/>
                    <a:lstStyle/>
                    <a:p>
                      <a:pPr algn="ctr"/>
                      <a:r>
                        <a:rPr lang="en-ZA" sz="1600" dirty="0" smtClean="0"/>
                        <a:t>J 13</a:t>
                      </a:r>
                      <a:endParaRPr lang="en-ZA" sz="1600" dirty="0"/>
                    </a:p>
                  </a:txBody>
                  <a:tcPr>
                    <a:solidFill>
                      <a:srgbClr val="2811AF"/>
                    </a:solidFill>
                  </a:tcPr>
                </a:tc>
                <a:tc>
                  <a:txBody>
                    <a:bodyPr/>
                    <a:lstStyle/>
                    <a:p>
                      <a:pPr algn="ctr"/>
                      <a:r>
                        <a:rPr lang="en-ZA" sz="1600" dirty="0" smtClean="0"/>
                        <a:t>J</a:t>
                      </a:r>
                      <a:r>
                        <a:rPr lang="en-ZA" sz="1600" baseline="0" dirty="0" smtClean="0"/>
                        <a:t> 13</a:t>
                      </a:r>
                      <a:endParaRPr lang="en-ZA" sz="1600" dirty="0"/>
                    </a:p>
                  </a:txBody>
                  <a:tcPr>
                    <a:solidFill>
                      <a:srgbClr val="2811AF"/>
                    </a:solidFill>
                  </a:tcPr>
                </a:tc>
                <a:tc>
                  <a:txBody>
                    <a:bodyPr/>
                    <a:lstStyle/>
                    <a:p>
                      <a:pPr algn="ctr"/>
                      <a:r>
                        <a:rPr lang="en-ZA" sz="1600" dirty="0" smtClean="0"/>
                        <a:t>A 13</a:t>
                      </a:r>
                      <a:endParaRPr lang="en-ZA" sz="1600" dirty="0"/>
                    </a:p>
                  </a:txBody>
                  <a:tcPr>
                    <a:solidFill>
                      <a:srgbClr val="2811AF"/>
                    </a:solidFill>
                  </a:tcPr>
                </a:tc>
                <a:tc>
                  <a:txBody>
                    <a:bodyPr/>
                    <a:lstStyle/>
                    <a:p>
                      <a:pPr algn="ctr"/>
                      <a:r>
                        <a:rPr lang="en-ZA" sz="1600" dirty="0" smtClean="0"/>
                        <a:t>S 13</a:t>
                      </a:r>
                      <a:endParaRPr lang="en-ZA" sz="1600" dirty="0"/>
                    </a:p>
                  </a:txBody>
                  <a:tcPr>
                    <a:solidFill>
                      <a:srgbClr val="2811AF"/>
                    </a:solidFill>
                  </a:tcPr>
                </a:tc>
                <a:tc>
                  <a:txBody>
                    <a:bodyPr/>
                    <a:lstStyle/>
                    <a:p>
                      <a:pPr algn="ctr"/>
                      <a:r>
                        <a:rPr lang="en-ZA" sz="1600" dirty="0" smtClean="0"/>
                        <a:t>O 13</a:t>
                      </a:r>
                      <a:endParaRPr lang="en-ZA" sz="1600" dirty="0"/>
                    </a:p>
                  </a:txBody>
                  <a:tcPr>
                    <a:solidFill>
                      <a:srgbClr val="2811AF"/>
                    </a:solidFill>
                  </a:tcPr>
                </a:tc>
                <a:tc>
                  <a:txBody>
                    <a:bodyPr/>
                    <a:lstStyle/>
                    <a:p>
                      <a:pPr algn="ctr"/>
                      <a:r>
                        <a:rPr lang="en-ZA" sz="1600" dirty="0" smtClean="0"/>
                        <a:t>N 13</a:t>
                      </a:r>
                      <a:endParaRPr lang="en-ZA" sz="1600" dirty="0"/>
                    </a:p>
                  </a:txBody>
                  <a:tcPr>
                    <a:solidFill>
                      <a:srgbClr val="2811AF"/>
                    </a:solidFill>
                  </a:tcPr>
                </a:tc>
                <a:tc>
                  <a:txBody>
                    <a:bodyPr/>
                    <a:lstStyle/>
                    <a:p>
                      <a:pPr algn="ctr"/>
                      <a:r>
                        <a:rPr lang="en-ZA" sz="1600" dirty="0" smtClean="0"/>
                        <a:t>D 13</a:t>
                      </a:r>
                      <a:endParaRPr lang="en-ZA" sz="1600" dirty="0"/>
                    </a:p>
                  </a:txBody>
                  <a:tcPr>
                    <a:solidFill>
                      <a:srgbClr val="2811AF"/>
                    </a:solidFill>
                  </a:tcPr>
                </a:tc>
              </a:tr>
            </a:tbl>
          </a:graphicData>
        </a:graphic>
      </p:graphicFrame>
      <p:cxnSp>
        <p:nvCxnSpPr>
          <p:cNvPr id="16" name="Straight Connector 15"/>
          <p:cNvCxnSpPr/>
          <p:nvPr/>
        </p:nvCxnSpPr>
        <p:spPr>
          <a:xfrm>
            <a:off x="214313" y="1000125"/>
            <a:ext cx="8929687" cy="1588"/>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8" name="Title 3"/>
          <p:cNvSpPr txBox="1">
            <a:spLocks/>
          </p:cNvSpPr>
          <p:nvPr/>
        </p:nvSpPr>
        <p:spPr>
          <a:xfrm>
            <a:off x="71438" y="0"/>
            <a:ext cx="9001125" cy="571500"/>
          </a:xfrm>
          <a:prstGeom prst="rect">
            <a:avLst/>
          </a:prstGeom>
        </p:spPr>
        <p:txBody>
          <a:bodyPr anchor="ctr">
            <a:normAutofit/>
          </a:bodyPr>
          <a:lstStyle/>
          <a:p>
            <a:pPr fontAlgn="auto">
              <a:spcAft>
                <a:spcPts val="0"/>
              </a:spcAft>
              <a:defRPr/>
            </a:pPr>
            <a:endParaRPr lang="en-ZA" sz="2400" b="1" dirty="0">
              <a:solidFill>
                <a:srgbClr val="C49F00"/>
              </a:solidFill>
              <a:latin typeface="Arial" pitchFamily="34" charset="0"/>
              <a:ea typeface="+mj-ea"/>
              <a:cs typeface="Arial" pitchFamily="34" charset="0"/>
            </a:endParaRPr>
          </a:p>
        </p:txBody>
      </p:sp>
      <p:sp>
        <p:nvSpPr>
          <p:cNvPr id="11" name="Title 3"/>
          <p:cNvSpPr txBox="1">
            <a:spLocks/>
          </p:cNvSpPr>
          <p:nvPr/>
        </p:nvSpPr>
        <p:spPr>
          <a:xfrm>
            <a:off x="223838" y="152400"/>
            <a:ext cx="9001125" cy="571500"/>
          </a:xfrm>
          <a:prstGeom prst="rect">
            <a:avLst/>
          </a:prstGeom>
        </p:spPr>
        <p:txBody>
          <a:bodyPr anchor="ctr"/>
          <a:lstStyle/>
          <a:p>
            <a:pPr fontAlgn="auto">
              <a:spcAft>
                <a:spcPts val="0"/>
              </a:spcAft>
              <a:defRPr/>
            </a:pPr>
            <a:r>
              <a:rPr lang="en-ZA" sz="4800" b="1" dirty="0">
                <a:latin typeface="Arial" pitchFamily="34" charset="0"/>
                <a:ea typeface="+mj-ea"/>
                <a:cs typeface="Arial" pitchFamily="34" charset="0"/>
              </a:rPr>
              <a:t>FOG Adoption Team Planner</a:t>
            </a:r>
          </a:p>
        </p:txBody>
      </p:sp>
      <p:cxnSp>
        <p:nvCxnSpPr>
          <p:cNvPr id="46" name="Straight Connector 45"/>
          <p:cNvCxnSpPr/>
          <p:nvPr/>
        </p:nvCxnSpPr>
        <p:spPr>
          <a:xfrm>
            <a:off x="8305800" y="1447800"/>
            <a:ext cx="0" cy="4537075"/>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24"/>
          <p:cNvGrpSpPr>
            <a:grpSpLocks/>
          </p:cNvGrpSpPr>
          <p:nvPr/>
        </p:nvGrpSpPr>
        <p:grpSpPr bwMode="auto">
          <a:xfrm>
            <a:off x="285750" y="5919788"/>
            <a:ext cx="8786813" cy="598487"/>
            <a:chOff x="285721" y="5919960"/>
            <a:chExt cx="8786873" cy="597720"/>
          </a:xfrm>
        </p:grpSpPr>
        <p:pic>
          <p:nvPicPr>
            <p:cNvPr id="15422" name="Picture 3"/>
            <p:cNvPicPr>
              <a:picLocks noChangeAspect="1" noChangeArrowheads="1"/>
            </p:cNvPicPr>
            <p:nvPr/>
          </p:nvPicPr>
          <p:blipFill>
            <a:blip r:embed="rId3" cstate="print"/>
            <a:srcRect l="56223" t="5469" r="18422" b="23450"/>
            <a:stretch>
              <a:fillRect/>
            </a:stretch>
          </p:blipFill>
          <p:spPr bwMode="auto">
            <a:xfrm>
              <a:off x="8089754" y="6000768"/>
              <a:ext cx="693889" cy="392198"/>
            </a:xfrm>
            <a:prstGeom prst="rect">
              <a:avLst/>
            </a:prstGeom>
            <a:noFill/>
            <a:ln w="9525">
              <a:solidFill>
                <a:srgbClr val="C49F00"/>
              </a:solidFill>
              <a:miter lim="800000"/>
              <a:headEnd/>
              <a:tailEnd/>
            </a:ln>
          </p:spPr>
        </p:pic>
        <p:cxnSp>
          <p:nvCxnSpPr>
            <p:cNvPr id="8" name="Straight Connector 7"/>
            <p:cNvCxnSpPr/>
            <p:nvPr/>
          </p:nvCxnSpPr>
          <p:spPr>
            <a:xfrm>
              <a:off x="1500167" y="5929473"/>
              <a:ext cx="7572427" cy="0"/>
            </a:xfrm>
            <a:prstGeom prst="line">
              <a:avLst/>
            </a:prstGeom>
            <a:ln w="12700">
              <a:solidFill>
                <a:srgbClr val="C49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00167" y="6449505"/>
              <a:ext cx="7572427" cy="0"/>
            </a:xfrm>
            <a:prstGeom prst="line">
              <a:avLst/>
            </a:prstGeom>
            <a:ln w="12700">
              <a:solidFill>
                <a:srgbClr val="C49F00"/>
              </a:solidFill>
            </a:ln>
          </p:spPr>
          <p:style>
            <a:lnRef idx="1">
              <a:schemeClr val="accent1"/>
            </a:lnRef>
            <a:fillRef idx="0">
              <a:schemeClr val="accent1"/>
            </a:fillRef>
            <a:effectRef idx="0">
              <a:schemeClr val="accent1"/>
            </a:effectRef>
            <a:fontRef idx="minor">
              <a:schemeClr val="tx1"/>
            </a:fontRef>
          </p:style>
        </p:cxnSp>
        <p:pic>
          <p:nvPicPr>
            <p:cNvPr id="15425" name="Picture 2"/>
            <p:cNvPicPr>
              <a:picLocks noChangeAspect="1" noChangeArrowheads="1"/>
            </p:cNvPicPr>
            <p:nvPr/>
          </p:nvPicPr>
          <p:blipFill>
            <a:blip r:embed="rId4" cstate="print"/>
            <a:srcRect/>
            <a:stretch>
              <a:fillRect/>
            </a:stretch>
          </p:blipFill>
          <p:spPr bwMode="auto">
            <a:xfrm>
              <a:off x="285721" y="5919960"/>
              <a:ext cx="857256" cy="597720"/>
            </a:xfrm>
            <a:prstGeom prst="rect">
              <a:avLst/>
            </a:prstGeom>
            <a:noFill/>
            <a:ln w="9525">
              <a:noFill/>
              <a:miter lim="800000"/>
              <a:headEnd/>
              <a:tailEnd/>
            </a:ln>
          </p:spPr>
        </p:pic>
        <p:sp>
          <p:nvSpPr>
            <p:cNvPr id="15426" name="TextBox 53"/>
            <p:cNvSpPr txBox="1">
              <a:spLocks noChangeArrowheads="1"/>
            </p:cNvSpPr>
            <p:nvPr/>
          </p:nvSpPr>
          <p:spPr bwMode="auto">
            <a:xfrm>
              <a:off x="1547664" y="6021288"/>
              <a:ext cx="6480720" cy="369332"/>
            </a:xfrm>
            <a:prstGeom prst="rect">
              <a:avLst/>
            </a:prstGeom>
            <a:noFill/>
            <a:ln w="9525">
              <a:noFill/>
              <a:miter lim="800000"/>
              <a:headEnd/>
              <a:tailEnd/>
            </a:ln>
          </p:spPr>
          <p:txBody>
            <a:bodyPr>
              <a:spAutoFit/>
            </a:bodyPr>
            <a:lstStyle/>
            <a:p>
              <a:pPr algn="ctr"/>
              <a:r>
                <a:rPr lang="en-ZA">
                  <a:solidFill>
                    <a:srgbClr val="FFC000"/>
                  </a:solidFill>
                  <a:latin typeface="Calibri" pitchFamily="34" charset="0"/>
                </a:rPr>
                <a:t>Prevention of </a:t>
              </a:r>
              <a:r>
                <a:rPr lang="en-ZA" b="1" u="sng">
                  <a:solidFill>
                    <a:srgbClr val="FFC000"/>
                  </a:solidFill>
                  <a:latin typeface="Calibri" pitchFamily="34" charset="0"/>
                </a:rPr>
                <a:t>All</a:t>
              </a:r>
              <a:r>
                <a:rPr lang="en-ZA">
                  <a:solidFill>
                    <a:srgbClr val="FFC000"/>
                  </a:solidFill>
                  <a:latin typeface="Calibri" pitchFamily="34" charset="0"/>
                </a:rPr>
                <a:t> Uncontrolled Falls of Ground</a:t>
              </a:r>
            </a:p>
          </p:txBody>
        </p:sp>
      </p:grpSp>
      <p:sp>
        <p:nvSpPr>
          <p:cNvPr id="36" name="Pentagon 35"/>
          <p:cNvSpPr/>
          <p:nvPr/>
        </p:nvSpPr>
        <p:spPr>
          <a:xfrm>
            <a:off x="5029200" y="4267200"/>
            <a:ext cx="3886200" cy="304800"/>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ZA" dirty="0">
                <a:solidFill>
                  <a:srgbClr val="FF0000"/>
                </a:solidFill>
              </a:rPr>
              <a:t>COAL COPA (Coal Specific Practices)</a:t>
            </a:r>
          </a:p>
        </p:txBody>
      </p:sp>
      <p:sp>
        <p:nvSpPr>
          <p:cNvPr id="38" name="Pentagon 37"/>
          <p:cNvSpPr/>
          <p:nvPr/>
        </p:nvSpPr>
        <p:spPr>
          <a:xfrm>
            <a:off x="7772400" y="4800600"/>
            <a:ext cx="1219200" cy="304800"/>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ZA" dirty="0">
                <a:solidFill>
                  <a:srgbClr val="FF0000"/>
                </a:solidFill>
              </a:rPr>
              <a:t>Plan</a:t>
            </a:r>
          </a:p>
        </p:txBody>
      </p:sp>
      <p:sp>
        <p:nvSpPr>
          <p:cNvPr id="26" name="Pentagon 25"/>
          <p:cNvSpPr/>
          <p:nvPr/>
        </p:nvSpPr>
        <p:spPr>
          <a:xfrm>
            <a:off x="5715000" y="3492064"/>
            <a:ext cx="3124200" cy="304800"/>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ZA" sz="1600" dirty="0" smtClean="0">
                <a:solidFill>
                  <a:srgbClr val="FF0000"/>
                </a:solidFill>
              </a:rPr>
              <a:t>NC </a:t>
            </a:r>
            <a:r>
              <a:rPr lang="en-ZA" sz="1600" dirty="0">
                <a:solidFill>
                  <a:srgbClr val="FF0000"/>
                </a:solidFill>
              </a:rPr>
              <a:t>COPA (EE&amp;MS, TARP)</a:t>
            </a:r>
          </a:p>
        </p:txBody>
      </p:sp>
      <p:sp>
        <p:nvSpPr>
          <p:cNvPr id="27" name="Pentagon 26"/>
          <p:cNvSpPr/>
          <p:nvPr/>
        </p:nvSpPr>
        <p:spPr>
          <a:xfrm>
            <a:off x="2590800" y="2590800"/>
            <a:ext cx="6234112" cy="304800"/>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ZA" sz="1600" dirty="0" smtClean="0">
                <a:solidFill>
                  <a:srgbClr val="FF0000"/>
                </a:solidFill>
              </a:rPr>
              <a:t>Hard Rock  </a:t>
            </a:r>
            <a:r>
              <a:rPr lang="en-ZA" sz="1600" dirty="0">
                <a:solidFill>
                  <a:srgbClr val="FF0000"/>
                </a:solidFill>
              </a:rPr>
              <a:t>COPA </a:t>
            </a:r>
            <a:r>
              <a:rPr lang="en-ZA" sz="1600" dirty="0" smtClean="0">
                <a:solidFill>
                  <a:srgbClr val="FF0000"/>
                </a:solidFill>
              </a:rPr>
              <a:t>(N&amp;B’s, </a:t>
            </a:r>
            <a:r>
              <a:rPr lang="en-ZA" sz="1600" dirty="0">
                <a:solidFill>
                  <a:srgbClr val="FF0000"/>
                </a:solidFill>
              </a:rPr>
              <a:t>TARP)</a:t>
            </a:r>
          </a:p>
        </p:txBody>
      </p:sp>
      <p:sp>
        <p:nvSpPr>
          <p:cNvPr id="28" name="Pentagon 27"/>
          <p:cNvSpPr/>
          <p:nvPr/>
        </p:nvSpPr>
        <p:spPr>
          <a:xfrm>
            <a:off x="3962400" y="3048000"/>
            <a:ext cx="4862512" cy="304800"/>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ZA" sz="1600" dirty="0" smtClean="0">
                <a:solidFill>
                  <a:srgbClr val="FF0000"/>
                </a:solidFill>
              </a:rPr>
              <a:t>Eastern Limb </a:t>
            </a:r>
            <a:r>
              <a:rPr lang="en-ZA" sz="1600" dirty="0">
                <a:solidFill>
                  <a:srgbClr val="FF0000"/>
                </a:solidFill>
              </a:rPr>
              <a:t>COPA (EE&amp;MS, TARP)</a:t>
            </a:r>
          </a:p>
        </p:txBody>
      </p:sp>
      <p:sp>
        <p:nvSpPr>
          <p:cNvPr id="42" name="Rectangular Callout 41"/>
          <p:cNvSpPr/>
          <p:nvPr/>
        </p:nvSpPr>
        <p:spPr>
          <a:xfrm>
            <a:off x="71438" y="3802968"/>
            <a:ext cx="3962400" cy="1995263"/>
          </a:xfrm>
          <a:prstGeom prst="wedgeRectCallout">
            <a:avLst>
              <a:gd name="adj1" fmla="val 84422"/>
              <a:gd name="adj2" fmla="val -20473"/>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en-ZA" sz="1600" dirty="0" smtClean="0">
                <a:solidFill>
                  <a:schemeClr val="tx2">
                    <a:lumMod val="50000"/>
                  </a:schemeClr>
                </a:solidFill>
              </a:rPr>
              <a:t>A meeting was held  with senior stakeholders in coal following the workshops and </a:t>
            </a:r>
            <a:r>
              <a:rPr lang="en-ZA" sz="1600" dirty="0" err="1" smtClean="0">
                <a:solidFill>
                  <a:schemeClr val="tx2">
                    <a:lumMod val="50000"/>
                  </a:schemeClr>
                </a:solidFill>
              </a:rPr>
              <a:t>Minesafe</a:t>
            </a:r>
            <a:r>
              <a:rPr lang="en-ZA" sz="1600" dirty="0" smtClean="0">
                <a:solidFill>
                  <a:schemeClr val="tx2">
                    <a:lumMod val="50000"/>
                  </a:schemeClr>
                </a:solidFill>
              </a:rPr>
              <a:t> 2013 to consider a LP with buffer blasting.</a:t>
            </a:r>
          </a:p>
          <a:p>
            <a:pPr fontAlgn="auto">
              <a:spcBef>
                <a:spcPts val="0"/>
              </a:spcBef>
              <a:spcAft>
                <a:spcPts val="0"/>
              </a:spcAft>
              <a:buFont typeface="Arial" pitchFamily="34" charset="0"/>
              <a:buChar char="•"/>
              <a:defRPr/>
            </a:pPr>
            <a:r>
              <a:rPr lang="en-ZA" sz="1600" dirty="0" smtClean="0">
                <a:solidFill>
                  <a:schemeClr val="tx2">
                    <a:lumMod val="50000"/>
                  </a:schemeClr>
                </a:solidFill>
              </a:rPr>
              <a:t>Those present are enthusiastic about pursuing the idea of </a:t>
            </a:r>
            <a:r>
              <a:rPr lang="en-ZA" sz="1600" dirty="0" err="1" smtClean="0">
                <a:solidFill>
                  <a:schemeClr val="tx2">
                    <a:lumMod val="50000"/>
                  </a:schemeClr>
                </a:solidFill>
              </a:rPr>
              <a:t>FoG</a:t>
            </a:r>
            <a:r>
              <a:rPr lang="en-ZA" sz="1600" dirty="0" smtClean="0">
                <a:solidFill>
                  <a:schemeClr val="tx2">
                    <a:lumMod val="50000"/>
                  </a:schemeClr>
                </a:solidFill>
              </a:rPr>
              <a:t> LPs through the MOSH approach. They want to set up regular meetings in 2014.</a:t>
            </a:r>
          </a:p>
        </p:txBody>
      </p:sp>
      <p:sp>
        <p:nvSpPr>
          <p:cNvPr id="44" name="Rectangular Callout 43"/>
          <p:cNvSpPr/>
          <p:nvPr/>
        </p:nvSpPr>
        <p:spPr>
          <a:xfrm>
            <a:off x="3048000" y="4495800"/>
            <a:ext cx="3671888" cy="1676400"/>
          </a:xfrm>
          <a:prstGeom prst="wedgeRectCallout">
            <a:avLst>
              <a:gd name="adj1" fmla="val 81013"/>
              <a:gd name="adj2" fmla="val -19161"/>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en-ZA" sz="1600" dirty="0" smtClean="0">
                <a:solidFill>
                  <a:schemeClr val="tx2">
                    <a:lumMod val="50000"/>
                  </a:schemeClr>
                </a:solidFill>
              </a:rPr>
              <a:t>2014 Planning Workshop – 14 November 2013 at Glenburn Lodge</a:t>
            </a:r>
          </a:p>
          <a:p>
            <a:pPr fontAlgn="auto">
              <a:spcBef>
                <a:spcPts val="0"/>
              </a:spcBef>
              <a:spcAft>
                <a:spcPts val="0"/>
              </a:spcAft>
              <a:buFont typeface="Arial" pitchFamily="34" charset="0"/>
              <a:buChar char="•"/>
              <a:defRPr/>
            </a:pPr>
            <a:r>
              <a:rPr lang="en-ZA" sz="1600" dirty="0" smtClean="0">
                <a:solidFill>
                  <a:schemeClr val="tx2">
                    <a:lumMod val="50000"/>
                  </a:schemeClr>
                </a:solidFill>
              </a:rPr>
              <a:t>About 50 delegates, E upper and above attended. DMR &amp; NUM apologised</a:t>
            </a:r>
          </a:p>
          <a:p>
            <a:pPr fontAlgn="auto">
              <a:spcBef>
                <a:spcPts val="0"/>
              </a:spcBef>
              <a:spcAft>
                <a:spcPts val="0"/>
              </a:spcAft>
              <a:buFont typeface="Arial" pitchFamily="34" charset="0"/>
              <a:buChar char="•"/>
              <a:defRPr/>
            </a:pPr>
            <a:r>
              <a:rPr lang="en-ZA" sz="1600" dirty="0" smtClean="0">
                <a:solidFill>
                  <a:schemeClr val="tx2">
                    <a:lumMod val="50000"/>
                  </a:schemeClr>
                </a:solidFill>
              </a:rPr>
              <a:t>A number of potential new LPs identified. Further work is needed in 2014 to assess these. </a:t>
            </a:r>
            <a:endParaRPr lang="en-ZA" sz="1600" dirty="0">
              <a:solidFill>
                <a:schemeClr val="tx2">
                  <a:lumMod val="50000"/>
                </a:schemeClr>
              </a:solidFill>
            </a:endParaRPr>
          </a:p>
        </p:txBody>
      </p:sp>
      <p:sp>
        <p:nvSpPr>
          <p:cNvPr id="29" name="Rectangular Callout 28"/>
          <p:cNvSpPr/>
          <p:nvPr/>
        </p:nvSpPr>
        <p:spPr>
          <a:xfrm>
            <a:off x="457200" y="2895600"/>
            <a:ext cx="3671888" cy="1447800"/>
          </a:xfrm>
          <a:prstGeom prst="wedgeRectCallout">
            <a:avLst>
              <a:gd name="adj1" fmla="val 112272"/>
              <a:gd name="adj2" fmla="val 467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en-ZA" sz="1600" dirty="0" smtClean="0">
                <a:solidFill>
                  <a:schemeClr val="tx2">
                    <a:lumMod val="50000"/>
                  </a:schemeClr>
                </a:solidFill>
              </a:rPr>
              <a:t>N Cape COPA is progressing slowly. Most mines are still in the early stages of  EE&amp;MS adoption process</a:t>
            </a:r>
            <a:endParaRPr lang="en-ZA" sz="1600" dirty="0">
              <a:solidFill>
                <a:schemeClr val="tx2">
                  <a:lumMod val="50000"/>
                </a:schemeClr>
              </a:solidFill>
            </a:endParaRPr>
          </a:p>
          <a:p>
            <a:pPr fontAlgn="auto">
              <a:spcBef>
                <a:spcPts val="0"/>
              </a:spcBef>
              <a:spcAft>
                <a:spcPts val="0"/>
              </a:spcAft>
              <a:buFont typeface="Arial" pitchFamily="34" charset="0"/>
              <a:buChar char="•"/>
              <a:defRPr/>
            </a:pPr>
            <a:r>
              <a:rPr lang="en-ZA" sz="1600" dirty="0" smtClean="0">
                <a:solidFill>
                  <a:schemeClr val="tx2">
                    <a:lumMod val="50000"/>
                  </a:schemeClr>
                </a:solidFill>
              </a:rPr>
              <a:t>Last  COPA was on the 3</a:t>
            </a:r>
            <a:r>
              <a:rPr lang="en-ZA" sz="1600" baseline="30000" dirty="0" smtClean="0">
                <a:solidFill>
                  <a:schemeClr val="tx2">
                    <a:lumMod val="50000"/>
                  </a:schemeClr>
                </a:solidFill>
              </a:rPr>
              <a:t>rd</a:t>
            </a:r>
            <a:r>
              <a:rPr lang="en-ZA" sz="1600" dirty="0" smtClean="0">
                <a:solidFill>
                  <a:schemeClr val="tx2">
                    <a:lumMod val="50000"/>
                  </a:schemeClr>
                </a:solidFill>
              </a:rPr>
              <a:t> October 2013 at Finsch</a:t>
            </a:r>
          </a:p>
          <a:p>
            <a:pPr fontAlgn="auto">
              <a:spcBef>
                <a:spcPts val="0"/>
              </a:spcBef>
              <a:spcAft>
                <a:spcPts val="0"/>
              </a:spcAft>
              <a:buFont typeface="Arial" pitchFamily="34" charset="0"/>
              <a:buChar char="•"/>
              <a:defRPr/>
            </a:pPr>
            <a:r>
              <a:rPr lang="en-ZA" sz="1600" dirty="0" smtClean="0">
                <a:solidFill>
                  <a:schemeClr val="tx2">
                    <a:lumMod val="50000"/>
                  </a:schemeClr>
                </a:solidFill>
              </a:rPr>
              <a:t>Next COPA 4 December 2013 at BRMO</a:t>
            </a:r>
            <a:endParaRPr lang="en-ZA" sz="1600" dirty="0">
              <a:solidFill>
                <a:schemeClr val="tx2">
                  <a:lumMod val="50000"/>
                </a:schemeClr>
              </a:solidFill>
            </a:endParaRPr>
          </a:p>
        </p:txBody>
      </p:sp>
      <p:sp>
        <p:nvSpPr>
          <p:cNvPr id="32" name="Pentagon 31"/>
          <p:cNvSpPr/>
          <p:nvPr/>
        </p:nvSpPr>
        <p:spPr>
          <a:xfrm>
            <a:off x="319314" y="1972129"/>
            <a:ext cx="1447800" cy="304800"/>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ZA" dirty="0">
                <a:solidFill>
                  <a:srgbClr val="FF0000"/>
                </a:solidFill>
              </a:rPr>
              <a:t>EE&amp;MS</a:t>
            </a:r>
          </a:p>
        </p:txBody>
      </p:sp>
      <p:sp>
        <p:nvSpPr>
          <p:cNvPr id="3" name="Pentagon 2"/>
          <p:cNvSpPr/>
          <p:nvPr/>
        </p:nvSpPr>
        <p:spPr>
          <a:xfrm>
            <a:off x="1790700" y="1972129"/>
            <a:ext cx="5600700" cy="304800"/>
          </a:xfrm>
          <a:prstGeom prst="homePlate">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5" name="Rectangular Callout 44"/>
          <p:cNvSpPr/>
          <p:nvPr/>
        </p:nvSpPr>
        <p:spPr>
          <a:xfrm>
            <a:off x="304800" y="152400"/>
            <a:ext cx="4495800" cy="1733550"/>
          </a:xfrm>
          <a:prstGeom prst="wedgeRectCallout">
            <a:avLst>
              <a:gd name="adj1" fmla="val -37730"/>
              <a:gd name="adj2" fmla="val 6681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en-ZA" dirty="0">
                <a:solidFill>
                  <a:schemeClr val="tx2">
                    <a:lumMod val="50000"/>
                  </a:schemeClr>
                </a:solidFill>
              </a:rPr>
              <a:t>Revisiting adoption at mines </a:t>
            </a:r>
            <a:r>
              <a:rPr lang="en-ZA" dirty="0" smtClean="0">
                <a:solidFill>
                  <a:schemeClr val="tx2">
                    <a:lumMod val="50000"/>
                  </a:schemeClr>
                </a:solidFill>
              </a:rPr>
              <a:t>and tightening </a:t>
            </a:r>
            <a:r>
              <a:rPr lang="en-ZA" dirty="0">
                <a:solidFill>
                  <a:schemeClr val="tx2">
                    <a:lumMod val="50000"/>
                  </a:schemeClr>
                </a:solidFill>
              </a:rPr>
              <a:t>the loose </a:t>
            </a:r>
            <a:r>
              <a:rPr lang="en-ZA" dirty="0" smtClean="0">
                <a:solidFill>
                  <a:schemeClr val="tx2">
                    <a:lumMod val="50000"/>
                  </a:schemeClr>
                </a:solidFill>
              </a:rPr>
              <a:t>ends, on going process.</a:t>
            </a:r>
          </a:p>
        </p:txBody>
      </p:sp>
      <p:sp>
        <p:nvSpPr>
          <p:cNvPr id="40" name="Rectangular Callout 39"/>
          <p:cNvSpPr/>
          <p:nvPr/>
        </p:nvSpPr>
        <p:spPr>
          <a:xfrm>
            <a:off x="609600" y="304800"/>
            <a:ext cx="3657600" cy="2895600"/>
          </a:xfrm>
          <a:prstGeom prst="wedgeRectCallout">
            <a:avLst>
              <a:gd name="adj1" fmla="val 75926"/>
              <a:gd name="adj2" fmla="val 35513"/>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en-ZA" sz="1600" dirty="0" smtClean="0">
                <a:solidFill>
                  <a:schemeClr val="tx1"/>
                </a:solidFill>
              </a:rPr>
              <a:t>44 Mines are participating in </a:t>
            </a:r>
            <a:r>
              <a:rPr lang="en-ZA" sz="1600" dirty="0" err="1" smtClean="0">
                <a:solidFill>
                  <a:schemeClr val="tx1"/>
                </a:solidFill>
              </a:rPr>
              <a:t>NwB</a:t>
            </a:r>
            <a:r>
              <a:rPr lang="en-ZA" sz="1600" dirty="0" smtClean="0">
                <a:solidFill>
                  <a:schemeClr val="tx1"/>
                </a:solidFill>
              </a:rPr>
              <a:t>. 88% completed with adoption</a:t>
            </a:r>
          </a:p>
          <a:p>
            <a:pPr fontAlgn="auto">
              <a:spcBef>
                <a:spcPts val="0"/>
              </a:spcBef>
              <a:spcAft>
                <a:spcPts val="0"/>
              </a:spcAft>
              <a:buFont typeface="Arial" pitchFamily="34" charset="0"/>
              <a:buChar char="•"/>
              <a:defRPr/>
            </a:pPr>
            <a:r>
              <a:rPr lang="en-ZA" sz="1600" dirty="0" smtClean="0">
                <a:solidFill>
                  <a:schemeClr val="tx1"/>
                </a:solidFill>
              </a:rPr>
              <a:t>45 Mines participating in TARP - 56% completed with adoption – </a:t>
            </a:r>
            <a:r>
              <a:rPr lang="en-ZA" sz="1600" dirty="0" smtClean="0">
                <a:solidFill>
                  <a:schemeClr val="tx2">
                    <a:lumMod val="50000"/>
                  </a:schemeClr>
                </a:solidFill>
              </a:rPr>
              <a:t>Interpretation of direct inquiry results</a:t>
            </a:r>
            <a:endParaRPr lang="en-ZA" sz="1600" dirty="0">
              <a:solidFill>
                <a:schemeClr val="tx2">
                  <a:lumMod val="50000"/>
                </a:schemeClr>
              </a:solidFill>
            </a:endParaRPr>
          </a:p>
          <a:p>
            <a:pPr fontAlgn="auto">
              <a:spcBef>
                <a:spcPts val="0"/>
              </a:spcBef>
              <a:spcAft>
                <a:spcPts val="0"/>
              </a:spcAft>
              <a:buFont typeface="Arial" pitchFamily="34" charset="0"/>
              <a:buChar char="•"/>
              <a:defRPr/>
            </a:pPr>
            <a:r>
              <a:rPr lang="en-ZA" sz="1600" dirty="0">
                <a:solidFill>
                  <a:schemeClr val="tx2">
                    <a:lumMod val="50000"/>
                  </a:schemeClr>
                </a:solidFill>
              </a:rPr>
              <a:t>Next </a:t>
            </a:r>
            <a:r>
              <a:rPr lang="en-ZA" sz="1600" dirty="0" smtClean="0">
                <a:solidFill>
                  <a:schemeClr val="tx2">
                    <a:lumMod val="50000"/>
                  </a:schemeClr>
                </a:solidFill>
              </a:rPr>
              <a:t>COPA meeting </a:t>
            </a:r>
            <a:r>
              <a:rPr lang="en-ZA" sz="1600" dirty="0">
                <a:solidFill>
                  <a:schemeClr val="tx2">
                    <a:lumMod val="50000"/>
                  </a:schemeClr>
                </a:solidFill>
              </a:rPr>
              <a:t>scheduled </a:t>
            </a:r>
            <a:r>
              <a:rPr lang="en-ZA" sz="1600" dirty="0" smtClean="0">
                <a:solidFill>
                  <a:schemeClr val="tx2">
                    <a:lumMod val="50000"/>
                  </a:schemeClr>
                </a:solidFill>
              </a:rPr>
              <a:t>for 29 November </a:t>
            </a:r>
            <a:r>
              <a:rPr lang="en-ZA" sz="1600" dirty="0">
                <a:solidFill>
                  <a:schemeClr val="tx2">
                    <a:lumMod val="50000"/>
                  </a:schemeClr>
                </a:solidFill>
              </a:rPr>
              <a:t>2013 at Randfontein Golf Club</a:t>
            </a:r>
            <a:r>
              <a:rPr lang="en-ZA" sz="1600" dirty="0" smtClean="0">
                <a:solidFill>
                  <a:schemeClr val="tx2">
                    <a:lumMod val="50000"/>
                  </a:schemeClr>
                </a:solidFill>
              </a:rPr>
              <a:t>.</a:t>
            </a:r>
          </a:p>
          <a:p>
            <a:pPr fontAlgn="auto">
              <a:spcBef>
                <a:spcPts val="0"/>
              </a:spcBef>
              <a:spcAft>
                <a:spcPts val="0"/>
              </a:spcAft>
              <a:buFont typeface="Arial" pitchFamily="34" charset="0"/>
              <a:buChar char="•"/>
              <a:defRPr/>
            </a:pPr>
            <a:r>
              <a:rPr lang="en-ZA" sz="1600" dirty="0" smtClean="0">
                <a:solidFill>
                  <a:schemeClr val="tx2">
                    <a:lumMod val="50000"/>
                  </a:schemeClr>
                </a:solidFill>
              </a:rPr>
              <a:t>Assisting individual mines in 4 regions of Central COPA through additional  COPA meetings</a:t>
            </a:r>
          </a:p>
          <a:p>
            <a:pPr fontAlgn="auto">
              <a:spcBef>
                <a:spcPts val="0"/>
              </a:spcBef>
              <a:spcAft>
                <a:spcPts val="0"/>
              </a:spcAft>
              <a:buFont typeface="Arial" pitchFamily="34" charset="0"/>
              <a:buChar char="•"/>
              <a:defRPr/>
            </a:pPr>
            <a:r>
              <a:rPr lang="en-ZA" sz="1600" dirty="0" smtClean="0">
                <a:solidFill>
                  <a:schemeClr val="tx2">
                    <a:lumMod val="50000"/>
                  </a:schemeClr>
                </a:solidFill>
              </a:rPr>
              <a:t>Harmony is working as a group on the adoption of TARP </a:t>
            </a:r>
          </a:p>
        </p:txBody>
      </p:sp>
      <p:sp>
        <p:nvSpPr>
          <p:cNvPr id="41" name="Rectangular Callout 40"/>
          <p:cNvSpPr/>
          <p:nvPr/>
        </p:nvSpPr>
        <p:spPr>
          <a:xfrm>
            <a:off x="3962400" y="228600"/>
            <a:ext cx="3657600" cy="2438400"/>
          </a:xfrm>
          <a:prstGeom prst="wedgeRectCallout">
            <a:avLst>
              <a:gd name="adj1" fmla="val 20494"/>
              <a:gd name="adj2" fmla="val 66158"/>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en-ZA" sz="1600" dirty="0" smtClean="0">
                <a:solidFill>
                  <a:schemeClr val="tx2">
                    <a:lumMod val="50000"/>
                  </a:schemeClr>
                </a:solidFill>
              </a:rPr>
              <a:t>Eastern Limb </a:t>
            </a:r>
            <a:r>
              <a:rPr lang="en-ZA" sz="1600" dirty="0">
                <a:solidFill>
                  <a:schemeClr val="tx2">
                    <a:lumMod val="50000"/>
                  </a:schemeClr>
                </a:solidFill>
              </a:rPr>
              <a:t>COPA </a:t>
            </a:r>
            <a:r>
              <a:rPr lang="en-ZA" sz="1600" dirty="0" smtClean="0">
                <a:solidFill>
                  <a:schemeClr val="tx2">
                    <a:lumMod val="50000"/>
                  </a:schemeClr>
                </a:solidFill>
              </a:rPr>
              <a:t>was held on the 16/Oct hosted by </a:t>
            </a:r>
            <a:r>
              <a:rPr lang="en-ZA" sz="1600" dirty="0" err="1" smtClean="0">
                <a:solidFill>
                  <a:schemeClr val="tx2">
                    <a:lumMod val="50000"/>
                  </a:schemeClr>
                </a:solidFill>
              </a:rPr>
              <a:t>Dwaars</a:t>
            </a:r>
            <a:r>
              <a:rPr lang="en-ZA" sz="1600" dirty="0" smtClean="0">
                <a:solidFill>
                  <a:schemeClr val="tx2">
                    <a:lumMod val="50000"/>
                  </a:schemeClr>
                </a:solidFill>
              </a:rPr>
              <a:t> river mine.  +/- 30 attendees (14 mines attended)</a:t>
            </a:r>
            <a:endParaRPr lang="en-ZA" sz="1600" dirty="0">
              <a:solidFill>
                <a:schemeClr val="tx2">
                  <a:lumMod val="50000"/>
                </a:schemeClr>
              </a:solidFill>
            </a:endParaRPr>
          </a:p>
          <a:p>
            <a:pPr fontAlgn="auto">
              <a:spcBef>
                <a:spcPts val="0"/>
              </a:spcBef>
              <a:spcAft>
                <a:spcPts val="0"/>
              </a:spcAft>
              <a:buFont typeface="Arial" pitchFamily="34" charset="0"/>
              <a:buChar char="•"/>
              <a:defRPr/>
            </a:pPr>
            <a:r>
              <a:rPr lang="en-ZA" sz="1600" dirty="0" smtClean="0">
                <a:solidFill>
                  <a:schemeClr val="tx2">
                    <a:lumMod val="50000"/>
                  </a:schemeClr>
                </a:solidFill>
              </a:rPr>
              <a:t>Progressing  </a:t>
            </a:r>
            <a:r>
              <a:rPr lang="en-ZA" sz="1600" dirty="0">
                <a:solidFill>
                  <a:schemeClr val="tx2">
                    <a:lumMod val="50000"/>
                  </a:schemeClr>
                </a:solidFill>
              </a:rPr>
              <a:t>with TARP </a:t>
            </a:r>
            <a:r>
              <a:rPr lang="en-ZA" sz="1600" dirty="0" smtClean="0">
                <a:solidFill>
                  <a:schemeClr val="tx2">
                    <a:lumMod val="50000"/>
                  </a:schemeClr>
                </a:solidFill>
              </a:rPr>
              <a:t>Adoption, Several mines are part of the source mine (Xstrata mines), Anglo Platinum mines have advanced ABSP implementation</a:t>
            </a:r>
          </a:p>
          <a:p>
            <a:pPr fontAlgn="auto">
              <a:spcBef>
                <a:spcPts val="0"/>
              </a:spcBef>
              <a:spcAft>
                <a:spcPts val="0"/>
              </a:spcAft>
              <a:buFont typeface="Arial" pitchFamily="34" charset="0"/>
              <a:buChar char="•"/>
              <a:defRPr/>
            </a:pPr>
            <a:r>
              <a:rPr lang="en-ZA" sz="1600" dirty="0" smtClean="0">
                <a:solidFill>
                  <a:schemeClr val="tx2">
                    <a:lumMod val="50000"/>
                  </a:schemeClr>
                </a:solidFill>
              </a:rPr>
              <a:t>13 Mines participating</a:t>
            </a:r>
          </a:p>
          <a:p>
            <a:pPr fontAlgn="auto">
              <a:spcBef>
                <a:spcPts val="0"/>
              </a:spcBef>
              <a:spcAft>
                <a:spcPts val="0"/>
              </a:spcAft>
              <a:buFont typeface="Arial" pitchFamily="34" charset="0"/>
              <a:buChar char="•"/>
              <a:defRPr/>
            </a:pPr>
            <a:r>
              <a:rPr lang="en-ZA" sz="1600" dirty="0" smtClean="0">
                <a:solidFill>
                  <a:schemeClr val="tx2">
                    <a:lumMod val="50000"/>
                  </a:schemeClr>
                </a:solidFill>
              </a:rPr>
              <a:t>Good progress by some mines</a:t>
            </a:r>
          </a:p>
          <a:p>
            <a:pPr fontAlgn="auto">
              <a:spcBef>
                <a:spcPts val="0"/>
              </a:spcBef>
              <a:spcAft>
                <a:spcPts val="0"/>
              </a:spcAft>
              <a:buFont typeface="Arial" pitchFamily="34" charset="0"/>
              <a:buChar char="•"/>
              <a:defRPr/>
            </a:pPr>
            <a:r>
              <a:rPr lang="en-ZA" sz="1600" dirty="0" smtClean="0">
                <a:solidFill>
                  <a:schemeClr val="tx2">
                    <a:lumMod val="50000"/>
                  </a:schemeClr>
                </a:solidFill>
              </a:rPr>
              <a:t>32%  Complete</a:t>
            </a:r>
            <a:endParaRPr lang="en-ZA" sz="1600" dirty="0">
              <a:solidFill>
                <a:schemeClr val="tx2">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45"/>
                                        </p:tgtEl>
                                        <p:attrNameLst>
                                          <p:attrName>ppt_x</p:attrName>
                                        </p:attrNameLst>
                                      </p:cBhvr>
                                      <p:tavLst>
                                        <p:tav tm="0">
                                          <p:val>
                                            <p:strVal val="ppt_x"/>
                                          </p:val>
                                        </p:tav>
                                        <p:tav tm="100000">
                                          <p:val>
                                            <p:strVal val="ppt_x"/>
                                          </p:val>
                                        </p:tav>
                                      </p:tavLst>
                                    </p:anim>
                                    <p:anim calcmode="lin" valueType="num">
                                      <p:cBhvr additive="base">
                                        <p:cTn id="29" dur="500"/>
                                        <p:tgtEl>
                                          <p:spTgt spid="45"/>
                                        </p:tgtEl>
                                        <p:attrNameLst>
                                          <p:attrName>ppt_y</p:attrName>
                                        </p:attrNameLst>
                                      </p:cBhvr>
                                      <p:tavLst>
                                        <p:tav tm="0">
                                          <p:val>
                                            <p:strVal val="ppt_y"/>
                                          </p:val>
                                        </p:tav>
                                        <p:tav tm="100000">
                                          <p:val>
                                            <p:strVal val="1+ppt_h/2"/>
                                          </p:val>
                                        </p:tav>
                                      </p:tavLst>
                                    </p:anim>
                                    <p:set>
                                      <p:cBhvr>
                                        <p:cTn id="30" dur="1" fill="hold">
                                          <p:stCondLst>
                                            <p:cond delay="499"/>
                                          </p:stCondLst>
                                        </p:cTn>
                                        <p:tgtEl>
                                          <p:spTgt spid="45"/>
                                        </p:tgtEl>
                                        <p:attrNameLst>
                                          <p:attrName>style.visibility</p:attrName>
                                        </p:attrNameLst>
                                      </p:cBhvr>
                                      <p:to>
                                        <p:strVal val="hidden"/>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grpId="1" nodeType="clickEffect">
                                  <p:stCondLst>
                                    <p:cond delay="0"/>
                                  </p:stCondLst>
                                  <p:childTnLst>
                                    <p:anim calcmode="lin" valueType="num">
                                      <p:cBhvr additive="base">
                                        <p:cTn id="37" dur="500"/>
                                        <p:tgtEl>
                                          <p:spTgt spid="40"/>
                                        </p:tgtEl>
                                        <p:attrNameLst>
                                          <p:attrName>ppt_x</p:attrName>
                                        </p:attrNameLst>
                                      </p:cBhvr>
                                      <p:tavLst>
                                        <p:tav tm="0">
                                          <p:val>
                                            <p:strVal val="ppt_x"/>
                                          </p:val>
                                        </p:tav>
                                        <p:tav tm="100000">
                                          <p:val>
                                            <p:strVal val="ppt_x"/>
                                          </p:val>
                                        </p:tav>
                                      </p:tavLst>
                                    </p:anim>
                                    <p:anim calcmode="lin" valueType="num">
                                      <p:cBhvr additive="base">
                                        <p:cTn id="38" dur="500"/>
                                        <p:tgtEl>
                                          <p:spTgt spid="40"/>
                                        </p:tgtEl>
                                        <p:attrNameLst>
                                          <p:attrName>ppt_y</p:attrName>
                                        </p:attrNameLst>
                                      </p:cBhvr>
                                      <p:tavLst>
                                        <p:tav tm="0">
                                          <p:val>
                                            <p:strVal val="ppt_y"/>
                                          </p:val>
                                        </p:tav>
                                        <p:tav tm="100000">
                                          <p:val>
                                            <p:strVal val="1+ppt_h/2"/>
                                          </p:val>
                                        </p:tav>
                                      </p:tavLst>
                                    </p:anim>
                                    <p:set>
                                      <p:cBhvr>
                                        <p:cTn id="39" dur="1" fill="hold">
                                          <p:stCondLst>
                                            <p:cond delay="499"/>
                                          </p:stCondLst>
                                        </p:cTn>
                                        <p:tgtEl>
                                          <p:spTgt spid="40"/>
                                        </p:tgtEl>
                                        <p:attrNameLst>
                                          <p:attrName>style.visibility</p:attrName>
                                        </p:attrNameLst>
                                      </p:cBhvr>
                                      <p:to>
                                        <p:strVal val="hidden"/>
                                      </p:to>
                                    </p:se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1" nodeType="clickEffect">
                                  <p:stCondLst>
                                    <p:cond delay="0"/>
                                  </p:stCondLst>
                                  <p:childTnLst>
                                    <p:anim calcmode="lin" valueType="num">
                                      <p:cBhvr additive="base">
                                        <p:cTn id="46" dur="500"/>
                                        <p:tgtEl>
                                          <p:spTgt spid="41"/>
                                        </p:tgtEl>
                                        <p:attrNameLst>
                                          <p:attrName>ppt_x</p:attrName>
                                        </p:attrNameLst>
                                      </p:cBhvr>
                                      <p:tavLst>
                                        <p:tav tm="0">
                                          <p:val>
                                            <p:strVal val="ppt_x"/>
                                          </p:val>
                                        </p:tav>
                                        <p:tav tm="100000">
                                          <p:val>
                                            <p:strVal val="ppt_x"/>
                                          </p:val>
                                        </p:tav>
                                      </p:tavLst>
                                    </p:anim>
                                    <p:anim calcmode="lin" valueType="num">
                                      <p:cBhvr additive="base">
                                        <p:cTn id="47" dur="500"/>
                                        <p:tgtEl>
                                          <p:spTgt spid="41"/>
                                        </p:tgtEl>
                                        <p:attrNameLst>
                                          <p:attrName>ppt_y</p:attrName>
                                        </p:attrNameLst>
                                      </p:cBhvr>
                                      <p:tavLst>
                                        <p:tav tm="0">
                                          <p:val>
                                            <p:strVal val="ppt_y"/>
                                          </p:val>
                                        </p:tav>
                                        <p:tav tm="100000">
                                          <p:val>
                                            <p:strVal val="1+ppt_h/2"/>
                                          </p:val>
                                        </p:tav>
                                      </p:tavLst>
                                    </p:anim>
                                    <p:set>
                                      <p:cBhvr>
                                        <p:cTn id="48" dur="1" fill="hold">
                                          <p:stCondLst>
                                            <p:cond delay="499"/>
                                          </p:stCondLst>
                                        </p:cTn>
                                        <p:tgtEl>
                                          <p:spTgt spid="41"/>
                                        </p:tgtEl>
                                        <p:attrNameLst>
                                          <p:attrName>style.visibility</p:attrName>
                                        </p:attrNameLst>
                                      </p:cBhvr>
                                      <p:to>
                                        <p:strVal val="hidden"/>
                                      </p:to>
                                    </p:se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 presetClass="exit" presetSubtype="4" fill="hold" grpId="1" nodeType="clickEffect">
                                  <p:stCondLst>
                                    <p:cond delay="0"/>
                                  </p:stCondLst>
                                  <p:childTnLst>
                                    <p:anim calcmode="lin" valueType="num">
                                      <p:cBhvr additive="base">
                                        <p:cTn id="55" dur="500"/>
                                        <p:tgtEl>
                                          <p:spTgt spid="29"/>
                                        </p:tgtEl>
                                        <p:attrNameLst>
                                          <p:attrName>ppt_x</p:attrName>
                                        </p:attrNameLst>
                                      </p:cBhvr>
                                      <p:tavLst>
                                        <p:tav tm="0">
                                          <p:val>
                                            <p:strVal val="ppt_x"/>
                                          </p:val>
                                        </p:tav>
                                        <p:tav tm="100000">
                                          <p:val>
                                            <p:strVal val="ppt_x"/>
                                          </p:val>
                                        </p:tav>
                                      </p:tavLst>
                                    </p:anim>
                                    <p:anim calcmode="lin" valueType="num">
                                      <p:cBhvr additive="base">
                                        <p:cTn id="56" dur="500"/>
                                        <p:tgtEl>
                                          <p:spTgt spid="29"/>
                                        </p:tgtEl>
                                        <p:attrNameLst>
                                          <p:attrName>ppt_y</p:attrName>
                                        </p:attrNameLst>
                                      </p:cBhvr>
                                      <p:tavLst>
                                        <p:tav tm="0">
                                          <p:val>
                                            <p:strVal val="ppt_y"/>
                                          </p:val>
                                        </p:tav>
                                        <p:tav tm="100000">
                                          <p:val>
                                            <p:strVal val="1+ppt_h/2"/>
                                          </p:val>
                                        </p:tav>
                                      </p:tavLst>
                                    </p:anim>
                                    <p:set>
                                      <p:cBhvr>
                                        <p:cTn id="57" dur="1" fill="hold">
                                          <p:stCondLst>
                                            <p:cond delay="499"/>
                                          </p:stCondLst>
                                        </p:cTn>
                                        <p:tgtEl>
                                          <p:spTgt spid="29"/>
                                        </p:tgtEl>
                                        <p:attrNameLst>
                                          <p:attrName>style.visibility</p:attrName>
                                        </p:attrNameLst>
                                      </p:cBhvr>
                                      <p:to>
                                        <p:strVal val="hidden"/>
                                      </p:to>
                                    </p:set>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42"/>
                                        </p:tgtEl>
                                        <p:attrNameLst>
                                          <p:attrName>ppt_x</p:attrName>
                                        </p:attrNameLst>
                                      </p:cBhvr>
                                      <p:tavLst>
                                        <p:tav tm="0">
                                          <p:val>
                                            <p:strVal val="ppt_x"/>
                                          </p:val>
                                        </p:tav>
                                        <p:tav tm="100000">
                                          <p:val>
                                            <p:strVal val="ppt_x"/>
                                          </p:val>
                                        </p:tav>
                                      </p:tavLst>
                                    </p:anim>
                                    <p:anim calcmode="lin" valueType="num">
                                      <p:cBhvr additive="base">
                                        <p:cTn id="65" dur="500"/>
                                        <p:tgtEl>
                                          <p:spTgt spid="42"/>
                                        </p:tgtEl>
                                        <p:attrNameLst>
                                          <p:attrName>ppt_y</p:attrName>
                                        </p:attrNameLst>
                                      </p:cBhvr>
                                      <p:tavLst>
                                        <p:tav tm="0">
                                          <p:val>
                                            <p:strVal val="ppt_y"/>
                                          </p:val>
                                        </p:tav>
                                        <p:tav tm="100000">
                                          <p:val>
                                            <p:strVal val="1+ppt_h/2"/>
                                          </p:val>
                                        </p:tav>
                                      </p:tavLst>
                                    </p:anim>
                                    <p:set>
                                      <p:cBhvr>
                                        <p:cTn id="66" dur="1" fill="hold">
                                          <p:stCondLst>
                                            <p:cond delay="499"/>
                                          </p:stCondLst>
                                        </p:cTn>
                                        <p:tgtEl>
                                          <p:spTgt spid="42"/>
                                        </p:tgtEl>
                                        <p:attrNameLst>
                                          <p:attrName>style.visibility</p:attrName>
                                        </p:attrNameLst>
                                      </p:cBhvr>
                                      <p:to>
                                        <p:strVal val="hidden"/>
                                      </p:to>
                                    </p:set>
                                  </p:childTnLst>
                                </p:cTn>
                              </p:par>
                            </p:childTnLst>
                          </p:cTn>
                        </p:par>
                        <p:par>
                          <p:cTn id="67" fill="hold">
                            <p:stCondLst>
                              <p:cond delay="500"/>
                            </p:stCondLst>
                            <p:childTnLst>
                              <p:par>
                                <p:cTn id="68" presetID="2" presetClass="entr" presetSubtype="4" fill="hold" grpId="1"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additive="base">
                                        <p:cTn id="70" dur="500" fill="hold"/>
                                        <p:tgtEl>
                                          <p:spTgt spid="44"/>
                                        </p:tgtEl>
                                        <p:attrNameLst>
                                          <p:attrName>ppt_x</p:attrName>
                                        </p:attrNameLst>
                                      </p:cBhvr>
                                      <p:tavLst>
                                        <p:tav tm="0">
                                          <p:val>
                                            <p:strVal val="#ppt_x"/>
                                          </p:val>
                                        </p:tav>
                                        <p:tav tm="100000">
                                          <p:val>
                                            <p:strVal val="#ppt_x"/>
                                          </p:val>
                                        </p:tav>
                                      </p:tavLst>
                                    </p:anim>
                                    <p:anim calcmode="lin" valueType="num">
                                      <p:cBhvr additive="base">
                                        <p:cTn id="71"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26" grpId="0" animBg="1"/>
      <p:bldP spid="27" grpId="0" animBg="1"/>
      <p:bldP spid="28" grpId="0" animBg="1"/>
      <p:bldP spid="42" grpId="0" animBg="1"/>
      <p:bldP spid="42" grpId="1" animBg="1"/>
      <p:bldP spid="44" grpId="1" animBg="1"/>
      <p:bldP spid="29" grpId="0" animBg="1"/>
      <p:bldP spid="29" grpId="1" animBg="1"/>
      <p:bldP spid="32" grpId="0" animBg="1"/>
      <p:bldP spid="3" grpId="0" animBg="1"/>
      <p:bldP spid="45" grpId="0" animBg="1"/>
      <p:bldP spid="45" grpId="1" animBg="1"/>
      <p:bldP spid="40" grpId="0" animBg="1"/>
      <p:bldP spid="40" grpId="1" animBg="1"/>
      <p:bldP spid="41" grpId="0" animBg="1"/>
      <p:bldP spid="4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l="56223" t="5468" r="18422" b="23450"/>
          <a:stretch>
            <a:fillRect/>
          </a:stretch>
        </p:blipFill>
        <p:spPr bwMode="auto">
          <a:xfrm>
            <a:off x="8108803" y="6351044"/>
            <a:ext cx="693889" cy="392198"/>
          </a:xfrm>
          <a:prstGeom prst="rect">
            <a:avLst/>
          </a:prstGeom>
          <a:ln>
            <a:solidFill>
              <a:srgbClr val="C49F00"/>
            </a:solidFill>
          </a:ln>
          <a:effectLst/>
        </p:spPr>
      </p:pic>
      <p:cxnSp>
        <p:nvCxnSpPr>
          <p:cNvPr id="8" name="Straight Connector 7"/>
          <p:cNvCxnSpPr/>
          <p:nvPr/>
        </p:nvCxnSpPr>
        <p:spPr>
          <a:xfrm>
            <a:off x="1142977" y="6327755"/>
            <a:ext cx="6858023" cy="0"/>
          </a:xfrm>
          <a:prstGeom prst="line">
            <a:avLst/>
          </a:prstGeom>
          <a:ln w="12700">
            <a:solidFill>
              <a:srgbClr val="C49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42977" y="6741368"/>
            <a:ext cx="6858023" cy="0"/>
          </a:xfrm>
          <a:prstGeom prst="line">
            <a:avLst/>
          </a:prstGeom>
          <a:ln w="12700">
            <a:solidFill>
              <a:srgbClr val="C49F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cstate="print"/>
          <a:srcRect/>
          <a:stretch>
            <a:fillRect/>
          </a:stretch>
        </p:blipFill>
        <p:spPr bwMode="auto">
          <a:xfrm>
            <a:off x="285721" y="6316984"/>
            <a:ext cx="857256" cy="424384"/>
          </a:xfrm>
          <a:prstGeom prst="rect">
            <a:avLst/>
          </a:prstGeom>
          <a:noFill/>
          <a:ln w="9525">
            <a:noFill/>
            <a:miter lim="800000"/>
            <a:headEnd/>
            <a:tailEnd/>
          </a:ln>
          <a:effectLst/>
        </p:spPr>
      </p:pic>
      <p:cxnSp>
        <p:nvCxnSpPr>
          <p:cNvPr id="16" name="Straight Connector 15"/>
          <p:cNvCxnSpPr/>
          <p:nvPr/>
        </p:nvCxnSpPr>
        <p:spPr>
          <a:xfrm>
            <a:off x="183410" y="722292"/>
            <a:ext cx="8929718" cy="1588"/>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8" name="Title 3"/>
          <p:cNvSpPr txBox="1">
            <a:spLocks/>
          </p:cNvSpPr>
          <p:nvPr/>
        </p:nvSpPr>
        <p:spPr>
          <a:xfrm>
            <a:off x="71438" y="-24"/>
            <a:ext cx="9001156" cy="571504"/>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ZA" sz="2400" b="1" i="0" u="none" strike="noStrike" kern="1200" cap="none" spc="0" normalizeH="0" baseline="0" noProof="0" dirty="0">
              <a:ln>
                <a:noFill/>
              </a:ln>
              <a:solidFill>
                <a:srgbClr val="C49F00"/>
              </a:solidFill>
              <a:effectLst/>
              <a:uLnTx/>
              <a:uFillTx/>
              <a:latin typeface="Arial" pitchFamily="34" charset="0"/>
              <a:ea typeface="+mj-ea"/>
              <a:cs typeface="Arial" pitchFamily="34" charset="0"/>
            </a:endParaRPr>
          </a:p>
        </p:txBody>
      </p:sp>
      <p:sp>
        <p:nvSpPr>
          <p:cNvPr id="11" name="Title 3"/>
          <p:cNvSpPr txBox="1">
            <a:spLocks/>
          </p:cNvSpPr>
          <p:nvPr/>
        </p:nvSpPr>
        <p:spPr>
          <a:xfrm>
            <a:off x="223838" y="152376"/>
            <a:ext cx="9001156" cy="571504"/>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baseline="0" noProof="0" dirty="0" smtClean="0">
                <a:ln>
                  <a:noFill/>
                </a:ln>
                <a:effectLst/>
                <a:uLnTx/>
                <a:uFillTx/>
                <a:latin typeface="Arial" pitchFamily="34" charset="0"/>
                <a:ea typeface="+mj-ea"/>
                <a:cs typeface="Arial" pitchFamily="34" charset="0"/>
              </a:rPr>
              <a:t>Progress</a:t>
            </a:r>
            <a:r>
              <a:rPr kumimoji="0" lang="en-ZA" sz="2400" b="1" i="0" u="none" strike="noStrike" kern="1200" cap="none" spc="0" normalizeH="0" noProof="0" dirty="0" smtClean="0">
                <a:ln>
                  <a:noFill/>
                </a:ln>
                <a:effectLst/>
                <a:uLnTx/>
                <a:uFillTx/>
                <a:latin typeface="Arial" pitchFamily="34" charset="0"/>
                <a:ea typeface="+mj-ea"/>
                <a:cs typeface="Arial" pitchFamily="34" charset="0"/>
              </a:rPr>
              <a:t> </a:t>
            </a:r>
            <a:r>
              <a:rPr lang="en-ZA" sz="2400" b="1" dirty="0" smtClean="0">
                <a:latin typeface="Arial" pitchFamily="34" charset="0"/>
                <a:ea typeface="+mj-ea"/>
                <a:cs typeface="Arial" pitchFamily="34" charset="0"/>
              </a:rPr>
              <a:t>for </a:t>
            </a:r>
            <a:r>
              <a:rPr kumimoji="0" lang="en-ZA" sz="2400" b="1" i="0" u="none" strike="noStrike" kern="1200" cap="none" spc="0" normalizeH="0" noProof="0" dirty="0" smtClean="0">
                <a:ln>
                  <a:noFill/>
                </a:ln>
                <a:effectLst/>
                <a:uLnTx/>
                <a:uFillTx/>
                <a:latin typeface="Arial" pitchFamily="34" charset="0"/>
                <a:ea typeface="+mj-ea"/>
                <a:cs typeface="Arial" pitchFamily="34" charset="0"/>
              </a:rPr>
              <a:t>the Month of </a:t>
            </a:r>
            <a:r>
              <a:rPr lang="en-ZA" sz="2400" b="1" dirty="0" smtClean="0">
                <a:latin typeface="Arial" pitchFamily="34" charset="0"/>
                <a:ea typeface="+mj-ea"/>
                <a:cs typeface="Arial" pitchFamily="34" charset="0"/>
              </a:rPr>
              <a:t>October/November</a:t>
            </a:r>
            <a:r>
              <a:rPr kumimoji="0" lang="en-ZA" sz="2400" b="1" i="0" u="none" strike="noStrike" kern="1200" cap="none" spc="0" normalizeH="0" noProof="0" dirty="0" smtClean="0">
                <a:ln>
                  <a:noFill/>
                </a:ln>
                <a:effectLst/>
                <a:uLnTx/>
                <a:uFillTx/>
                <a:latin typeface="Arial" pitchFamily="34" charset="0"/>
                <a:ea typeface="+mj-ea"/>
                <a:cs typeface="Arial" pitchFamily="34" charset="0"/>
              </a:rPr>
              <a:t> 2013</a:t>
            </a:r>
            <a:endParaRPr kumimoji="0" lang="en-ZA" sz="2400" b="1" i="0" u="none" strike="noStrike" kern="1200" cap="none" spc="0" normalizeH="0" baseline="0" noProof="0" dirty="0">
              <a:ln>
                <a:noFill/>
              </a:ln>
              <a:effectLst/>
              <a:uLnTx/>
              <a:uFillTx/>
              <a:latin typeface="Arial" pitchFamily="34" charset="0"/>
              <a:ea typeface="+mj-ea"/>
              <a:cs typeface="Arial" pitchFamily="34" charset="0"/>
            </a:endParaRPr>
          </a:p>
        </p:txBody>
      </p:sp>
      <p:graphicFrame>
        <p:nvGraphicFramePr>
          <p:cNvPr id="10" name="Content Placeholder 3"/>
          <p:cNvGraphicFramePr>
            <a:graphicFrameLocks/>
          </p:cNvGraphicFramePr>
          <p:nvPr>
            <p:extLst>
              <p:ext uri="{D42A27DB-BD31-4B8C-83A1-F6EECF244321}">
                <p14:modId xmlns:p14="http://schemas.microsoft.com/office/powerpoint/2010/main" xmlns="" val="3686639632"/>
              </p:ext>
            </p:extLst>
          </p:nvPr>
        </p:nvGraphicFramePr>
        <p:xfrm>
          <a:off x="228616" y="990600"/>
          <a:ext cx="8686800" cy="5155709"/>
        </p:xfrm>
        <a:graphic>
          <a:graphicData uri="http://schemas.openxmlformats.org/drawingml/2006/table">
            <a:tbl>
              <a:tblPr firstRow="1" bandRow="1">
                <a:tableStyleId>{5C22544A-7EE6-4342-B048-85BDC9FD1C3A}</a:tableStyleId>
              </a:tblPr>
              <a:tblGrid>
                <a:gridCol w="511249"/>
                <a:gridCol w="8175551"/>
              </a:tblGrid>
              <a:tr h="547497">
                <a:tc>
                  <a:txBody>
                    <a:bodyPr/>
                    <a:lstStyle/>
                    <a:p>
                      <a:pPr algn="ctr"/>
                      <a:r>
                        <a:rPr lang="en-US" sz="1400" dirty="0" smtClean="0">
                          <a:solidFill>
                            <a:schemeClr val="bg1"/>
                          </a:solidFill>
                        </a:rPr>
                        <a:t>No`</a:t>
                      </a:r>
                      <a:endParaRPr lang="en-US" sz="1400" dirty="0">
                        <a:solidFill>
                          <a:schemeClr val="bg1"/>
                        </a:solidFill>
                      </a:endParaRPr>
                    </a:p>
                  </a:txBody>
                  <a:tcPr anchor="ctr">
                    <a:solidFill>
                      <a:schemeClr val="accent5">
                        <a:lumMod val="75000"/>
                      </a:schemeClr>
                    </a:solidFill>
                  </a:tcPr>
                </a:tc>
                <a:tc>
                  <a:txBody>
                    <a:bodyPr/>
                    <a:lstStyle/>
                    <a:p>
                      <a:pPr marL="0" marR="0" lvl="0" indent="0" algn="ctr" defTabSz="914400" rtl="0" eaLnBrk="0" fontAlgn="base" latinLnBrk="0" hangingPunct="0">
                        <a:lnSpc>
                          <a:spcPct val="90000"/>
                        </a:lnSpc>
                        <a:spcBef>
                          <a:spcPct val="40000"/>
                        </a:spcBef>
                        <a:spcAft>
                          <a:spcPct val="40000"/>
                        </a:spcAft>
                        <a:buClr>
                          <a:srgbClr val="7CC20A"/>
                        </a:buClr>
                        <a:buSzTx/>
                        <a:buFont typeface="Wingdings" pitchFamily="2" charset="2"/>
                        <a:buNone/>
                        <a:tabLst/>
                      </a:pPr>
                      <a:r>
                        <a:rPr kumimoji="0" lang="en-US" sz="1400" u="none" strike="noStrike" cap="none" normalizeH="0" baseline="0" dirty="0" smtClean="0">
                          <a:ln>
                            <a:noFill/>
                          </a:ln>
                          <a:effectLst/>
                        </a:rPr>
                        <a:t>Highlights</a:t>
                      </a:r>
                    </a:p>
                    <a:p>
                      <a:pPr marL="0" marR="0" lvl="0" indent="0" algn="ctr" defTabSz="914400" rtl="0" eaLnBrk="0" fontAlgn="base" latinLnBrk="0" hangingPunct="0">
                        <a:lnSpc>
                          <a:spcPct val="100000"/>
                        </a:lnSpc>
                        <a:spcBef>
                          <a:spcPts val="0"/>
                        </a:spcBef>
                        <a:spcAft>
                          <a:spcPts val="0"/>
                        </a:spcAft>
                        <a:buClr>
                          <a:srgbClr val="7CC20A"/>
                        </a:buClr>
                        <a:buSzTx/>
                        <a:buFont typeface="Wingdings" pitchFamily="2" charset="2"/>
                        <a:buNone/>
                        <a:tabLst/>
                      </a:pPr>
                      <a:r>
                        <a:rPr kumimoji="0" lang="en-US" sz="1400" u="none" strike="noStrike" cap="none" normalizeH="0" baseline="0" dirty="0" smtClean="0">
                          <a:ln>
                            <a:noFill/>
                          </a:ln>
                          <a:effectLst/>
                        </a:rPr>
                        <a:t> (Achievements, Industry Interactions)</a:t>
                      </a:r>
                      <a:endParaRPr kumimoji="0" lang="en-US" sz="1400" b="1" i="0" u="none" strike="noStrike" cap="none" normalizeH="0" baseline="0" dirty="0" smtClean="0">
                        <a:ln>
                          <a:noFill/>
                        </a:ln>
                        <a:solidFill>
                          <a:schemeClr val="tx1"/>
                        </a:solidFill>
                        <a:effectLst/>
                        <a:latin typeface="Arial" charset="0"/>
                        <a:cs typeface="Arial" charset="0"/>
                      </a:endParaRPr>
                    </a:p>
                  </a:txBody>
                  <a:tcPr marL="36000" marR="36000" marT="36000" marB="36000" horzOverflow="overflow">
                    <a:solidFill>
                      <a:schemeClr val="accent5">
                        <a:lumMod val="75000"/>
                      </a:schemeClr>
                    </a:solidFill>
                  </a:tcPr>
                </a:tc>
              </a:tr>
              <a:tr h="590758">
                <a:tc>
                  <a:txBody>
                    <a:bodyPr/>
                    <a:lstStyle/>
                    <a:p>
                      <a:pPr algn="ctr"/>
                      <a:r>
                        <a:rPr lang="en-US" sz="1800" dirty="0" smtClean="0">
                          <a:solidFill>
                            <a:schemeClr val="bg1"/>
                          </a:solidFill>
                        </a:rPr>
                        <a:t>1</a:t>
                      </a:r>
                      <a:endParaRPr lang="en-US" sz="1800" dirty="0">
                        <a:solidFill>
                          <a:schemeClr val="bg1"/>
                        </a:solidFill>
                      </a:endParaRPr>
                    </a:p>
                  </a:txBody>
                  <a:tcPr anchor="ctr">
                    <a:solidFill>
                      <a:schemeClr val="accent5">
                        <a:lumMod val="75000"/>
                      </a:schemeClr>
                    </a:solidFill>
                  </a:tcPr>
                </a:tc>
                <a:tc>
                  <a:txBody>
                    <a:bodyPr/>
                    <a:lstStyle/>
                    <a:p>
                      <a:r>
                        <a:rPr lang="en-US" sz="1800" dirty="0" smtClean="0"/>
                        <a:t>Tripartite</a:t>
                      </a:r>
                      <a:r>
                        <a:rPr lang="en-US" sz="1800" baseline="0" dirty="0" smtClean="0"/>
                        <a:t> forums</a:t>
                      </a:r>
                      <a:r>
                        <a:rPr lang="en-US" sz="1800" dirty="0" smtClean="0"/>
                        <a:t> visited and positively participated. Duncan went to Vaal Reefs, Andre</a:t>
                      </a:r>
                      <a:r>
                        <a:rPr lang="en-US" sz="1800" baseline="0" dirty="0" smtClean="0"/>
                        <a:t> went to NC and Limpopo?</a:t>
                      </a:r>
                      <a:endParaRPr lang="en-US" sz="1800" dirty="0"/>
                    </a:p>
                  </a:txBody>
                  <a:tcPr anchor="ctr"/>
                </a:tc>
              </a:tr>
              <a:tr h="622757">
                <a:tc>
                  <a:txBody>
                    <a:bodyPr/>
                    <a:lstStyle/>
                    <a:p>
                      <a:pPr algn="ctr"/>
                      <a:r>
                        <a:rPr lang="en-US" sz="1800" dirty="0" smtClean="0">
                          <a:solidFill>
                            <a:schemeClr val="bg1"/>
                          </a:solidFill>
                        </a:rPr>
                        <a:t>2</a:t>
                      </a:r>
                      <a:endParaRPr lang="en-US" sz="1800" dirty="0">
                        <a:solidFill>
                          <a:schemeClr val="bg1"/>
                        </a:solidFill>
                      </a:endParaRPr>
                    </a:p>
                  </a:txBody>
                  <a:tcPr anchor="ct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A further workshop was held with the coal industry and a new potential LP for open cast strata stability was considered, to add to the three already LPs identified.</a:t>
                      </a:r>
                      <a:endParaRPr lang="en-US" sz="1800" dirty="0"/>
                    </a:p>
                  </a:txBody>
                  <a:tcPr anchor="ctr"/>
                </a:tc>
              </a:tr>
              <a:tr h="843941">
                <a:tc>
                  <a:txBody>
                    <a:bodyPr/>
                    <a:lstStyle/>
                    <a:p>
                      <a:pPr algn="ctr"/>
                      <a:r>
                        <a:rPr lang="en-US" sz="1800" dirty="0" smtClean="0">
                          <a:solidFill>
                            <a:schemeClr val="bg1"/>
                          </a:solidFill>
                        </a:rPr>
                        <a:t>3</a:t>
                      </a:r>
                      <a:endParaRPr lang="en-US" sz="1800" dirty="0">
                        <a:solidFill>
                          <a:schemeClr val="bg1"/>
                        </a:solidFill>
                      </a:endParaRPr>
                    </a:p>
                  </a:txBody>
                  <a:tcPr anchor="ctr">
                    <a:solidFill>
                      <a:schemeClr val="accent5">
                        <a:lumMod val="75000"/>
                      </a:schemeClr>
                    </a:solidFill>
                  </a:tcPr>
                </a:tc>
                <a:tc>
                  <a:txBody>
                    <a:bodyPr/>
                    <a:lstStyle/>
                    <a:p>
                      <a:r>
                        <a:rPr lang="en-US" sz="1800" dirty="0" smtClean="0"/>
                        <a:t>The Netting with Bolting and TARP COPA on 18 October was attended by 90 people.</a:t>
                      </a:r>
                      <a:r>
                        <a:rPr lang="en-US" sz="1800" baseline="0" dirty="0" smtClean="0"/>
                        <a:t> There were a number of 3.1 and 4.1 appointees  present from Harmony and AGA.</a:t>
                      </a:r>
                      <a:endParaRPr lang="en-US" sz="1800" dirty="0"/>
                    </a:p>
                  </a:txBody>
                  <a:tcPr anchor="ctr"/>
                </a:tc>
              </a:tr>
              <a:tr h="843941">
                <a:tc>
                  <a:txBody>
                    <a:bodyPr/>
                    <a:lstStyle/>
                    <a:p>
                      <a:pPr algn="ctr"/>
                      <a:r>
                        <a:rPr lang="en-US" sz="1800" dirty="0" smtClean="0">
                          <a:solidFill>
                            <a:schemeClr val="bg1"/>
                          </a:solidFill>
                        </a:rPr>
                        <a:t>4</a:t>
                      </a:r>
                      <a:endParaRPr lang="en-US" sz="1800" dirty="0">
                        <a:solidFill>
                          <a:schemeClr val="bg1"/>
                        </a:solidFill>
                      </a:endParaRPr>
                    </a:p>
                  </a:txBody>
                  <a:tcPr anchor="ctr">
                    <a:solidFill>
                      <a:schemeClr val="accent5">
                        <a:lumMod val="75000"/>
                      </a:schemeClr>
                    </a:solidFill>
                  </a:tcPr>
                </a:tc>
                <a:tc>
                  <a:txBody>
                    <a:bodyPr/>
                    <a:lstStyle/>
                    <a:p>
                      <a:r>
                        <a:rPr lang="en-US" sz="1800" dirty="0" smtClean="0"/>
                        <a:t>Established additional support</a:t>
                      </a:r>
                      <a:r>
                        <a:rPr lang="en-US" sz="1800" baseline="0" dirty="0" smtClean="0"/>
                        <a:t>  with COPA members . Visiting them in their respective areas. Harmony Group had </a:t>
                      </a:r>
                      <a:r>
                        <a:rPr lang="en-US" sz="1800" baseline="0" dirty="0" smtClean="0">
                          <a:solidFill>
                            <a:schemeClr val="tx1"/>
                          </a:solidFill>
                        </a:rPr>
                        <a:t>their</a:t>
                      </a:r>
                      <a:r>
                        <a:rPr lang="en-US" sz="1800" baseline="0" dirty="0" smtClean="0"/>
                        <a:t> second meeting as a group to consider progress with TARP and Douw was invited to speak to them. </a:t>
                      </a:r>
                      <a:endParaRPr lang="en-US" sz="1800" dirty="0"/>
                    </a:p>
                  </a:txBody>
                  <a:tcPr anchor="ctr"/>
                </a:tc>
              </a:tr>
              <a:tr h="622757">
                <a:tc>
                  <a:txBody>
                    <a:bodyPr/>
                    <a:lstStyle/>
                    <a:p>
                      <a:pPr algn="ctr"/>
                      <a:r>
                        <a:rPr lang="en-US" sz="1800" dirty="0" smtClean="0">
                          <a:solidFill>
                            <a:schemeClr val="bg1"/>
                          </a:solidFill>
                        </a:rPr>
                        <a:t>5</a:t>
                      </a:r>
                    </a:p>
                    <a:p>
                      <a:pPr algn="ctr"/>
                      <a:endParaRPr lang="en-US" sz="1800" dirty="0">
                        <a:solidFill>
                          <a:schemeClr val="bg1"/>
                        </a:solidFill>
                      </a:endParaRPr>
                    </a:p>
                  </a:txBody>
                  <a:tcPr anchor="ctr">
                    <a:solidFill>
                      <a:schemeClr val="accent5">
                        <a:lumMod val="75000"/>
                      </a:schemeClr>
                    </a:solidFill>
                  </a:tcPr>
                </a:tc>
                <a:tc>
                  <a:txBody>
                    <a:bodyPr/>
                    <a:lstStyle/>
                    <a:p>
                      <a:r>
                        <a:rPr lang="en-US" sz="1800" dirty="0" smtClean="0"/>
                        <a:t>Special additional help was given to Kusasalethu and Dwarsrivier mines to help their adoption process.</a:t>
                      </a:r>
                      <a:endParaRPr lang="en-US" sz="1800" dirty="0"/>
                    </a:p>
                  </a:txBody>
                  <a:tcPr anchor="ctr"/>
                </a:tc>
              </a:tr>
              <a:tr h="843941">
                <a:tc>
                  <a:txBody>
                    <a:bodyPr/>
                    <a:lstStyle/>
                    <a:p>
                      <a:pPr algn="ctr"/>
                      <a:r>
                        <a:rPr lang="en-US" sz="1800" dirty="0" smtClean="0">
                          <a:solidFill>
                            <a:schemeClr val="bg1"/>
                          </a:solidFill>
                        </a:rPr>
                        <a:t>6</a:t>
                      </a:r>
                      <a:endParaRPr lang="en-US" sz="1800" dirty="0">
                        <a:solidFill>
                          <a:schemeClr val="bg1"/>
                        </a:solidFill>
                      </a:endParaRPr>
                    </a:p>
                  </a:txBody>
                  <a:tcPr anchor="ctr">
                    <a:solidFill>
                      <a:schemeClr val="accent5">
                        <a:lumMod val="75000"/>
                      </a:schemeClr>
                    </a:solidFill>
                  </a:tcPr>
                </a:tc>
                <a:tc>
                  <a:txBody>
                    <a:bodyPr/>
                    <a:lstStyle/>
                    <a:p>
                      <a:r>
                        <a:rPr lang="en-US" sz="1800" dirty="0" smtClean="0"/>
                        <a:t>The industry workshop was held on the 14 November and was a useful day to gauge the industry support for a new leading practice</a:t>
                      </a:r>
                      <a:r>
                        <a:rPr lang="en-US" sz="1800" baseline="0" dirty="0" smtClean="0"/>
                        <a:t> and to identify any potential new leading practices. A number of potential LPs were identified.</a:t>
                      </a:r>
                      <a:endParaRPr lang="en-US" sz="1800" dirty="0"/>
                    </a:p>
                  </a:txBody>
                  <a:tcPr anchor="ctr"/>
                </a:tc>
              </a:tr>
            </a:tbl>
          </a:graphicData>
        </a:graphic>
      </p:graphicFrame>
      <p:sp>
        <p:nvSpPr>
          <p:cNvPr id="12" name="Text Placeholder 4"/>
          <p:cNvSpPr txBox="1">
            <a:spLocks/>
          </p:cNvSpPr>
          <p:nvPr/>
        </p:nvSpPr>
        <p:spPr>
          <a:xfrm>
            <a:off x="1285868" y="6352351"/>
            <a:ext cx="6572296" cy="357187"/>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ZA" sz="2000" b="1" i="0" u="none" strike="noStrike" kern="1200" cap="none" spc="0" normalizeH="0" baseline="0" noProof="0" dirty="0" smtClean="0">
                <a:ln>
                  <a:noFill/>
                </a:ln>
                <a:solidFill>
                  <a:schemeClr val="tx1">
                    <a:lumMod val="75000"/>
                    <a:lumOff val="25000"/>
                  </a:schemeClr>
                </a:solidFill>
                <a:effectLst/>
                <a:uLnTx/>
                <a:uFillTx/>
                <a:latin typeface="Arial" pitchFamily="34" charset="0"/>
                <a:cs typeface="Arial" pitchFamily="34" charset="0"/>
              </a:rPr>
              <a:t>Leading the change</a:t>
            </a:r>
            <a:r>
              <a:rPr kumimoji="0" lang="en-ZA" sz="2000" b="1" i="0" u="none" strike="noStrike" kern="1200" cap="none" spc="0" normalizeH="0" noProof="0" dirty="0" smtClean="0">
                <a:ln>
                  <a:noFill/>
                </a:ln>
                <a:solidFill>
                  <a:schemeClr val="tx1">
                    <a:lumMod val="75000"/>
                    <a:lumOff val="25000"/>
                  </a:schemeClr>
                </a:solidFill>
                <a:effectLst/>
                <a:uLnTx/>
                <a:uFillTx/>
                <a:latin typeface="Arial" pitchFamily="34" charset="0"/>
                <a:cs typeface="Arial" pitchFamily="34" charset="0"/>
              </a:rPr>
              <a:t> to zero harm</a:t>
            </a:r>
            <a:endParaRPr kumimoji="0" lang="en-ZA" sz="2000" b="1" i="0" u="none" strike="noStrike" kern="1200" cap="none" spc="0" normalizeH="0" baseline="0" noProof="0" dirty="0">
              <a:ln>
                <a:noFill/>
              </a:ln>
              <a:solidFill>
                <a:schemeClr val="tx1">
                  <a:lumMod val="75000"/>
                  <a:lumOff val="25000"/>
                </a:schemeClr>
              </a:solidFill>
              <a:effectLst/>
              <a:uLnTx/>
              <a:uFillTx/>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l="56223" t="5468" r="18422" b="23450"/>
          <a:stretch>
            <a:fillRect/>
          </a:stretch>
        </p:blipFill>
        <p:spPr bwMode="auto">
          <a:xfrm>
            <a:off x="8089754" y="6349170"/>
            <a:ext cx="693889" cy="392198"/>
          </a:xfrm>
          <a:prstGeom prst="rect">
            <a:avLst/>
          </a:prstGeom>
          <a:ln>
            <a:solidFill>
              <a:srgbClr val="C49F00"/>
            </a:solidFill>
          </a:ln>
          <a:effectLst/>
        </p:spPr>
      </p:pic>
      <p:cxnSp>
        <p:nvCxnSpPr>
          <p:cNvPr id="8" name="Straight Connector 7"/>
          <p:cNvCxnSpPr/>
          <p:nvPr/>
        </p:nvCxnSpPr>
        <p:spPr>
          <a:xfrm>
            <a:off x="1285868" y="6338507"/>
            <a:ext cx="6715132" cy="0"/>
          </a:xfrm>
          <a:prstGeom prst="line">
            <a:avLst/>
          </a:prstGeom>
          <a:ln w="12700">
            <a:solidFill>
              <a:srgbClr val="C49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85868" y="6709538"/>
            <a:ext cx="6715132" cy="31830"/>
          </a:xfrm>
          <a:prstGeom prst="line">
            <a:avLst/>
          </a:prstGeom>
          <a:ln w="12700">
            <a:solidFill>
              <a:srgbClr val="C49F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cstate="print"/>
          <a:srcRect/>
          <a:stretch>
            <a:fillRect/>
          </a:stretch>
        </p:blipFill>
        <p:spPr bwMode="auto">
          <a:xfrm>
            <a:off x="285721" y="6331088"/>
            <a:ext cx="857256" cy="424384"/>
          </a:xfrm>
          <a:prstGeom prst="rect">
            <a:avLst/>
          </a:prstGeom>
          <a:noFill/>
          <a:ln w="9525">
            <a:noFill/>
            <a:miter lim="800000"/>
            <a:headEnd/>
            <a:tailEnd/>
          </a:ln>
          <a:effectLst/>
        </p:spPr>
      </p:pic>
      <p:cxnSp>
        <p:nvCxnSpPr>
          <p:cNvPr id="16" name="Straight Connector 15"/>
          <p:cNvCxnSpPr/>
          <p:nvPr/>
        </p:nvCxnSpPr>
        <p:spPr>
          <a:xfrm>
            <a:off x="183410" y="722292"/>
            <a:ext cx="8929718" cy="1588"/>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8" name="Title 3"/>
          <p:cNvSpPr txBox="1">
            <a:spLocks/>
          </p:cNvSpPr>
          <p:nvPr/>
        </p:nvSpPr>
        <p:spPr>
          <a:xfrm>
            <a:off x="71438" y="-24"/>
            <a:ext cx="9001156" cy="571504"/>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ZA" sz="2400" b="1" i="0" u="none" strike="noStrike" kern="1200" cap="none" spc="0" normalizeH="0" baseline="0" noProof="0" dirty="0">
              <a:ln>
                <a:noFill/>
              </a:ln>
              <a:solidFill>
                <a:srgbClr val="C49F00"/>
              </a:solidFill>
              <a:effectLst/>
              <a:uLnTx/>
              <a:uFillTx/>
              <a:latin typeface="Arial" pitchFamily="34" charset="0"/>
              <a:ea typeface="+mj-ea"/>
              <a:cs typeface="Arial" pitchFamily="34" charset="0"/>
            </a:endParaRPr>
          </a:p>
        </p:txBody>
      </p:sp>
      <p:sp>
        <p:nvSpPr>
          <p:cNvPr id="11" name="Title 3"/>
          <p:cNvSpPr txBox="1">
            <a:spLocks/>
          </p:cNvSpPr>
          <p:nvPr/>
        </p:nvSpPr>
        <p:spPr>
          <a:xfrm>
            <a:off x="223838" y="152376"/>
            <a:ext cx="9001156" cy="571504"/>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baseline="0" noProof="0" dirty="0" smtClean="0">
                <a:ln>
                  <a:noFill/>
                </a:ln>
                <a:effectLst/>
                <a:uLnTx/>
                <a:uFillTx/>
                <a:latin typeface="Arial" pitchFamily="34" charset="0"/>
                <a:ea typeface="+mj-ea"/>
                <a:cs typeface="Arial" pitchFamily="34" charset="0"/>
              </a:rPr>
              <a:t>Progress</a:t>
            </a:r>
            <a:r>
              <a:rPr kumimoji="0" lang="en-ZA" sz="2400" b="1" i="0" u="none" strike="noStrike" kern="1200" cap="none" spc="0" normalizeH="0" noProof="0" dirty="0" smtClean="0">
                <a:ln>
                  <a:noFill/>
                </a:ln>
                <a:effectLst/>
                <a:uLnTx/>
                <a:uFillTx/>
                <a:latin typeface="Arial" pitchFamily="34" charset="0"/>
                <a:ea typeface="+mj-ea"/>
                <a:cs typeface="Arial" pitchFamily="34" charset="0"/>
              </a:rPr>
              <a:t> </a:t>
            </a:r>
            <a:r>
              <a:rPr lang="en-ZA" sz="2400" b="1" dirty="0" smtClean="0">
                <a:latin typeface="Arial" pitchFamily="34" charset="0"/>
                <a:ea typeface="+mj-ea"/>
                <a:cs typeface="Arial" pitchFamily="34" charset="0"/>
              </a:rPr>
              <a:t>for </a:t>
            </a:r>
            <a:r>
              <a:rPr kumimoji="0" lang="en-ZA" sz="2400" b="1" i="0" u="none" strike="noStrike" kern="1200" cap="none" spc="0" normalizeH="0" noProof="0" dirty="0" smtClean="0">
                <a:ln>
                  <a:noFill/>
                </a:ln>
                <a:effectLst/>
                <a:uLnTx/>
                <a:uFillTx/>
                <a:latin typeface="Arial" pitchFamily="34" charset="0"/>
                <a:ea typeface="+mj-ea"/>
                <a:cs typeface="Arial" pitchFamily="34" charset="0"/>
              </a:rPr>
              <a:t>the Month of October/November 2013</a:t>
            </a:r>
            <a:endParaRPr kumimoji="0" lang="en-ZA" sz="2400" b="1" i="0" u="none" strike="noStrike" kern="1200" cap="none" spc="0" normalizeH="0" baseline="0" noProof="0" dirty="0">
              <a:ln>
                <a:noFill/>
              </a:ln>
              <a:effectLst/>
              <a:uLnTx/>
              <a:uFillTx/>
              <a:latin typeface="Arial" pitchFamily="34" charset="0"/>
              <a:ea typeface="+mj-ea"/>
              <a:cs typeface="Arial" pitchFamily="34" charset="0"/>
            </a:endParaRPr>
          </a:p>
        </p:txBody>
      </p:sp>
      <p:graphicFrame>
        <p:nvGraphicFramePr>
          <p:cNvPr id="10" name="Content Placeholder 3"/>
          <p:cNvGraphicFramePr>
            <a:graphicFrameLocks/>
          </p:cNvGraphicFramePr>
          <p:nvPr>
            <p:extLst>
              <p:ext uri="{D42A27DB-BD31-4B8C-83A1-F6EECF244321}">
                <p14:modId xmlns:p14="http://schemas.microsoft.com/office/powerpoint/2010/main" xmlns="" val="2328105844"/>
              </p:ext>
            </p:extLst>
          </p:nvPr>
        </p:nvGraphicFramePr>
        <p:xfrm>
          <a:off x="228600" y="970588"/>
          <a:ext cx="8763000" cy="5451518"/>
        </p:xfrm>
        <a:graphic>
          <a:graphicData uri="http://schemas.openxmlformats.org/drawingml/2006/table">
            <a:tbl>
              <a:tblPr firstRow="1" bandRow="1">
                <a:tableStyleId>{5C22544A-7EE6-4342-B048-85BDC9FD1C3A}</a:tableStyleId>
              </a:tblPr>
              <a:tblGrid>
                <a:gridCol w="381000"/>
                <a:gridCol w="3124200"/>
                <a:gridCol w="2895600"/>
                <a:gridCol w="1578592"/>
                <a:gridCol w="783608"/>
              </a:tblGrid>
              <a:tr h="788078">
                <a:tc>
                  <a:txBody>
                    <a:bodyPr/>
                    <a:lstStyle/>
                    <a:p>
                      <a:pPr algn="ctr"/>
                      <a:r>
                        <a:rPr lang="en-US" sz="1400" dirty="0" smtClean="0"/>
                        <a:t>No</a:t>
                      </a:r>
                      <a:endParaRPr lang="en-US" sz="1400" dirty="0">
                        <a:solidFill>
                          <a:schemeClr val="tx1"/>
                        </a:solidFill>
                      </a:endParaRPr>
                    </a:p>
                  </a:txBody>
                  <a:tcPr marL="36000" marR="36000" marT="36000" marB="36000" anchor="ctr">
                    <a:solidFill>
                      <a:schemeClr val="accent5">
                        <a:lumMod val="75000"/>
                      </a:schemeClr>
                    </a:solidFill>
                  </a:tcPr>
                </a:tc>
                <a:tc>
                  <a:txBody>
                    <a:bodyPr/>
                    <a:lstStyle/>
                    <a:p>
                      <a:pPr marL="0" marR="0" lvl="0" indent="0" algn="ctr" defTabSz="914400" rtl="0" eaLnBrk="0" fontAlgn="base" latinLnBrk="0" hangingPunct="0">
                        <a:lnSpc>
                          <a:spcPct val="100000"/>
                        </a:lnSpc>
                        <a:spcBef>
                          <a:spcPts val="0"/>
                        </a:spcBef>
                        <a:spcAft>
                          <a:spcPts val="0"/>
                        </a:spcAft>
                        <a:buClr>
                          <a:srgbClr val="7CC20A"/>
                        </a:buClr>
                        <a:buSzTx/>
                        <a:buFont typeface="Wingdings" pitchFamily="2" charset="2"/>
                        <a:buNone/>
                        <a:tabLst/>
                      </a:pPr>
                      <a:r>
                        <a:rPr kumimoji="0" lang="en-US" sz="1400" u="none" strike="noStrike" cap="none" normalizeH="0" baseline="0" dirty="0" smtClean="0">
                          <a:ln>
                            <a:noFill/>
                          </a:ln>
                          <a:effectLst/>
                        </a:rPr>
                        <a:t>Challenge</a:t>
                      </a:r>
                    </a:p>
                    <a:p>
                      <a:pPr marL="0" marR="0" lvl="0" indent="0" algn="ctr" defTabSz="914400" rtl="0" eaLnBrk="0" fontAlgn="base" latinLnBrk="0" hangingPunct="0">
                        <a:lnSpc>
                          <a:spcPct val="100000"/>
                        </a:lnSpc>
                        <a:spcBef>
                          <a:spcPts val="0"/>
                        </a:spcBef>
                        <a:spcAft>
                          <a:spcPts val="0"/>
                        </a:spcAft>
                        <a:buClr>
                          <a:srgbClr val="7CC20A"/>
                        </a:buClr>
                        <a:buSzTx/>
                        <a:buFont typeface="Wingdings" pitchFamily="2" charset="2"/>
                        <a:buNone/>
                        <a:tabLst/>
                      </a:pPr>
                      <a:r>
                        <a:rPr kumimoji="0" lang="en-US" sz="1400" u="none" strike="noStrike" cap="none" normalizeH="0" baseline="0" dirty="0" smtClean="0">
                          <a:ln>
                            <a:noFill/>
                          </a:ln>
                          <a:effectLst/>
                        </a:rPr>
                        <a:t> (Issues, Risks, Concerns)</a:t>
                      </a:r>
                      <a:endParaRPr kumimoji="0" lang="en-US" sz="1400" b="1" i="0" u="none" strike="noStrike" cap="none" normalizeH="0" baseline="0" dirty="0" smtClean="0">
                        <a:ln>
                          <a:noFill/>
                        </a:ln>
                        <a:solidFill>
                          <a:schemeClr val="tx1"/>
                        </a:solidFill>
                        <a:effectLst/>
                        <a:latin typeface="Arial" charset="0"/>
                        <a:cs typeface="Arial" charset="0"/>
                      </a:endParaRPr>
                    </a:p>
                  </a:txBody>
                  <a:tcPr marL="36000" marR="36000" marT="36000" marB="36000" anchor="ctr" horzOverflow="overflow">
                    <a:solidFill>
                      <a:schemeClr val="accent5">
                        <a:lumMod val="75000"/>
                      </a:schemeClr>
                    </a:solidFill>
                  </a:tcPr>
                </a:tc>
                <a:tc>
                  <a:txBody>
                    <a:bodyPr/>
                    <a:lstStyle/>
                    <a:p>
                      <a:pPr marL="0" marR="0" lvl="0" indent="0" algn="ctr" defTabSz="914400" rtl="0" eaLnBrk="0" fontAlgn="base" latinLnBrk="0" hangingPunct="0">
                        <a:lnSpc>
                          <a:spcPct val="90000"/>
                        </a:lnSpc>
                        <a:spcBef>
                          <a:spcPct val="40000"/>
                        </a:spcBef>
                        <a:spcAft>
                          <a:spcPct val="40000"/>
                        </a:spcAft>
                        <a:buClr>
                          <a:srgbClr val="7CC20A"/>
                        </a:buClr>
                        <a:buSzTx/>
                        <a:buFont typeface="Wingdings" pitchFamily="2" charset="2"/>
                        <a:buNone/>
                        <a:tabLst/>
                        <a:defRPr/>
                      </a:pPr>
                      <a:r>
                        <a:rPr kumimoji="0" lang="en-US" sz="1400" u="none" strike="noStrike" cap="none" normalizeH="0" baseline="0" dirty="0" smtClean="0">
                          <a:ln>
                            <a:noFill/>
                          </a:ln>
                          <a:effectLst/>
                        </a:rPr>
                        <a:t>Response - Remedial  Action </a:t>
                      </a:r>
                      <a:endParaRPr kumimoji="0" lang="en-US" sz="1400" b="1" i="0" u="none" strike="noStrike" cap="none" normalizeH="0" baseline="0" dirty="0" smtClean="0">
                        <a:ln>
                          <a:noFill/>
                        </a:ln>
                        <a:solidFill>
                          <a:schemeClr val="tx1"/>
                        </a:solidFill>
                        <a:effectLst/>
                        <a:latin typeface="Arial" charset="0"/>
                        <a:cs typeface="Arial" charset="0"/>
                      </a:endParaRPr>
                    </a:p>
                  </a:txBody>
                  <a:tcPr marL="36000" marR="36000" marT="36000" marB="36000" anchor="ctr" horzOverflow="overflow">
                    <a:solidFill>
                      <a:schemeClr val="accent5">
                        <a:lumMod val="75000"/>
                      </a:schemeClr>
                    </a:solidFill>
                  </a:tcPr>
                </a:tc>
                <a:tc>
                  <a:txBody>
                    <a:bodyPr/>
                    <a:lstStyle/>
                    <a:p>
                      <a:pPr marL="0" marR="0" lvl="0" indent="0" algn="ctr" defTabSz="914400" rtl="0" eaLnBrk="0" fontAlgn="base" latinLnBrk="0" hangingPunct="0">
                        <a:lnSpc>
                          <a:spcPct val="90000"/>
                        </a:lnSpc>
                        <a:spcBef>
                          <a:spcPct val="40000"/>
                        </a:spcBef>
                        <a:spcAft>
                          <a:spcPct val="40000"/>
                        </a:spcAft>
                        <a:buClr>
                          <a:srgbClr val="7CC20A"/>
                        </a:buClr>
                        <a:buSzTx/>
                        <a:buFont typeface="Wingdings" pitchFamily="2" charset="2"/>
                        <a:buNone/>
                        <a:tabLst/>
                        <a:defRPr/>
                      </a:pPr>
                      <a:r>
                        <a:rPr kumimoji="0" lang="en-US" sz="1400" u="none" strike="noStrike" kern="1200" cap="none" normalizeH="0" baseline="0" dirty="0" smtClean="0">
                          <a:ln>
                            <a:noFill/>
                          </a:ln>
                          <a:effectLst/>
                        </a:rPr>
                        <a:t>Due Date</a:t>
                      </a:r>
                      <a:endParaRPr kumimoji="0" lang="en-US" sz="1400" b="1" i="0" u="none" strike="noStrike" kern="1200" cap="none" normalizeH="0" baseline="0" dirty="0" smtClean="0">
                        <a:ln>
                          <a:noFill/>
                        </a:ln>
                        <a:solidFill>
                          <a:schemeClr val="tx1"/>
                        </a:solidFill>
                        <a:effectLst/>
                        <a:latin typeface="Arial" charset="0"/>
                        <a:ea typeface="+mn-ea"/>
                        <a:cs typeface="Arial" charset="0"/>
                      </a:endParaRPr>
                    </a:p>
                  </a:txBody>
                  <a:tcPr marL="36000" marR="36000" marT="36000" marB="36000" anchor="ctr" horzOverflow="overflow">
                    <a:solidFill>
                      <a:schemeClr val="accent5">
                        <a:lumMod val="75000"/>
                      </a:schemeClr>
                    </a:solidFill>
                  </a:tcPr>
                </a:tc>
                <a:tc>
                  <a:txBody>
                    <a:bodyPr/>
                    <a:lstStyle/>
                    <a:p>
                      <a:pPr marL="0" marR="0" lvl="0" indent="0" algn="ctr" defTabSz="914400" rtl="0" eaLnBrk="0" fontAlgn="base" latinLnBrk="0" hangingPunct="0">
                        <a:lnSpc>
                          <a:spcPct val="90000"/>
                        </a:lnSpc>
                        <a:spcBef>
                          <a:spcPct val="40000"/>
                        </a:spcBef>
                        <a:spcAft>
                          <a:spcPct val="40000"/>
                        </a:spcAft>
                        <a:buClr>
                          <a:srgbClr val="7CC20A"/>
                        </a:buClr>
                        <a:buSzTx/>
                        <a:buFont typeface="Wingdings" pitchFamily="2" charset="2"/>
                        <a:buNone/>
                        <a:tabLst/>
                        <a:defRPr/>
                      </a:pPr>
                      <a:r>
                        <a:rPr kumimoji="0" lang="en-US" sz="1400" u="none" strike="noStrike" kern="1200" cap="none" normalizeH="0" baseline="0" dirty="0" smtClean="0">
                          <a:ln>
                            <a:noFill/>
                          </a:ln>
                          <a:effectLst/>
                        </a:rPr>
                        <a:t>Resp. Person</a:t>
                      </a:r>
                      <a:endParaRPr kumimoji="0" lang="en-US" sz="1400" b="1" i="0" u="none" strike="noStrike" kern="1200" cap="none" normalizeH="0" baseline="0" dirty="0" smtClean="0">
                        <a:ln>
                          <a:noFill/>
                        </a:ln>
                        <a:solidFill>
                          <a:schemeClr val="tx1"/>
                        </a:solidFill>
                        <a:effectLst/>
                        <a:latin typeface="Arial" charset="0"/>
                        <a:ea typeface="+mn-ea"/>
                        <a:cs typeface="Arial" charset="0"/>
                      </a:endParaRPr>
                    </a:p>
                  </a:txBody>
                  <a:tcPr marL="36000" marR="36000" marT="36000" marB="36000" anchor="ctr" horzOverflow="overflow">
                    <a:solidFill>
                      <a:schemeClr val="accent5">
                        <a:lumMod val="75000"/>
                      </a:schemeClr>
                    </a:solidFill>
                  </a:tcPr>
                </a:tc>
              </a:tr>
              <a:tr h="1230966">
                <a:tc>
                  <a:txBody>
                    <a:bodyPr/>
                    <a:lstStyle/>
                    <a:p>
                      <a:r>
                        <a:rPr lang="en-US" dirty="0" smtClean="0"/>
                        <a:t>1</a:t>
                      </a:r>
                      <a:endParaRPr lang="en-US" dirty="0"/>
                    </a:p>
                  </a:txBody>
                  <a:tcPr anchor="ctr">
                    <a:solidFill>
                      <a:schemeClr val="accent5">
                        <a:lumMod val="75000"/>
                      </a:schemeClr>
                    </a:solidFill>
                  </a:tcPr>
                </a:tc>
                <a:tc>
                  <a:txBody>
                    <a:bodyPr/>
                    <a:lstStyle/>
                    <a:p>
                      <a:r>
                        <a:rPr lang="en-US" sz="1800" dirty="0" smtClean="0">
                          <a:latin typeface="Arial" pitchFamily="34" charset="0"/>
                          <a:cs typeface="Arial" pitchFamily="34" charset="0"/>
                        </a:rPr>
                        <a:t>Getting the COAL sector on track for MOSH adoption</a:t>
                      </a:r>
                      <a:endParaRPr lang="en-US" sz="1800" dirty="0">
                        <a:latin typeface="Arial" pitchFamily="34" charset="0"/>
                        <a:cs typeface="Arial" pitchFamily="34" charset="0"/>
                      </a:endParaRPr>
                    </a:p>
                  </a:txBody>
                  <a:tcPr anchor="ctr"/>
                </a:tc>
                <a:tc>
                  <a:txBody>
                    <a:bodyPr/>
                    <a:lstStyle/>
                    <a:p>
                      <a:r>
                        <a:rPr lang="en-US" sz="1800" dirty="0" smtClean="0">
                          <a:latin typeface="Arial" pitchFamily="34" charset="0"/>
                          <a:cs typeface="Arial" pitchFamily="34" charset="0"/>
                        </a:rPr>
                        <a:t>The</a:t>
                      </a:r>
                      <a:r>
                        <a:rPr lang="en-US" sz="1800" baseline="0" dirty="0" smtClean="0">
                          <a:latin typeface="Arial" pitchFamily="34" charset="0"/>
                          <a:cs typeface="Arial" pitchFamily="34" charset="0"/>
                        </a:rPr>
                        <a:t> current identified potential LPs will be investigated further and a workshop called to share results</a:t>
                      </a:r>
                      <a:endParaRPr lang="en-US" sz="1800" dirty="0">
                        <a:latin typeface="Arial" pitchFamily="34" charset="0"/>
                        <a:cs typeface="Arial" pitchFamily="34" charset="0"/>
                      </a:endParaRPr>
                    </a:p>
                  </a:txBody>
                  <a:tcPr anchor="ctr"/>
                </a:tc>
                <a:tc>
                  <a:txBody>
                    <a:bodyPr/>
                    <a:lstStyle/>
                    <a:p>
                      <a:pPr algn="ctr"/>
                      <a:r>
                        <a:rPr lang="en-US" sz="1800" dirty="0" smtClean="0">
                          <a:latin typeface="Arial" pitchFamily="34" charset="0"/>
                          <a:cs typeface="Arial" pitchFamily="34" charset="0"/>
                        </a:rPr>
                        <a:t>February 2014</a:t>
                      </a:r>
                      <a:endParaRPr lang="en-US" sz="1800" dirty="0">
                        <a:latin typeface="Arial" pitchFamily="34" charset="0"/>
                        <a:cs typeface="Arial" pitchFamily="34" charset="0"/>
                      </a:endParaRPr>
                    </a:p>
                  </a:txBody>
                  <a:tcPr anchor="ctr"/>
                </a:tc>
                <a:tc>
                  <a:txBody>
                    <a:bodyPr/>
                    <a:lstStyle/>
                    <a:p>
                      <a:pPr algn="ctr"/>
                      <a:r>
                        <a:rPr lang="en-US" sz="1800" dirty="0" smtClean="0">
                          <a:latin typeface="Arial" pitchFamily="34" charset="0"/>
                          <a:cs typeface="Arial" pitchFamily="34" charset="0"/>
                        </a:rPr>
                        <a:t>Team</a:t>
                      </a:r>
                      <a:endParaRPr lang="en-US" sz="1800" dirty="0">
                        <a:latin typeface="Arial" pitchFamily="34" charset="0"/>
                        <a:cs typeface="Arial" pitchFamily="34" charset="0"/>
                      </a:endParaRPr>
                    </a:p>
                  </a:txBody>
                  <a:tcPr anchor="ctr"/>
                </a:tc>
              </a:tr>
              <a:tr h="1388092">
                <a:tc>
                  <a:txBody>
                    <a:bodyPr/>
                    <a:lstStyle/>
                    <a:p>
                      <a:r>
                        <a:rPr lang="en-US" dirty="0" smtClean="0"/>
                        <a:t>2</a:t>
                      </a:r>
                      <a:endParaRPr lang="en-US" dirty="0"/>
                    </a:p>
                  </a:txBody>
                  <a:tcPr anchor="ctr">
                    <a:solidFill>
                      <a:schemeClr val="accent5">
                        <a:lumMod val="75000"/>
                      </a:schemeClr>
                    </a:solidFill>
                  </a:tcPr>
                </a:tc>
                <a:tc>
                  <a:txBody>
                    <a:bodyPr/>
                    <a:lstStyle/>
                    <a:p>
                      <a:r>
                        <a:rPr lang="en-US" sz="1800" dirty="0" smtClean="0">
                          <a:latin typeface="Arial" pitchFamily="34" charset="0"/>
                          <a:cs typeface="Arial" pitchFamily="34" charset="0"/>
                        </a:rPr>
                        <a:t>Helping mines to complete </a:t>
                      </a:r>
                      <a:r>
                        <a:rPr lang="en-US" sz="1800" dirty="0" err="1" smtClean="0">
                          <a:latin typeface="Arial" pitchFamily="34" charset="0"/>
                          <a:cs typeface="Arial" pitchFamily="34" charset="0"/>
                        </a:rPr>
                        <a:t>PoEs</a:t>
                      </a:r>
                      <a:r>
                        <a:rPr lang="en-US" sz="1800" dirty="0" smtClean="0">
                          <a:latin typeface="Arial" pitchFamily="34" charset="0"/>
                          <a:cs typeface="Arial" pitchFamily="34" charset="0"/>
                        </a:rPr>
                        <a:t> before reporting </a:t>
                      </a:r>
                      <a:endParaRPr lang="en-US" sz="1800" dirty="0">
                        <a:latin typeface="Arial" pitchFamily="34" charset="0"/>
                        <a:cs typeface="Arial" pitchFamily="34" charset="0"/>
                      </a:endParaRPr>
                    </a:p>
                  </a:txBody>
                  <a:tcPr anchor="ctr"/>
                </a:tc>
                <a:tc>
                  <a:txBody>
                    <a:bodyPr/>
                    <a:lstStyle/>
                    <a:p>
                      <a:r>
                        <a:rPr lang="en-US" sz="1800" dirty="0" smtClean="0">
                          <a:latin typeface="Arial" pitchFamily="34" charset="0"/>
                          <a:cs typeface="Arial" pitchFamily="34" charset="0"/>
                        </a:rPr>
                        <a:t>Discussions at COPAs,</a:t>
                      </a:r>
                      <a:r>
                        <a:rPr lang="en-US" sz="1800" baseline="0" dirty="0" smtClean="0">
                          <a:latin typeface="Arial" pitchFamily="34" charset="0"/>
                          <a:cs typeface="Arial" pitchFamily="34" charset="0"/>
                        </a:rPr>
                        <a:t> at Harmony’s special meeting and on special requests from individual mines</a:t>
                      </a:r>
                      <a:endParaRPr lang="en-US" sz="1800" dirty="0">
                        <a:latin typeface="Arial" pitchFamily="34" charset="0"/>
                        <a:cs typeface="Arial" pitchFamily="34" charset="0"/>
                      </a:endParaRPr>
                    </a:p>
                  </a:txBody>
                  <a:tcPr anchor="ctr"/>
                </a:tc>
                <a:tc>
                  <a:txBody>
                    <a:bodyPr/>
                    <a:lstStyle/>
                    <a:p>
                      <a:pPr algn="ctr"/>
                      <a:r>
                        <a:rPr lang="en-US" sz="1800" dirty="0" smtClean="0">
                          <a:latin typeface="Arial" pitchFamily="34" charset="0"/>
                          <a:cs typeface="Arial" pitchFamily="34" charset="0"/>
                        </a:rPr>
                        <a:t>March</a:t>
                      </a:r>
                      <a:r>
                        <a:rPr lang="en-US" sz="1800" baseline="0" dirty="0" smtClean="0">
                          <a:latin typeface="Arial" pitchFamily="34" charset="0"/>
                          <a:cs typeface="Arial" pitchFamily="34" charset="0"/>
                        </a:rPr>
                        <a:t> 2014</a:t>
                      </a:r>
                      <a:endParaRPr lang="en-US" sz="1800" dirty="0">
                        <a:latin typeface="Arial" pitchFamily="34" charset="0"/>
                        <a:cs typeface="Arial" pitchFamily="34" charset="0"/>
                      </a:endParaRPr>
                    </a:p>
                  </a:txBody>
                  <a:tcPr anchor="ctr"/>
                </a:tc>
                <a:tc>
                  <a:txBody>
                    <a:bodyPr/>
                    <a:lstStyle/>
                    <a:p>
                      <a:pPr algn="ctr"/>
                      <a:r>
                        <a:rPr lang="en-US" sz="1800" dirty="0" smtClean="0">
                          <a:latin typeface="Arial" pitchFamily="34" charset="0"/>
                          <a:cs typeface="Arial" pitchFamily="34" charset="0"/>
                        </a:rPr>
                        <a:t>Team</a:t>
                      </a:r>
                      <a:endParaRPr lang="en-US" sz="1800" dirty="0">
                        <a:latin typeface="Arial" pitchFamily="34" charset="0"/>
                        <a:cs typeface="Arial" pitchFamily="34" charset="0"/>
                      </a:endParaRPr>
                    </a:p>
                  </a:txBody>
                  <a:tcPr anchor="ctr"/>
                </a:tc>
              </a:tr>
              <a:tr h="1643328">
                <a:tc>
                  <a:txBody>
                    <a:bodyPr/>
                    <a:lstStyle/>
                    <a:p>
                      <a:r>
                        <a:rPr lang="en-US" dirty="0" smtClean="0"/>
                        <a:t>3</a:t>
                      </a:r>
                      <a:endParaRPr lang="en-US" dirty="0"/>
                    </a:p>
                  </a:txBody>
                  <a:tcPr anchor="ctr">
                    <a:solidFill>
                      <a:schemeClr val="accent5">
                        <a:lumMod val="75000"/>
                      </a:schemeClr>
                    </a:solidFill>
                  </a:tcPr>
                </a:tc>
                <a:tc>
                  <a:txBody>
                    <a:bodyPr/>
                    <a:lstStyle/>
                    <a:p>
                      <a:r>
                        <a:rPr lang="en-US" sz="1800" dirty="0" smtClean="0">
                          <a:latin typeface="Arial" pitchFamily="34" charset="0"/>
                          <a:cs typeface="Arial" pitchFamily="34" charset="0"/>
                        </a:rPr>
                        <a:t>Follow-up to industry</a:t>
                      </a:r>
                      <a:r>
                        <a:rPr lang="en-US" sz="1800" baseline="0" dirty="0" smtClean="0">
                          <a:latin typeface="Arial" pitchFamily="34" charset="0"/>
                          <a:cs typeface="Arial" pitchFamily="34" charset="0"/>
                        </a:rPr>
                        <a:t> workshop to identify new LPs</a:t>
                      </a:r>
                      <a:endParaRPr lang="en-US" sz="1800" dirty="0">
                        <a:latin typeface="Arial" pitchFamily="34" charset="0"/>
                        <a:cs typeface="Arial" pitchFamily="34" charset="0"/>
                      </a:endParaRPr>
                    </a:p>
                  </a:txBody>
                  <a:tcPr anchor="ctr"/>
                </a:tc>
                <a:tc>
                  <a:txBody>
                    <a:bodyPr/>
                    <a:lstStyle/>
                    <a:p>
                      <a:r>
                        <a:rPr lang="en-US" sz="1800" dirty="0" smtClean="0">
                          <a:latin typeface="Arial" pitchFamily="34" charset="0"/>
                          <a:cs typeface="Arial" pitchFamily="34" charset="0"/>
                        </a:rPr>
                        <a:t>Team to meet and complete the background work before further discussions with the </a:t>
                      </a:r>
                      <a:r>
                        <a:rPr lang="en-US" sz="1800" dirty="0" err="1" smtClean="0">
                          <a:latin typeface="Arial" pitchFamily="34" charset="0"/>
                          <a:cs typeface="Arial" pitchFamily="34" charset="0"/>
                        </a:rPr>
                        <a:t>FoG</a:t>
                      </a:r>
                      <a:r>
                        <a:rPr lang="en-US" sz="1800" baseline="0" dirty="0" smtClean="0">
                          <a:latin typeface="Arial" pitchFamily="34" charset="0"/>
                          <a:cs typeface="Arial" pitchFamily="34" charset="0"/>
                        </a:rPr>
                        <a:t> industry team in January 2014</a:t>
                      </a:r>
                      <a:endParaRPr lang="en-US" sz="1800" dirty="0">
                        <a:latin typeface="Arial" pitchFamily="34" charset="0"/>
                        <a:cs typeface="Arial" pitchFamily="34" charset="0"/>
                      </a:endParaRPr>
                    </a:p>
                  </a:txBody>
                  <a:tcPr anchor="ctr"/>
                </a:tc>
                <a:tc>
                  <a:txBody>
                    <a:bodyPr/>
                    <a:lstStyle/>
                    <a:p>
                      <a:pPr algn="ctr"/>
                      <a:r>
                        <a:rPr lang="en-US" sz="1800" dirty="0" smtClean="0">
                          <a:latin typeface="Arial" pitchFamily="34" charset="0"/>
                          <a:cs typeface="Arial" pitchFamily="34" charset="0"/>
                        </a:rPr>
                        <a:t>January 2014</a:t>
                      </a:r>
                      <a:endParaRPr lang="en-US" sz="1800" dirty="0">
                        <a:latin typeface="Arial" pitchFamily="34" charset="0"/>
                        <a:cs typeface="Arial" pitchFamily="34" charset="0"/>
                      </a:endParaRPr>
                    </a:p>
                  </a:txBody>
                  <a:tcPr anchor="ctr"/>
                </a:tc>
                <a:tc>
                  <a:txBody>
                    <a:bodyPr/>
                    <a:lstStyle/>
                    <a:p>
                      <a:pPr algn="ctr"/>
                      <a:r>
                        <a:rPr lang="en-US" sz="1800" dirty="0" smtClean="0">
                          <a:latin typeface="Arial" pitchFamily="34" charset="0"/>
                          <a:cs typeface="Arial" pitchFamily="34" charset="0"/>
                        </a:rPr>
                        <a:t>Team</a:t>
                      </a:r>
                      <a:endParaRPr lang="en-US" sz="1800" dirty="0">
                        <a:latin typeface="Arial" pitchFamily="34" charset="0"/>
                        <a:cs typeface="Arial" pitchFamily="34" charset="0"/>
                      </a:endParaRPr>
                    </a:p>
                  </a:txBody>
                  <a:tcPr anchor="ctr"/>
                </a:tc>
              </a:tr>
            </a:tbl>
          </a:graphicData>
        </a:graphic>
      </p:graphicFrame>
      <p:sp>
        <p:nvSpPr>
          <p:cNvPr id="12" name="Text Placeholder 4"/>
          <p:cNvSpPr txBox="1">
            <a:spLocks/>
          </p:cNvSpPr>
          <p:nvPr/>
        </p:nvSpPr>
        <p:spPr>
          <a:xfrm>
            <a:off x="1285868" y="6352351"/>
            <a:ext cx="6572296" cy="357187"/>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ZA" sz="2000" b="1" i="0" u="none" strike="noStrike" kern="1200" cap="none" spc="0" normalizeH="0" baseline="0" noProof="0" dirty="0" smtClean="0">
                <a:ln>
                  <a:noFill/>
                </a:ln>
                <a:solidFill>
                  <a:schemeClr val="tx1">
                    <a:lumMod val="75000"/>
                    <a:lumOff val="25000"/>
                  </a:schemeClr>
                </a:solidFill>
                <a:effectLst/>
                <a:uLnTx/>
                <a:uFillTx/>
                <a:latin typeface="Arial" pitchFamily="34" charset="0"/>
                <a:cs typeface="Arial" pitchFamily="34" charset="0"/>
              </a:rPr>
              <a:t>Leading the change</a:t>
            </a:r>
            <a:r>
              <a:rPr kumimoji="0" lang="en-ZA" sz="2000" b="1" i="0" u="none" strike="noStrike" kern="1200" cap="none" spc="0" normalizeH="0" noProof="0" dirty="0" smtClean="0">
                <a:ln>
                  <a:noFill/>
                </a:ln>
                <a:solidFill>
                  <a:schemeClr val="tx1">
                    <a:lumMod val="75000"/>
                    <a:lumOff val="25000"/>
                  </a:schemeClr>
                </a:solidFill>
                <a:effectLst/>
                <a:uLnTx/>
                <a:uFillTx/>
                <a:latin typeface="Arial" pitchFamily="34" charset="0"/>
                <a:cs typeface="Arial" pitchFamily="34" charset="0"/>
              </a:rPr>
              <a:t> to zero harm</a:t>
            </a:r>
            <a:endParaRPr kumimoji="0" lang="en-ZA" sz="2000" b="1" i="0" u="none" strike="noStrike" kern="1200" cap="none" spc="0" normalizeH="0" baseline="0" noProof="0" dirty="0">
              <a:ln>
                <a:noFill/>
              </a:ln>
              <a:solidFill>
                <a:schemeClr val="tx1">
                  <a:lumMod val="75000"/>
                  <a:lumOff val="25000"/>
                </a:schemeClr>
              </a:solidFill>
              <a:effectLst/>
              <a:uLnTx/>
              <a:uFillTx/>
              <a:latin typeface="Arial" pitchFamily="34" charset="0"/>
              <a:cs typeface="Arial" pitchFamily="34" charset="0"/>
            </a:endParaRPr>
          </a:p>
        </p:txBody>
      </p:sp>
    </p:spTree>
    <p:extLst>
      <p:ext uri="{BB962C8B-B14F-4D97-AF65-F5344CB8AC3E}">
        <p14:creationId xmlns:p14="http://schemas.microsoft.com/office/powerpoint/2010/main" xmlns="" val="223593814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71538" y="204788"/>
            <a:ext cx="7400925" cy="6448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9322679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304696"/>
            <a:ext cx="7924800" cy="58949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0034877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71625" y="290513"/>
            <a:ext cx="6000750" cy="6276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5544548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1153</TotalTime>
  <Words>1018</Words>
  <Application>Microsoft Office PowerPoint</Application>
  <PresentationFormat>On-screen Show (4:3)</PresentationFormat>
  <Paragraphs>122</Paragraphs>
  <Slides>12</Slides>
  <Notes>4</Notes>
  <HiddenSlides>2</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Theme3</vt:lpstr>
      <vt:lpstr>MOSH Falls of Ground Team  Leading Practice  Adoption Team  Activity Report</vt:lpstr>
      <vt:lpstr>Slide 2</vt:lpstr>
      <vt:lpstr>Slide 3</vt:lpstr>
      <vt:lpstr>Slide 4</vt:lpstr>
      <vt:lpstr>Slide 5</vt:lpstr>
      <vt:lpstr>Slide 6</vt:lpstr>
      <vt:lpstr>Slide 7</vt:lpstr>
      <vt:lpstr>Slide 8</vt:lpstr>
      <vt:lpstr>Slide 9</vt:lpstr>
      <vt:lpstr>Slide 10</vt:lpstr>
      <vt:lpstr>Slide 11</vt:lpstr>
      <vt:lpstr>Survey Results</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FALLS OF GROUND</dc:title>
  <dc:creator>Chris  Legodi</dc:creator>
  <cp:lastModifiedBy>Lmasilo</cp:lastModifiedBy>
  <cp:revision>76</cp:revision>
  <dcterms:created xsi:type="dcterms:W3CDTF">2012-10-17T09:06:01Z</dcterms:created>
  <dcterms:modified xsi:type="dcterms:W3CDTF">2013-12-09T12:55:57Z</dcterms:modified>
</cp:coreProperties>
</file>