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0" r:id="rId4"/>
    <p:sldId id="261" r:id="rId5"/>
    <p:sldId id="289" r:id="rId6"/>
    <p:sldId id="300" r:id="rId7"/>
    <p:sldId id="290" r:id="rId8"/>
    <p:sldId id="293" r:id="rId9"/>
    <p:sldId id="304" r:id="rId10"/>
    <p:sldId id="303" r:id="rId11"/>
    <p:sldId id="301" r:id="rId12"/>
    <p:sldId id="305" r:id="rId13"/>
    <p:sldId id="298" r:id="rId14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57" autoAdjust="0"/>
  </p:normalViewPr>
  <p:slideViewPr>
    <p:cSldViewPr>
      <p:cViewPr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CC4C0B-059F-41D6-A07A-8BC82D7F9D39}" type="datetimeFigureOut">
              <a:rPr lang="en-ZA"/>
              <a:pPr>
                <a:defRPr/>
              </a:pPr>
              <a:t>2015/02/18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E80E24-1168-4294-86D8-786D64132AC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93431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88CA7E-CA95-4746-9640-1572F39C6C06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B3614F-E772-45AD-898E-5C19A4669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3049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695A7E-36C3-4D0B-B2E8-7954E91E81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762C5-B41B-4716-8DCA-CE7D07B3CB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762C5-B41B-4716-8DCA-CE7D07B3CB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9110D-4F84-4F10-A36A-BB07064D1C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762C5-B41B-4716-8DCA-CE7D07B3CB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762C5-B41B-4716-8DCA-CE7D07B3CB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762C5-B41B-4716-8DCA-CE7D07B3CB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762C5-B41B-4716-8DCA-CE7D07B3CB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C94E-D74B-4A9B-8697-707A3FFAE63B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8F72-AE78-47F7-AE57-D99FFFE78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C41D-E539-4E17-A774-08ACDEDFE1D1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B4E6-FB62-4E4A-8B11-107D5FC9B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AEEA-1F7B-48FC-BF03-1E3137C3FC7B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AC11-E72A-495B-88AD-996D0E788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84F9-43A0-4FD5-8C1A-B3BE88C32E15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41708-6045-45CF-8080-F7F5B358D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9E77-4FD7-4DB0-9502-44AC6F34A932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B7A80-2C1D-4248-9144-2B45AAD02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7EF1-FF36-41FB-B088-EB70CD2464A7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C909-6B26-45CC-964C-DD599CE94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FEFFC-0B37-453D-B0BD-29EDE66CD588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3960-51E7-42EC-9DD1-C312E7C8C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F54AB-4B7C-4B63-8896-49D0802944AB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9A1ED-933A-436A-947E-76A9E3AC2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68A2-D512-41F2-98C3-21EF843EEF8B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BE29-F6D8-4716-B2F8-18A691CC16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75E0-9143-4297-8426-23A6E09DD098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00FF-6565-472B-8B22-1F08B6396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073F-DD57-4E27-B32B-F29A65685585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B5DA4-F851-4EA4-BBD7-6282B6FFB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D5F3-6BB7-4D5C-BBAA-7B769FBA100B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7920-B41E-410E-AF74-F442B83585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0C5A1-543C-4258-9229-1B9A9EE182C1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7F07-2819-4BBD-9E5A-04378824E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F7CC7F-2B7A-4F1D-BB51-3660F10D57A9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C204ED-78EA-4A0F-8061-E72240EAB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CB3D5-3087-48EE-857A-BEEBE6E2DE49}" type="datetimeFigureOut">
              <a:rPr lang="en-US"/>
              <a:pPr>
                <a:defRPr/>
              </a:pPr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47B66-1E63-4F95-B1D3-EA6AD54B5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371600"/>
            <a:ext cx="6248400" cy="2819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MOSH Falls of Ground Team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Leading Practice </a:t>
            </a:r>
            <a:b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Adoption Team </a:t>
            </a:r>
            <a:b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Activity Report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800600"/>
            <a:ext cx="4419600" cy="83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18 February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Successes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r>
              <a:rPr lang="en-ZA" dirty="0" smtClean="0"/>
              <a:t>Finsch Diamond Mine:</a:t>
            </a:r>
          </a:p>
          <a:p>
            <a:pPr lvl="1"/>
            <a:r>
              <a:rPr lang="en-ZA" dirty="0" smtClean="0"/>
              <a:t>Reduction in Injuries, increase in production over past three years</a:t>
            </a:r>
          </a:p>
          <a:p>
            <a:r>
              <a:rPr lang="en-ZA" dirty="0" smtClean="0"/>
              <a:t>Lonmin</a:t>
            </a:r>
          </a:p>
          <a:p>
            <a:pPr lvl="1"/>
            <a:r>
              <a:rPr lang="en-ZA" dirty="0" smtClean="0"/>
              <a:t>In-stope Net saves a life...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91000"/>
            <a:ext cx="81915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095421" cy="149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9" r="18422" b="23450"/>
          <a:stretch>
            <a:fillRect/>
          </a:stretch>
        </p:blipFill>
        <p:spPr bwMode="auto">
          <a:xfrm>
            <a:off x="8108950" y="6351588"/>
            <a:ext cx="693738" cy="392112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143000" y="6327775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6742113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316663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285875" y="6351588"/>
            <a:ext cx="6572250" cy="35718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762000"/>
            <a:ext cx="9149014" cy="55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5400000">
            <a:off x="5141625" y="-2703224"/>
            <a:ext cx="738664" cy="66023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ZA" sz="3600" dirty="0" smtClean="0"/>
              <a:t>Influence Diagramme Stage 1</a:t>
            </a:r>
            <a:endParaRPr lang="en-ZA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9" r="18422" b="23450"/>
          <a:stretch>
            <a:fillRect/>
          </a:stretch>
        </p:blipFill>
        <p:spPr bwMode="auto">
          <a:xfrm>
            <a:off x="8108950" y="6351588"/>
            <a:ext cx="693738" cy="392112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143000" y="6327775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6742113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316663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285875" y="6351588"/>
            <a:ext cx="6572250" cy="35718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533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5400" dirty="0" smtClean="0"/>
              <a:t>Questions or Discussion?</a:t>
            </a:r>
            <a:endParaRPr lang="en-ZA" sz="5400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676400"/>
            <a:ext cx="5638800" cy="442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image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4742" y="1676400"/>
            <a:ext cx="317528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 l="56223" t="5469" r="18422" b="23450"/>
          <a:stretch>
            <a:fillRect/>
          </a:stretch>
        </p:blipFill>
        <p:spPr bwMode="auto">
          <a:xfrm>
            <a:off x="8256588" y="6311900"/>
            <a:ext cx="693737" cy="392113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377950" y="6302375"/>
            <a:ext cx="6699250" cy="9525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6704013"/>
            <a:ext cx="67056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311900"/>
            <a:ext cx="8572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214313" y="1219200"/>
            <a:ext cx="8929687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142875" y="381000"/>
            <a:ext cx="9001125" cy="5715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ZA" sz="4800" b="1" dirty="0">
                <a:latin typeface="Arial" pitchFamily="34" charset="0"/>
                <a:ea typeface="+mj-ea"/>
                <a:cs typeface="Arial" pitchFamily="34" charset="0"/>
              </a:rPr>
              <a:t>Contents</a:t>
            </a: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609600" y="1447800"/>
            <a:ext cx="78898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ZA" sz="3600" dirty="0">
                <a:latin typeface="Calibri" pitchFamily="34" charset="0"/>
              </a:rPr>
              <a:t>Mission and Values reminder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ZA" sz="3600" dirty="0" smtClean="0">
                <a:latin typeface="Calibri" pitchFamily="34" charset="0"/>
              </a:rPr>
              <a:t>Progress January February 2015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ZA" sz="3600" dirty="0" smtClean="0">
                <a:latin typeface="Calibri" pitchFamily="34" charset="0"/>
              </a:rPr>
              <a:t>Leading Practice Adoption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ZA" sz="3600" dirty="0" smtClean="0">
                <a:latin typeface="Calibri" pitchFamily="34" charset="0"/>
              </a:rPr>
              <a:t>Activities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ZA" sz="3600" dirty="0" smtClean="0">
                <a:latin typeface="Calibri" pitchFamily="34" charset="0"/>
              </a:rPr>
              <a:t>Challenges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ZA" sz="3600" dirty="0" smtClean="0">
                <a:latin typeface="Calibri" pitchFamily="34" charset="0"/>
              </a:rPr>
              <a:t>Positives</a:t>
            </a:r>
            <a:endParaRPr lang="en-ZA" sz="3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/>
          <a:srcRect l="56223" t="5469" r="18422" b="23450"/>
          <a:stretch>
            <a:fillRect/>
          </a:stretch>
        </p:blipFill>
        <p:spPr bwMode="auto">
          <a:xfrm>
            <a:off x="8089900" y="6313488"/>
            <a:ext cx="693738" cy="392112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1335088" y="6330950"/>
            <a:ext cx="6572250" cy="35718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00125" y="6307138"/>
            <a:ext cx="6924675" cy="635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6705600"/>
            <a:ext cx="67818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6307138"/>
            <a:ext cx="8572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400" b="1" dirty="0">
                <a:latin typeface="Arial" pitchFamily="34" charset="0"/>
                <a:ea typeface="+mj-ea"/>
                <a:cs typeface="Arial" pitchFamily="34" charset="0"/>
              </a:rPr>
              <a:t>Mission and Values - MOSH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73038" y="527050"/>
            <a:ext cx="8929687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34487" y="646172"/>
            <a:ext cx="8569113" cy="5510595"/>
          </a:xfrm>
          <a:prstGeom prst="rect">
            <a:avLst/>
          </a:prstGeom>
          <a:solidFill>
            <a:srgbClr val="FFE57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49463" y="661988"/>
            <a:ext cx="6854825" cy="1536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facilitate the adoption of leading practice through a people oriented process to significantly improve occupational health and safety in the minerals industry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ultimate goal is the provision of working conditions that are free from harmful effects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487" y="2152890"/>
            <a:ext cx="1714233" cy="4003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600" dirty="0">
                <a:cs typeface="Calibri" pitchFamily="34" charset="0"/>
              </a:rPr>
              <a:t>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9" r="18422" b="23450"/>
          <a:stretch>
            <a:fillRect/>
          </a:stretch>
        </p:blipFill>
        <p:spPr bwMode="auto">
          <a:xfrm>
            <a:off x="8108950" y="6351588"/>
            <a:ext cx="693738" cy="392112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143000" y="6327775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6742113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316663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0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ZA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285875" y="6351588"/>
            <a:ext cx="6572250" cy="35718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latin typeface="Arial" pitchFamily="34" charset="0"/>
                <a:cs typeface="Arial" pitchFamily="34" charset="0"/>
              </a:rPr>
              <a:t>Leading Practice Adoption</a:t>
            </a:r>
            <a:br>
              <a:rPr lang="en-ZA" b="1" dirty="0" smtClean="0">
                <a:latin typeface="Arial" pitchFamily="34" charset="0"/>
                <a:cs typeface="Arial" pitchFamily="34" charset="0"/>
              </a:rPr>
            </a:br>
            <a:endParaRPr lang="en-ZA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4582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271"/>
                <a:gridCol w="1210129"/>
                <a:gridCol w="1219200"/>
                <a:gridCol w="914400"/>
                <a:gridCol w="2362200"/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Leading Practice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Mines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%  Adoption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No of Crews Trained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No of Persons Influenced</a:t>
                      </a:r>
                      <a:endParaRPr lang="en-ZA" dirty="0"/>
                    </a:p>
                  </a:txBody>
                  <a:tcPr anchor="ctr"/>
                </a:tc>
              </a:tr>
              <a:tr h="876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Entry Examination and Making Safe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Central 74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E/Limb 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N/Cape 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98%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95%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72%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6990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694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160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71000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13880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3200 </a:t>
                      </a:r>
                    </a:p>
                  </a:txBody>
                  <a:tcPr anchor="ctr"/>
                </a:tc>
              </a:tr>
              <a:tr h="876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>
                          <a:latin typeface="+mn-lt"/>
                          <a:ea typeface="Calibri"/>
                        </a:rPr>
                        <a:t>Bolts with Nets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>
                          <a:latin typeface="+mn-lt"/>
                          <a:ea typeface="Calibri"/>
                        </a:rPr>
                        <a:t>Central 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latin typeface="+mn-lt"/>
                          <a:ea typeface="Calibri"/>
                        </a:rPr>
                        <a:t>97% </a:t>
                      </a:r>
                      <a:r>
                        <a:rPr lang="en-ZA" sz="1800" dirty="0">
                          <a:latin typeface="+mn-lt"/>
                          <a:ea typeface="Calibri"/>
                        </a:rPr>
                        <a:t>  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>
                          <a:latin typeface="+mn-lt"/>
                          <a:ea typeface="Calibri"/>
                        </a:rPr>
                        <a:t>2531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30000</a:t>
                      </a:r>
                    </a:p>
                  </a:txBody>
                  <a:tcPr anchor="ctr"/>
                </a:tc>
              </a:tr>
              <a:tr h="876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>
                          <a:latin typeface="+mn-lt"/>
                          <a:ea typeface="Calibri"/>
                        </a:rPr>
                        <a:t>TARP (FoG)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>
                          <a:latin typeface="+mn-lt"/>
                          <a:ea typeface="Calibri"/>
                        </a:rPr>
                        <a:t>Central 41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>
                          <a:latin typeface="+mn-lt"/>
                          <a:ea typeface="Calibri"/>
                        </a:rPr>
                        <a:t>E/Limb 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>
                          <a:latin typeface="+mn-lt"/>
                          <a:ea typeface="Calibri"/>
                        </a:rPr>
                        <a:t>N/Cape 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>
                          <a:latin typeface="+mn-lt"/>
                          <a:ea typeface="Calibri"/>
                        </a:rPr>
                        <a:t>71%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>
                          <a:latin typeface="+mn-lt"/>
                          <a:ea typeface="Calibri"/>
                        </a:rPr>
                        <a:t>66%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>
                          <a:latin typeface="+mn-lt"/>
                          <a:ea typeface="Calibri"/>
                        </a:rPr>
                        <a:t>72%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>
                          <a:latin typeface="+mn-lt"/>
                          <a:ea typeface="Calibri"/>
                        </a:rPr>
                        <a:t>1444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>
                          <a:latin typeface="+mn-lt"/>
                          <a:ea typeface="Calibri"/>
                        </a:rPr>
                        <a:t>395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>
                          <a:latin typeface="+mn-lt"/>
                          <a:ea typeface="Calibri"/>
                        </a:rPr>
                        <a:t>280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27000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7900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>
                          <a:latin typeface="+mn-lt"/>
                          <a:ea typeface="Calibri"/>
                        </a:rPr>
                        <a:t>560 </a:t>
                      </a:r>
                    </a:p>
                  </a:txBody>
                  <a:tcPr anchor="ctr"/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en-ZA" dirty="0" smtClean="0"/>
                        <a:t>Value Added Drilling and Blasting (Investigation Phase)</a:t>
                      </a:r>
                      <a:endParaRPr lang="en-ZA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Position Paper drawn up</a:t>
                      </a:r>
                      <a:endParaRPr lang="en-Z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en-ZA" dirty="0" smtClean="0"/>
                        <a:t>“Ledging”</a:t>
                      </a:r>
                    </a:p>
                    <a:p>
                      <a:r>
                        <a:rPr lang="en-ZA" dirty="0" smtClean="0"/>
                        <a:t>(Investigation Phase)</a:t>
                      </a:r>
                      <a:endParaRPr lang="en-ZA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Interviews and data gathering</a:t>
                      </a:r>
                      <a:r>
                        <a:rPr lang="en-ZA" baseline="0" dirty="0" smtClean="0"/>
                        <a:t> process</a:t>
                      </a:r>
                      <a:endParaRPr lang="en-Z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72078559"/>
              </p:ext>
            </p:extLst>
          </p:nvPr>
        </p:nvGraphicFramePr>
        <p:xfrm>
          <a:off x="304800" y="533400"/>
          <a:ext cx="8686800" cy="583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49"/>
                <a:gridCol w="8175551"/>
              </a:tblGrid>
              <a:tr h="5205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No`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Activities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49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Tripartite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forums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visited and positively participated .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(Free State, North West, Rustenburg).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Engaged with Limpopo OH&amp;H Working Group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243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MOSH FOG Industry Adoption Team – good participation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and DMR involvement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Working on Expert Model and Influence Diagramme for FoG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Working on stimulation programmes for COPA’s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682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Special assistance to Harmony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Mines (Coordinating TARP Adoption), Unisel, Kopanang, SAMANCOR ECM, Smokey Hills, Barberton Mine etc..</a:t>
                      </a:r>
                    </a:p>
                  </a:txBody>
                  <a:tcPr/>
                </a:tc>
              </a:tr>
              <a:tr h="3613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Three COPA Meetings held during this time, Central COPA, Eastern Limb COPA and Northern Cape COPA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11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Drafted position Paper on Value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Added Drilling and Blasting processes</a:t>
                      </a:r>
                      <a:endParaRPr lang="en-US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642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Conducting interviews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on “Ledging”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Sibanye Gold – Prof. Malan and Duncan Scott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Harmony Gold – Beyers Nel and James Mufara and other senior Managers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Anglo-American Platinum – Piet Becker and Dishaba Mine Management Team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Discussed Obtained Stats from DME (Shakes Kgosiemang and Kevin Hewitson)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642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Assistance to S vd Woude in terms of work required for the establishment of the Centre of Excellence</a:t>
                      </a:r>
                      <a:endParaRPr lang="en-US" sz="160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50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Various inputs into MOSH Learning Hub Strategy programme developments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9" r="18422" b="23450"/>
          <a:stretch>
            <a:fillRect/>
          </a:stretch>
        </p:blipFill>
        <p:spPr bwMode="auto">
          <a:xfrm>
            <a:off x="8108950" y="6351588"/>
            <a:ext cx="693738" cy="392112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143000" y="6327775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6742113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316663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0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2400" b="1" dirty="0">
                <a:latin typeface="Arial" pitchFamily="34" charset="0"/>
                <a:ea typeface="+mj-ea"/>
                <a:cs typeface="Arial" pitchFamily="34" charset="0"/>
              </a:rPr>
              <a:t>Progress for the Month of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January / February 2015</a:t>
            </a:r>
            <a:endParaRPr lang="en-ZA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285875" y="6351588"/>
            <a:ext cx="6572250" cy="35718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9" r="18422" b="23450"/>
          <a:stretch>
            <a:fillRect/>
          </a:stretch>
        </p:blipFill>
        <p:spPr bwMode="auto">
          <a:xfrm>
            <a:off x="8089900" y="6348413"/>
            <a:ext cx="693738" cy="393700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285875" y="6338888"/>
            <a:ext cx="6715125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85875" y="6708775"/>
            <a:ext cx="6715125" cy="33338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330950"/>
            <a:ext cx="8572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184150" y="722313"/>
            <a:ext cx="8929688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40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2400" b="1" dirty="0">
                <a:latin typeface="Arial" pitchFamily="34" charset="0"/>
                <a:ea typeface="+mj-ea"/>
                <a:cs typeface="Arial" pitchFamily="34" charset="0"/>
              </a:rPr>
              <a:t>Progress for the Month of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January / February 20154</a:t>
            </a:r>
            <a:endParaRPr lang="en-ZA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99726428"/>
              </p:ext>
            </p:extLst>
          </p:nvPr>
        </p:nvGraphicFramePr>
        <p:xfrm>
          <a:off x="228600" y="1143000"/>
          <a:ext cx="8763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2438400"/>
                <a:gridCol w="4191000"/>
                <a:gridCol w="968992"/>
                <a:gridCol w="783608"/>
              </a:tblGrid>
              <a:tr h="96067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No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Challenge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(Issues, Risks, Concerns)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Response - Remedial  Action 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Due Date</a:t>
                      </a:r>
                      <a:endParaRPr kumimoji="0" lang="en-US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Resp. Person</a:t>
                      </a:r>
                      <a:endParaRPr kumimoji="0" lang="en-US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1786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Maintaining value in COPA’s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Get Host Mine Managers to do Mine Presentations and overviews</a:t>
                      </a:r>
                      <a:r>
                        <a:rPr lang="en-US" sz="1400" baseline="0" dirty="0" smtClean="0">
                          <a:latin typeface="+mn-lt"/>
                          <a:cs typeface="Arial" pitchFamily="34" charset="0"/>
                        </a:rPr>
                        <a:t> at COPA Meetings</a:t>
                      </a:r>
                    </a:p>
                    <a:p>
                      <a:r>
                        <a:rPr lang="en-US" sz="1400" baseline="0" dirty="0" smtClean="0">
                          <a:latin typeface="+mn-lt"/>
                          <a:cs typeface="Arial" pitchFamily="34" charset="0"/>
                        </a:rPr>
                        <a:t>Meetings moved to Quarterly in some instances</a:t>
                      </a:r>
                    </a:p>
                    <a:p>
                      <a:r>
                        <a:rPr lang="en-US" sz="1400" baseline="0" dirty="0" smtClean="0">
                          <a:latin typeface="+mn-lt"/>
                          <a:cs typeface="Arial" pitchFamily="34" charset="0"/>
                        </a:rPr>
                        <a:t>Discussions on variations e.g.. Barring at Heights to be included etc..</a:t>
                      </a:r>
                    </a:p>
                    <a:p>
                      <a:r>
                        <a:rPr lang="en-US" sz="1400" baseline="0" dirty="0" smtClean="0">
                          <a:latin typeface="+mn-lt"/>
                          <a:cs typeface="Arial" pitchFamily="34" charset="0"/>
                        </a:rPr>
                        <a:t>Underground visits to areas of successful Adoption</a:t>
                      </a:r>
                    </a:p>
                    <a:p>
                      <a:r>
                        <a:rPr lang="en-US" sz="1400" baseline="0" dirty="0" smtClean="0">
                          <a:latin typeface="+mn-lt"/>
                          <a:cs typeface="Arial" pitchFamily="34" charset="0"/>
                        </a:rPr>
                        <a:t>Presentation of “Certificate of Adoption” by </a:t>
                      </a:r>
                      <a:r>
                        <a:rPr lang="en-US" sz="1400" baseline="0" dirty="0" err="1" smtClean="0">
                          <a:latin typeface="+mn-lt"/>
                          <a:cs typeface="Arial" pitchFamily="34" charset="0"/>
                        </a:rPr>
                        <a:t>HoLH</a:t>
                      </a:r>
                      <a:r>
                        <a:rPr lang="en-US" sz="1400" baseline="0" dirty="0" smtClean="0">
                          <a:latin typeface="+mn-lt"/>
                          <a:cs typeface="Arial" pitchFamily="34" charset="0"/>
                        </a:rPr>
                        <a:t> at TPF Meetings or AMMSA Meetings??</a:t>
                      </a:r>
                    </a:p>
                    <a:p>
                      <a:r>
                        <a:rPr lang="en-US" sz="1400" baseline="0" dirty="0" smtClean="0">
                          <a:latin typeface="+mn-lt"/>
                          <a:cs typeface="Arial" pitchFamily="34" charset="0"/>
                        </a:rPr>
                        <a:t>Following up on FoG related Section 54 Instruction s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n-lt"/>
                          <a:cs typeface="Arial" pitchFamily="34" charset="0"/>
                        </a:rPr>
                        <a:t>On Going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Team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288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Generating “New Leading Practices” for adoption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Working on Value Added Drilling and Blasting and Ledging with the view to rolling out to industry by</a:t>
                      </a:r>
                      <a:r>
                        <a:rPr lang="en-US" sz="1400" baseline="0" dirty="0" smtClean="0">
                          <a:latin typeface="+mn-lt"/>
                          <a:cs typeface="Arial" pitchFamily="34" charset="0"/>
                        </a:rPr>
                        <a:t> way of “Day of Learning “/ Principles of Good Practice etc..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On going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Team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217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Working with “Lagging Mines”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Improve communications with MOSH Task Force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On-going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DJA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AvZ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CL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>
          <a:xfrm>
            <a:off x="1285875" y="6351588"/>
            <a:ext cx="6572250" cy="35718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9" r="18422" b="23450"/>
          <a:stretch>
            <a:fillRect/>
          </a:stretch>
        </p:blipFill>
        <p:spPr bwMode="auto">
          <a:xfrm>
            <a:off x="8108950" y="6351588"/>
            <a:ext cx="693738" cy="392112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143000" y="6327775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6742113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316663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214312" y="1143000"/>
            <a:ext cx="8929688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42875" y="15240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Developments</a:t>
            </a:r>
            <a:endParaRPr lang="en-ZA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285875" y="6351588"/>
            <a:ext cx="6572250" cy="35718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33526856"/>
              </p:ext>
            </p:extLst>
          </p:nvPr>
        </p:nvGraphicFramePr>
        <p:xfrm>
          <a:off x="108858" y="1036320"/>
          <a:ext cx="89154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Issue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Action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TimeLine</a:t>
                      </a:r>
                      <a:endParaRPr lang="en-ZA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ZA" baseline="0" dirty="0" smtClean="0"/>
                        <a:t>Include Ledging in the MOSH FOG Adoption Team Scope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baseline="0" dirty="0" smtClean="0"/>
                        <a:t>Information gathering in progress</a:t>
                      </a:r>
                    </a:p>
                    <a:p>
                      <a:pPr algn="l"/>
                      <a:r>
                        <a:rPr lang="en-ZA" baseline="0" dirty="0" smtClean="0"/>
                        <a:t>Need data on fatalities per square metre of hanging wall exposed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Preliminary Report scheduled for end 2</a:t>
                      </a:r>
                      <a:r>
                        <a:rPr lang="en-ZA" baseline="30000" dirty="0" smtClean="0"/>
                        <a:t>nd</a:t>
                      </a:r>
                      <a:r>
                        <a:rPr lang="en-ZA" baseline="0" dirty="0" smtClean="0"/>
                        <a:t> Quarter 2015</a:t>
                      </a:r>
                      <a:endParaRPr lang="en-ZA" baseline="0" dirty="0"/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l"/>
                      <a:r>
                        <a:rPr lang="en-ZA" baseline="0" dirty="0" smtClean="0"/>
                        <a:t>Team to conduct Mine Visits following FOG Fatalities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baseline="0" dirty="0" smtClean="0"/>
                        <a:t>Fatalities and Learning Points are discussed at the MOSH FOG Industry Adoption Team Level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Ongoing</a:t>
                      </a:r>
                      <a:endParaRPr lang="en-ZA" baseline="0" dirty="0"/>
                    </a:p>
                  </a:txBody>
                  <a:tcPr anchor="ctr"/>
                </a:tc>
              </a:tr>
              <a:tr h="1173480">
                <a:tc>
                  <a:txBody>
                    <a:bodyPr/>
                    <a:lstStyle/>
                    <a:p>
                      <a:pPr algn="l"/>
                      <a:r>
                        <a:rPr lang="en-ZA" baseline="0" dirty="0" smtClean="0"/>
                        <a:t>Tracking Documents should include No. Of People Influenced by Adopted Practice/s 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baseline="0" dirty="0" smtClean="0"/>
                        <a:t>Tracking Documents updated to include these figures, currently being updated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Done</a:t>
                      </a:r>
                      <a:endParaRPr lang="en-ZA" baseline="0" dirty="0"/>
                    </a:p>
                  </a:txBody>
                  <a:tcPr anchor="ctr"/>
                </a:tc>
              </a:tr>
              <a:tr h="415906">
                <a:tc>
                  <a:txBody>
                    <a:bodyPr/>
                    <a:lstStyle/>
                    <a:p>
                      <a:pPr algn="l"/>
                      <a:r>
                        <a:rPr lang="en-ZA" baseline="0" dirty="0" smtClean="0"/>
                        <a:t>Analysis to show impact on Hierarchy of Control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baseline="0" dirty="0" smtClean="0"/>
                        <a:t>EE&amp;MS – Admin Control</a:t>
                      </a:r>
                    </a:p>
                    <a:p>
                      <a:pPr algn="l"/>
                      <a:r>
                        <a:rPr lang="en-ZA" baseline="0" dirty="0" smtClean="0"/>
                        <a:t>TARP – Admin Control</a:t>
                      </a:r>
                    </a:p>
                    <a:p>
                      <a:pPr algn="l"/>
                      <a:r>
                        <a:rPr lang="en-ZA" baseline="0" dirty="0" smtClean="0"/>
                        <a:t>NwB – Engineering Control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Done</a:t>
                      </a:r>
                      <a:endParaRPr lang="en-ZA" baseline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9" r="18422" b="23450"/>
          <a:stretch>
            <a:fillRect/>
          </a:stretch>
        </p:blipFill>
        <p:spPr bwMode="auto">
          <a:xfrm>
            <a:off x="8108950" y="6351588"/>
            <a:ext cx="693738" cy="392112"/>
          </a:xfrm>
          <a:prstGeom prst="rect">
            <a:avLst/>
          </a:prstGeom>
          <a:noFill/>
          <a:ln w="9525">
            <a:solidFill>
              <a:srgbClr val="C49F00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143000" y="6327775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6742113"/>
            <a:ext cx="68580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316663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214312" y="1143000"/>
            <a:ext cx="8929688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42875" y="15240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Work that still needs to be done</a:t>
            </a:r>
            <a:endParaRPr lang="en-ZA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285875" y="6351588"/>
            <a:ext cx="6572250" cy="35718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33526856"/>
              </p:ext>
            </p:extLst>
          </p:nvPr>
        </p:nvGraphicFramePr>
        <p:xfrm>
          <a:off x="228600" y="1371600"/>
          <a:ext cx="87630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2667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Issue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Action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TimeLine</a:t>
                      </a:r>
                      <a:endParaRPr lang="en-ZA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ZA" baseline="0" dirty="0" smtClean="0"/>
                        <a:t>Conduct a comparative analysis of impact of adoption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baseline="0" dirty="0" smtClean="0"/>
                        <a:t>Information gathering in progress.  Analysis framework being drafted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Not yet defined</a:t>
                      </a:r>
                      <a:endParaRPr lang="en-ZA" baseline="0" dirty="0"/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ZA" baseline="0" dirty="0" smtClean="0"/>
                        <a:t>Tracking document to include % of mines experiencing FOG Problems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baseline="0" dirty="0" smtClean="0"/>
                        <a:t>Research currently underway to quantify</a:t>
                      </a:r>
                      <a:endParaRPr lang="en-ZA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Not yet defined</a:t>
                      </a:r>
                      <a:endParaRPr lang="en-ZA" baseline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dirty="0" smtClean="0"/>
              <a:t>Challenge!!</a:t>
            </a:r>
            <a:endParaRPr lang="en-Z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143000"/>
          <a:ext cx="5410201" cy="2590801"/>
        </p:xfrm>
        <a:graphic>
          <a:graphicData uri="http://schemas.openxmlformats.org/drawingml/2006/table">
            <a:tbl>
              <a:tblPr/>
              <a:tblGrid>
                <a:gridCol w="1484474"/>
                <a:gridCol w="1308062"/>
                <a:gridCol w="1308062"/>
                <a:gridCol w="1309603"/>
              </a:tblGrid>
              <a:tr h="80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Commodity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2014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YTD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YTD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% Change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32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Gold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80%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Coal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-100%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Platinum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-200%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7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Other: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latin typeface="+mn-lt"/>
                          <a:ea typeface="Times New Roman"/>
                        </a:rPr>
                        <a:t>Silica</a:t>
                      </a:r>
                      <a:endParaRPr lang="en-ZA" sz="16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00400" y="3810001"/>
          <a:ext cx="5396230" cy="2701630"/>
        </p:xfrm>
        <a:graphic>
          <a:graphicData uri="http://schemas.openxmlformats.org/drawingml/2006/table">
            <a:tbl>
              <a:tblPr/>
              <a:tblGrid>
                <a:gridCol w="2174395"/>
                <a:gridCol w="1610153"/>
                <a:gridCol w="1611682"/>
              </a:tblGrid>
              <a:tr h="682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Cause of Accident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2014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YTD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33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FOG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25 (30%)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(44%)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Transport and Mining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13 (15%)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(44%)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Machinery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 (5%)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(0%)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Other 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41 (49%)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(12%)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Unknown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 (1%)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(0%)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84</a:t>
                      </a:r>
                      <a:endParaRPr lang="en-Z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Z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5528</TotalTime>
  <Words>846</Words>
  <Application>Microsoft Office PowerPoint</Application>
  <PresentationFormat>On-screen Show (4:3)</PresentationFormat>
  <Paragraphs>213</Paragraphs>
  <Slides>12</Slides>
  <Notes>8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Theme3</vt:lpstr>
      <vt:lpstr>MOSH Falls of Ground Team  Leading Practice  Adoption Team  Activity Report</vt:lpstr>
      <vt:lpstr>Slide 2</vt:lpstr>
      <vt:lpstr>Slide 3</vt:lpstr>
      <vt:lpstr>Leading Practice Adoption </vt:lpstr>
      <vt:lpstr>Slide 5</vt:lpstr>
      <vt:lpstr>Slide 6</vt:lpstr>
      <vt:lpstr>Slide 7</vt:lpstr>
      <vt:lpstr>Slide 8</vt:lpstr>
      <vt:lpstr>Challenge!!</vt:lpstr>
      <vt:lpstr>Successes</vt:lpstr>
      <vt:lpstr>Slide 11</vt:lpstr>
      <vt:lpstr>Slide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 OF GROUND</dc:title>
  <dc:creator>Chris  Legodi</dc:creator>
  <cp:lastModifiedBy>Andre</cp:lastModifiedBy>
  <cp:revision>120</cp:revision>
  <dcterms:created xsi:type="dcterms:W3CDTF">2012-10-17T09:06:01Z</dcterms:created>
  <dcterms:modified xsi:type="dcterms:W3CDTF">2015-02-18T05:24:21Z</dcterms:modified>
</cp:coreProperties>
</file>