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9" r:id="rId3"/>
    <p:sldId id="260" r:id="rId4"/>
    <p:sldId id="266" r:id="rId5"/>
    <p:sldId id="261" r:id="rId6"/>
    <p:sldId id="262" r:id="rId7"/>
    <p:sldId id="267" r:id="rId8"/>
    <p:sldId id="268" r:id="rId9"/>
    <p:sldId id="269" r:id="rId10"/>
    <p:sldId id="271" r:id="rId11"/>
    <p:sldId id="263" r:id="rId12"/>
    <p:sldId id="264" r:id="rId13"/>
    <p:sldId id="275" r:id="rId14"/>
    <p:sldId id="272" r:id="rId15"/>
    <p:sldId id="276" r:id="rId16"/>
    <p:sldId id="274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E0A42"/>
    <a:srgbClr val="110C54"/>
    <a:srgbClr val="140E5E"/>
    <a:srgbClr val="150F61"/>
    <a:srgbClr val="120D53"/>
    <a:srgbClr val="161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t>10/16/2013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6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mailto:Dirk.vanGreuning@sibanyegold.co.za" TargetMode="External"/><Relationship Id="rId13" Type="http://schemas.openxmlformats.org/officeDocument/2006/relationships/hyperlink" Target="mailto:rbarratt@Bafokengplatinum.co.za" TargetMode="External"/><Relationship Id="rId18" Type="http://schemas.openxmlformats.org/officeDocument/2006/relationships/hyperlink" Target="mailto:Nerine.Botes@arm.co.za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Mike.deKoker@goldfields.co.za" TargetMode="External"/><Relationship Id="rId12" Type="http://schemas.openxmlformats.org/officeDocument/2006/relationships/hyperlink" Target="mailto:Navarre.Kruger@bhpbilliton.com" TargetMode="External"/><Relationship Id="rId17" Type="http://schemas.openxmlformats.org/officeDocument/2006/relationships/hyperlink" Target="mailto:johan.jacobs@rbm.co.za" TargetMode="External"/><Relationship Id="rId2" Type="http://schemas.openxmlformats.org/officeDocument/2006/relationships/notesSlide" Target="../notesSlides/notesSlide4.xml"/><Relationship Id="rId16" Type="http://schemas.openxmlformats.org/officeDocument/2006/relationships/hyperlink" Target="mailto:Mervin.VanRooyen@Gold1.co.z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etv@taulekoa.co.za" TargetMode="External"/><Relationship Id="rId11" Type="http://schemas.openxmlformats.org/officeDocument/2006/relationships/hyperlink" Target="mailto:jacqueso@petradiamonds.com" TargetMode="External"/><Relationship Id="rId5" Type="http://schemas.openxmlformats.org/officeDocument/2006/relationships/hyperlink" Target="mailto:adolfd@foskor.co.za" TargetMode="External"/><Relationship Id="rId15" Type="http://schemas.openxmlformats.org/officeDocument/2006/relationships/hyperlink" Target="mailto:steve.blake@debeersgroup.com" TargetMode="External"/><Relationship Id="rId10" Type="http://schemas.openxmlformats.org/officeDocument/2006/relationships/hyperlink" Target="mailto:Richard.Vermaak@glencore.co.za" TargetMode="External"/><Relationship Id="rId4" Type="http://schemas.openxmlformats.org/officeDocument/2006/relationships/image" Target="../media/image4.png"/><Relationship Id="rId9" Type="http://schemas.openxmlformats.org/officeDocument/2006/relationships/hyperlink" Target="mailto:Yolanda.grobbelaar@murrob.com" TargetMode="External"/><Relationship Id="rId14" Type="http://schemas.openxmlformats.org/officeDocument/2006/relationships/hyperlink" Target="mailto:rmondela@xstrata.co.za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mailto:MBeukes@AngloGoldAshanti.com" TargetMode="External"/><Relationship Id="rId13" Type="http://schemas.openxmlformats.org/officeDocument/2006/relationships/hyperlink" Target="mailto:Mike.vDeventer@Harmony.co.za" TargetMode="External"/><Relationship Id="rId18" Type="http://schemas.openxmlformats.org/officeDocument/2006/relationships/hyperlink" Target="mailto:pieter.vancoller@angloamerican.com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GPeens@AngloGoldAshanti.com" TargetMode="External"/><Relationship Id="rId12" Type="http://schemas.openxmlformats.org/officeDocument/2006/relationships/hyperlink" Target="mailto:Alwyn.Jordaan@Harmony.co.za" TargetMode="External"/><Relationship Id="rId17" Type="http://schemas.openxmlformats.org/officeDocument/2006/relationships/hyperlink" Target="mailto:harry.barnard@angloamerican.com" TargetMode="External"/><Relationship Id="rId2" Type="http://schemas.openxmlformats.org/officeDocument/2006/relationships/notesSlide" Target="../notesSlides/notesSlide5.xml"/><Relationship Id="rId16" Type="http://schemas.openxmlformats.org/officeDocument/2006/relationships/hyperlink" Target="mailto:poupienah.makgatho@angloamerican.com" TargetMode="External"/><Relationship Id="rId20" Type="http://schemas.openxmlformats.org/officeDocument/2006/relationships/hyperlink" Target="mailto:james.vanrensburg@implats.co.z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Melk@AngloGoldAshanti.com" TargetMode="External"/><Relationship Id="rId11" Type="http://schemas.openxmlformats.org/officeDocument/2006/relationships/hyperlink" Target="mailto:ronald.motlhamme@angloamerican.com" TargetMode="External"/><Relationship Id="rId5" Type="http://schemas.openxmlformats.org/officeDocument/2006/relationships/hyperlink" Target="mailto:AMarais@AngloGoldAshanti.com" TargetMode="External"/><Relationship Id="rId15" Type="http://schemas.openxmlformats.org/officeDocument/2006/relationships/hyperlink" Target="mailto:braam.minnaar@lonmin.com" TargetMode="External"/><Relationship Id="rId10" Type="http://schemas.openxmlformats.org/officeDocument/2006/relationships/hyperlink" Target="mailto:johannes.vanstaden@angloamerican.com" TargetMode="External"/><Relationship Id="rId19" Type="http://schemas.openxmlformats.org/officeDocument/2006/relationships/hyperlink" Target="mailto:Anton.Botha@implats.co.za" TargetMode="External"/><Relationship Id="rId4" Type="http://schemas.openxmlformats.org/officeDocument/2006/relationships/image" Target="../media/image4.png"/><Relationship Id="rId9" Type="http://schemas.openxmlformats.org/officeDocument/2006/relationships/hyperlink" Target="mailto:bruce.doyle@angloamerican.com" TargetMode="External"/><Relationship Id="rId14" Type="http://schemas.openxmlformats.org/officeDocument/2006/relationships/hyperlink" Target="mailto:Leon.Kinnear@lonmin.com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mailto:Hansie.vanderMerwe@bhpbilliton.com" TargetMode="External"/><Relationship Id="rId13" Type="http://schemas.openxmlformats.org/officeDocument/2006/relationships/hyperlink" Target="mailto:Jama.Mhlophe@bhpbilliton.com" TargetMode="External"/><Relationship Id="rId18" Type="http://schemas.openxmlformats.org/officeDocument/2006/relationships/hyperlink" Target="mailto:Stoffel.Allers@exxaro.com" TargetMode="External"/><Relationship Id="rId3" Type="http://schemas.openxmlformats.org/officeDocument/2006/relationships/image" Target="../media/image2.png"/><Relationship Id="rId21" Type="http://schemas.openxmlformats.org/officeDocument/2006/relationships/hyperlink" Target="mailto:eharvey@xstratacoal.co.za" TargetMode="External"/><Relationship Id="rId7" Type="http://schemas.openxmlformats.org/officeDocument/2006/relationships/hyperlink" Target="mailto:Arnold.THERON@coal.total.co.za" TargetMode="External"/><Relationship Id="rId12" Type="http://schemas.openxmlformats.org/officeDocument/2006/relationships/hyperlink" Target="mailto:Zuki.Willie@bhpbilliton.com" TargetMode="External"/><Relationship Id="rId17" Type="http://schemas.openxmlformats.org/officeDocument/2006/relationships/hyperlink" Target="mailto:pnkosi@forbescoal.co.za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mailto:sello.khopa@angloamerican.com" TargetMode="External"/><Relationship Id="rId20" Type="http://schemas.openxmlformats.org/officeDocument/2006/relationships/hyperlink" Target="mailto:burt@kangracoal.co.z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ndre.KROG@coal.total.co.za" TargetMode="External"/><Relationship Id="rId11" Type="http://schemas.openxmlformats.org/officeDocument/2006/relationships/hyperlink" Target="mailto:tokkie.roets@bhpbilliton.com" TargetMode="External"/><Relationship Id="rId5" Type="http://schemas.openxmlformats.org/officeDocument/2006/relationships/hyperlink" Target="mailto:pieter.ferreira@avengmining.com" TargetMode="External"/><Relationship Id="rId15" Type="http://schemas.openxmlformats.org/officeDocument/2006/relationships/hyperlink" Target="mailto:julize.vanniekerk@angloamerican.com" TargetMode="External"/><Relationship Id="rId10" Type="http://schemas.openxmlformats.org/officeDocument/2006/relationships/hyperlink" Target="mailto:thulile.ndlovu@bhpbilliton.com" TargetMode="External"/><Relationship Id="rId19" Type="http://schemas.openxmlformats.org/officeDocument/2006/relationships/hyperlink" Target="mailto:Meshack.Dikana@exxaro.com" TargetMode="External"/><Relationship Id="rId4" Type="http://schemas.openxmlformats.org/officeDocument/2006/relationships/image" Target="../media/image4.png"/><Relationship Id="rId9" Type="http://schemas.openxmlformats.org/officeDocument/2006/relationships/hyperlink" Target="mailto:mpho.hlaka@bhpbilliton.com" TargetMode="External"/><Relationship Id="rId14" Type="http://schemas.openxmlformats.org/officeDocument/2006/relationships/hyperlink" Target="mailto:andrew.thomson@angloamerican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779912" y="980728"/>
            <a:ext cx="5328592" cy="2232248"/>
          </a:xfrm>
        </p:spPr>
        <p:txBody>
          <a:bodyPr>
            <a:noAutofit/>
          </a:bodyPr>
          <a:lstStyle/>
          <a:p>
            <a:r>
              <a:rPr lang="en-ZA" sz="6000" b="1" dirty="0" smtClean="0">
                <a:solidFill>
                  <a:schemeClr val="bg1"/>
                </a:solidFill>
              </a:rPr>
              <a:t/>
            </a:r>
            <a:br>
              <a:rPr lang="en-ZA" sz="6000" b="1" dirty="0" smtClean="0">
                <a:solidFill>
                  <a:schemeClr val="bg1"/>
                </a:solidFill>
              </a:rPr>
            </a:br>
            <a:r>
              <a:rPr lang="en-Z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DUST TEAM</a:t>
            </a:r>
            <a:r>
              <a:rPr lang="en-ZA" sz="3600" b="1" dirty="0" smtClean="0">
                <a:solidFill>
                  <a:schemeClr val="bg1"/>
                </a:solidFill>
              </a:rPr>
              <a:t/>
            </a:r>
            <a:br>
              <a:rPr lang="en-ZA" sz="3600" b="1" dirty="0" smtClean="0">
                <a:solidFill>
                  <a:schemeClr val="bg1"/>
                </a:solidFill>
              </a:rPr>
            </a:br>
            <a:r>
              <a:rPr lang="en-ZA" sz="2800" dirty="0" smtClean="0">
                <a:solidFill>
                  <a:schemeClr val="bg1"/>
                </a:solidFill>
              </a:rPr>
              <a:t>u p  -  d a t e</a:t>
            </a:r>
            <a:br>
              <a:rPr lang="en-ZA" sz="2800" dirty="0" smtClean="0">
                <a:solidFill>
                  <a:schemeClr val="bg1"/>
                </a:solidFill>
              </a:rPr>
            </a:br>
            <a:r>
              <a:rPr lang="en-ZA" sz="1800" dirty="0" smtClean="0">
                <a:solidFill>
                  <a:schemeClr val="bg1"/>
                </a:solidFill>
              </a:rPr>
              <a:t>September 2013 to date</a:t>
            </a:r>
            <a:r>
              <a:rPr lang="en-ZA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2987824" y="5013176"/>
            <a:ext cx="5976664" cy="1152128"/>
          </a:xfrm>
        </p:spPr>
        <p:txBody>
          <a:bodyPr/>
          <a:lstStyle/>
          <a:p>
            <a:pPr algn="r"/>
            <a:r>
              <a:rPr lang="en-ZA" sz="1400" i="1" dirty="0" smtClean="0">
                <a:solidFill>
                  <a:schemeClr val="bg1"/>
                </a:solidFill>
              </a:rPr>
              <a:t>by</a:t>
            </a:r>
          </a:p>
          <a:p>
            <a:pPr algn="r"/>
            <a:r>
              <a:rPr lang="en-ZA" sz="1600" dirty="0" err="1" smtClean="0">
                <a:solidFill>
                  <a:schemeClr val="bg1"/>
                </a:solidFill>
              </a:rPr>
              <a:t>Gerrie</a:t>
            </a:r>
            <a:r>
              <a:rPr lang="en-ZA" sz="1600" dirty="0" smtClean="0">
                <a:solidFill>
                  <a:schemeClr val="bg1"/>
                </a:solidFill>
              </a:rPr>
              <a:t> </a:t>
            </a:r>
            <a:r>
              <a:rPr lang="en-ZA" sz="1600" dirty="0" err="1" smtClean="0">
                <a:solidFill>
                  <a:schemeClr val="bg1"/>
                </a:solidFill>
              </a:rPr>
              <a:t>Pienaar</a:t>
            </a:r>
            <a:r>
              <a:rPr lang="en-ZA" sz="1600" dirty="0" smtClean="0">
                <a:solidFill>
                  <a:schemeClr val="bg1"/>
                </a:solidFill>
              </a:rPr>
              <a:t>, Johan Janse van Rensburg and Dr </a:t>
            </a:r>
            <a:r>
              <a:rPr lang="en-ZA" sz="1600" dirty="0">
                <a:solidFill>
                  <a:schemeClr val="bg1"/>
                </a:solidFill>
              </a:rPr>
              <a:t>Audrey </a:t>
            </a:r>
            <a:r>
              <a:rPr lang="en-ZA" sz="1600" dirty="0" err="1">
                <a:solidFill>
                  <a:schemeClr val="bg1"/>
                </a:solidFill>
              </a:rPr>
              <a:t>Banyini</a:t>
            </a:r>
            <a:r>
              <a:rPr lang="en-ZA" sz="1400" dirty="0">
                <a:solidFill>
                  <a:schemeClr val="bg1"/>
                </a:solidFill>
              </a:rPr>
              <a:t> </a:t>
            </a:r>
            <a:endParaRPr lang="en-ZA" sz="1400" dirty="0" smtClean="0">
              <a:solidFill>
                <a:schemeClr val="bg1"/>
              </a:solidFill>
            </a:endParaRPr>
          </a:p>
          <a:p>
            <a:pPr algn="r"/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17 October 2013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165304"/>
            <a:ext cx="9144000" cy="84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TextBox 14"/>
          <p:cNvSpPr txBox="1"/>
          <p:nvPr/>
        </p:nvSpPr>
        <p:spPr>
          <a:xfrm>
            <a:off x="5173377" y="6306247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4220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78620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SLP - Key Indicators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111683"/>
              </p:ext>
            </p:extLst>
          </p:nvPr>
        </p:nvGraphicFramePr>
        <p:xfrm>
          <a:off x="228599" y="835731"/>
          <a:ext cx="8763000" cy="5255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969"/>
                <a:gridCol w="1152128"/>
                <a:gridCol w="576064"/>
                <a:gridCol w="2160240"/>
                <a:gridCol w="864096"/>
                <a:gridCol w="864096"/>
                <a:gridCol w="792088"/>
                <a:gridCol w="864096"/>
                <a:gridCol w="1035223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Suppression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84795">
                <a:tc gridSpan="9">
                  <a:txBody>
                    <a:bodyPr/>
                    <a:lstStyle/>
                    <a:p>
                      <a:pPr algn="ctr"/>
                      <a:r>
                        <a:rPr lang="en-Z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FACILITATE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T128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Update list of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T129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Identify key contact persons at potential</a:t>
                      </a:r>
                      <a:r>
                        <a:rPr lang="en-ZA" sz="1100" baseline="0" dirty="0" smtClean="0"/>
                        <a:t>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Arrange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Circulate SLP Adoption Brief to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Conduct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 rowSpan="5">
                  <a:txBody>
                    <a:bodyPr/>
                    <a:lstStyle/>
                    <a:p>
                      <a:pPr algn="ctr"/>
                      <a:endParaRPr lang="en-ZA" sz="11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Awaiting feedback from some mining groups</a:t>
                      </a:r>
                      <a:endParaRPr lang="en-ZA" sz="11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Establish SLP interest group if required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 v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Initiate process of mines reporting on adoption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 v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Provide SLP adoption brief for use at other meetings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 v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Monthly follow-up communication with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 v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/>
                        <a:t>T137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Arrange meetings / terminate SLP Interest Group as necessary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/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/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12507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1785253"/>
              </p:ext>
            </p:extLst>
          </p:nvPr>
        </p:nvGraphicFramePr>
        <p:xfrm>
          <a:off x="457200" y="908720"/>
          <a:ext cx="8435280" cy="2081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Progress made in terms of SLP’s feedback – only one group outstanding</a:t>
                      </a:r>
                      <a:r>
                        <a:rPr lang="en-ZA" sz="1400" baseline="0" dirty="0" smtClean="0"/>
                        <a:t> (AngloGold Ashanti - have commitment)</a:t>
                      </a:r>
                      <a:endParaRPr lang="en-ZA" sz="1400" dirty="0"/>
                    </a:p>
                  </a:txBody>
                  <a:tcPr anchor="ctr"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Supporting communication material for Multi-stage Filtration System </a:t>
                      </a:r>
                      <a:r>
                        <a:rPr lang="en-US" sz="1400" baseline="0" dirty="0" err="1" smtClean="0"/>
                        <a:t>finalised</a:t>
                      </a:r>
                      <a:r>
                        <a:rPr lang="en-US" sz="1400" baseline="0" dirty="0" smtClean="0"/>
                        <a:t> and ready to present at </a:t>
                      </a:r>
                      <a:r>
                        <a:rPr lang="en-US" sz="1400" baseline="0" dirty="0" err="1" smtClean="0"/>
                        <a:t>MineSafe</a:t>
                      </a:r>
                      <a:r>
                        <a:rPr lang="en-US" sz="1400" baseline="0" dirty="0" smtClean="0"/>
                        <a:t> 2013</a:t>
                      </a:r>
                      <a:endParaRPr lang="en-US" sz="1400" dirty="0"/>
                    </a:p>
                  </a:txBody>
                  <a:tcPr anchor="ctr"/>
                </a:tc>
              </a:tr>
              <a:tr h="429570">
                <a:tc gridSpan="2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1838" y="3068960"/>
            <a:ext cx="546630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Advisory Committee Meeting: 03-09-13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Meeting with JINCOM and HOLH: 04-09-13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 err="1"/>
              <a:t>Leeuwpan</a:t>
            </a:r>
            <a:r>
              <a:rPr lang="en-GB" sz="1100" dirty="0"/>
              <a:t> Colliery: 04-09-13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Meeting with COM Safety Dept.: 09-09-13 (discussion on guidance for CTF feedback)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 err="1"/>
              <a:t>Kopanang</a:t>
            </a:r>
            <a:r>
              <a:rPr lang="en-GB" sz="1100" dirty="0"/>
              <a:t> meeting: </a:t>
            </a:r>
            <a:r>
              <a:rPr lang="en-GB" sz="1100" dirty="0" smtClean="0"/>
              <a:t>11-09-13</a:t>
            </a:r>
          </a:p>
          <a:p>
            <a:endParaRPr lang="en-GB" sz="1100" dirty="0"/>
          </a:p>
          <a:p>
            <a:r>
              <a:rPr lang="en-GB" sz="1100" dirty="0"/>
              <a:t> </a:t>
            </a:r>
            <a:r>
              <a:rPr lang="en-GB" sz="1100" dirty="0" smtClean="0"/>
              <a:t>Monthly </a:t>
            </a:r>
            <a:r>
              <a:rPr lang="en-GB" sz="1100" dirty="0"/>
              <a:t>MOSH meeting: 19-09-13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AGA meeting: 20-09-13</a:t>
            </a:r>
            <a:endParaRPr lang="en-ZA" sz="1100" dirty="0"/>
          </a:p>
          <a:p>
            <a:r>
              <a:rPr lang="en-GB" sz="1100" dirty="0"/>
              <a:t> </a:t>
            </a:r>
            <a:endParaRPr lang="en-ZA" sz="1100" dirty="0"/>
          </a:p>
          <a:p>
            <a:r>
              <a:rPr lang="en-GB" sz="1100" dirty="0"/>
              <a:t>Weekly Team </a:t>
            </a:r>
            <a:r>
              <a:rPr lang="en-GB" sz="1100" dirty="0" smtClean="0"/>
              <a:t>meetings </a:t>
            </a:r>
          </a:p>
          <a:p>
            <a:endParaRPr lang="en-GB" sz="1100" dirty="0"/>
          </a:p>
          <a:p>
            <a:r>
              <a:rPr lang="en-GB" sz="1100" dirty="0" smtClean="0"/>
              <a:t>Meeting </a:t>
            </a:r>
            <a:r>
              <a:rPr lang="en-GB" sz="1100" dirty="0"/>
              <a:t>with Dust Sponsor: 07-10-13</a:t>
            </a:r>
            <a:endParaRPr lang="en-ZA" sz="1100" dirty="0"/>
          </a:p>
          <a:p>
            <a:endParaRPr lang="en-ZA" sz="11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8827540"/>
              </p:ext>
            </p:extLst>
          </p:nvPr>
        </p:nvGraphicFramePr>
        <p:xfrm>
          <a:off x="457200" y="908720"/>
          <a:ext cx="8507289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2664296"/>
                <a:gridCol w="2664296"/>
                <a:gridCol w="864096"/>
                <a:gridCol w="1872209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/>
                        <a:t>Industry manage towards legal compliance rather than ALARA</a:t>
                      </a:r>
                      <a:endParaRPr 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Create an understanding of the accumulative  effect of dust exposure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17-10-13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25-10-13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GP/AB/</a:t>
                      </a:r>
                      <a:r>
                        <a:rPr kumimoji="0" lang="en-US" sz="14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JJvR</a:t>
                      </a: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/MOSHIAT-D and GEE’s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93814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Key lessons learnt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8380392"/>
              </p:ext>
            </p:extLst>
          </p:nvPr>
        </p:nvGraphicFramePr>
        <p:xfrm>
          <a:off x="457200" y="908720"/>
          <a:ext cx="8302852" cy="89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653"/>
                <a:gridCol w="7814199"/>
              </a:tblGrid>
              <a:tr h="4628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Key lessons learnt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There were no lessons learnt for the reported period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74884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MOSHIAT-D Members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9154" y="983365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Foskor</a:t>
            </a:r>
          </a:p>
          <a:p>
            <a:pPr algn="ctr"/>
            <a:r>
              <a:rPr lang="en-ZA" sz="1200" dirty="0" smtClean="0"/>
              <a:t>Adolf Dreyer</a:t>
            </a:r>
          </a:p>
          <a:p>
            <a:pPr algn="ctr"/>
            <a:r>
              <a:rPr lang="en-ZA" sz="1200" dirty="0" smtClean="0">
                <a:hlinkClick r:id="rId5"/>
              </a:rPr>
              <a:t>adolfd@foskor.co.za</a:t>
            </a:r>
            <a:r>
              <a:rPr lang="en-ZA" sz="1200" dirty="0" smtClean="0"/>
              <a:t> </a:t>
            </a:r>
            <a:endParaRPr lang="en-ZA" sz="1200" dirty="0"/>
          </a:p>
        </p:txBody>
      </p:sp>
      <p:sp>
        <p:nvSpPr>
          <p:cNvPr id="32" name="Rectangle 31"/>
          <p:cNvSpPr/>
          <p:nvPr/>
        </p:nvSpPr>
        <p:spPr>
          <a:xfrm>
            <a:off x="296341" y="2718927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Taulekoa</a:t>
            </a:r>
            <a:endParaRPr lang="en-ZA" sz="1600" b="1" dirty="0" smtClean="0"/>
          </a:p>
          <a:p>
            <a:pPr algn="ctr"/>
            <a:r>
              <a:rPr lang="en-ZA" sz="1200" dirty="0" err="1" smtClean="0"/>
              <a:t>Peet</a:t>
            </a:r>
            <a:r>
              <a:rPr lang="en-ZA" sz="1200" dirty="0" smtClean="0"/>
              <a:t> van der </a:t>
            </a:r>
            <a:r>
              <a:rPr lang="en-ZA" sz="1200" dirty="0" err="1" smtClean="0"/>
              <a:t>Westhuizen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6"/>
              </a:rPr>
              <a:t>peetv@taulekoa.co.za</a:t>
            </a:r>
            <a:r>
              <a:rPr lang="en-ZA" sz="1200" dirty="0" smtClean="0"/>
              <a:t>   </a:t>
            </a:r>
            <a:endParaRPr lang="en-ZA" sz="1200" dirty="0"/>
          </a:p>
        </p:txBody>
      </p:sp>
      <p:sp>
        <p:nvSpPr>
          <p:cNvPr id="34" name="Rectangle 33"/>
          <p:cNvSpPr/>
          <p:nvPr/>
        </p:nvSpPr>
        <p:spPr>
          <a:xfrm>
            <a:off x="296341" y="3578112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Gold Fields</a:t>
            </a:r>
          </a:p>
          <a:p>
            <a:pPr algn="ctr"/>
            <a:r>
              <a:rPr lang="en-ZA" sz="1200" dirty="0" smtClean="0"/>
              <a:t>Mike de Koker</a:t>
            </a:r>
          </a:p>
          <a:p>
            <a:pPr algn="ctr"/>
            <a:r>
              <a:rPr lang="en-ZA" sz="1200" dirty="0" smtClean="0">
                <a:hlinkClick r:id="rId7"/>
              </a:rPr>
              <a:t>Mike.deKoker@goldfields.co.za</a:t>
            </a:r>
            <a:r>
              <a:rPr lang="en-ZA" sz="1200" dirty="0" smtClean="0"/>
              <a:t>    </a:t>
            </a:r>
            <a:endParaRPr lang="en-ZA" sz="1200" dirty="0"/>
          </a:p>
        </p:txBody>
      </p:sp>
      <p:sp>
        <p:nvSpPr>
          <p:cNvPr id="35" name="Rectangle 34"/>
          <p:cNvSpPr/>
          <p:nvPr/>
        </p:nvSpPr>
        <p:spPr>
          <a:xfrm>
            <a:off x="296341" y="4484614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Sibanye Gold</a:t>
            </a:r>
          </a:p>
          <a:p>
            <a:pPr algn="ctr"/>
            <a:r>
              <a:rPr lang="en-ZA" sz="1200" dirty="0" smtClean="0"/>
              <a:t>Dirk van </a:t>
            </a:r>
            <a:r>
              <a:rPr lang="en-ZA" sz="1200" dirty="0" err="1" smtClean="0"/>
              <a:t>Greuning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8"/>
              </a:rPr>
              <a:t>Dirk.vanGreuning@sibanyegold.co.za</a:t>
            </a:r>
            <a:r>
              <a:rPr lang="en-ZA" sz="1200" dirty="0" smtClean="0"/>
              <a:t>      </a:t>
            </a:r>
            <a:endParaRPr lang="en-ZA" sz="1200" dirty="0"/>
          </a:p>
        </p:txBody>
      </p:sp>
      <p:sp>
        <p:nvSpPr>
          <p:cNvPr id="36" name="Rectangle 35"/>
          <p:cNvSpPr/>
          <p:nvPr/>
        </p:nvSpPr>
        <p:spPr>
          <a:xfrm>
            <a:off x="296341" y="5357094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Murry&amp;Roberts</a:t>
            </a:r>
            <a:endParaRPr lang="en-ZA" sz="1600" b="1" dirty="0" smtClean="0"/>
          </a:p>
          <a:p>
            <a:pPr algn="ctr"/>
            <a:r>
              <a:rPr lang="en-ZA" sz="1200" dirty="0" smtClean="0"/>
              <a:t>Yolanda </a:t>
            </a:r>
            <a:r>
              <a:rPr lang="en-ZA" sz="1200" dirty="0" err="1" smtClean="0"/>
              <a:t>Grobbelaar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9"/>
              </a:rPr>
              <a:t>Yolanda.grobbelaar@murrob.com</a:t>
            </a:r>
            <a:r>
              <a:rPr lang="en-ZA" sz="1200" dirty="0" smtClean="0"/>
              <a:t>       </a:t>
            </a:r>
            <a:endParaRPr lang="en-ZA" sz="1200" dirty="0"/>
          </a:p>
        </p:txBody>
      </p:sp>
      <p:sp>
        <p:nvSpPr>
          <p:cNvPr id="37" name="Rectangle 36"/>
          <p:cNvSpPr/>
          <p:nvPr/>
        </p:nvSpPr>
        <p:spPr>
          <a:xfrm>
            <a:off x="3234723" y="983365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Glencore</a:t>
            </a:r>
            <a:endParaRPr lang="en-ZA" sz="1600" b="1" dirty="0" smtClean="0"/>
          </a:p>
          <a:p>
            <a:pPr algn="ctr"/>
            <a:r>
              <a:rPr lang="en-ZA" sz="1200" dirty="0" smtClean="0"/>
              <a:t>Richard </a:t>
            </a:r>
            <a:r>
              <a:rPr lang="en-ZA" sz="1200" dirty="0" err="1" smtClean="0"/>
              <a:t>Vermaak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10"/>
              </a:rPr>
              <a:t>Richard.Vermaak@glencore.co.za</a:t>
            </a:r>
            <a:r>
              <a:rPr lang="en-ZA" sz="1200" dirty="0" smtClean="0"/>
              <a:t> </a:t>
            </a:r>
            <a:endParaRPr lang="en-ZA" sz="1200" dirty="0"/>
          </a:p>
        </p:txBody>
      </p:sp>
      <p:sp>
        <p:nvSpPr>
          <p:cNvPr id="38" name="Rectangle 37"/>
          <p:cNvSpPr/>
          <p:nvPr/>
        </p:nvSpPr>
        <p:spPr>
          <a:xfrm>
            <a:off x="3261910" y="1844824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Petra Diamonds</a:t>
            </a:r>
          </a:p>
          <a:p>
            <a:pPr algn="ctr"/>
            <a:r>
              <a:rPr lang="en-ZA" sz="1200" dirty="0" smtClean="0"/>
              <a:t>Jacques Olivier</a:t>
            </a:r>
          </a:p>
          <a:p>
            <a:pPr algn="ctr"/>
            <a:r>
              <a:rPr lang="en-ZA" sz="1200" dirty="0" smtClean="0">
                <a:hlinkClick r:id="rId11"/>
              </a:rPr>
              <a:t>jacqueso@petradiamonds.com</a:t>
            </a:r>
            <a:r>
              <a:rPr lang="en-ZA" sz="1200" dirty="0" smtClean="0"/>
              <a:t>   </a:t>
            </a:r>
            <a:endParaRPr lang="en-ZA" sz="1200" dirty="0"/>
          </a:p>
        </p:txBody>
      </p:sp>
      <p:sp>
        <p:nvSpPr>
          <p:cNvPr id="39" name="Rectangle 38"/>
          <p:cNvSpPr/>
          <p:nvPr/>
        </p:nvSpPr>
        <p:spPr>
          <a:xfrm>
            <a:off x="3261910" y="2718927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bhpbilliton</a:t>
            </a:r>
            <a:endParaRPr lang="en-ZA" sz="1600" b="1" dirty="0" smtClean="0"/>
          </a:p>
          <a:p>
            <a:pPr algn="ctr"/>
            <a:r>
              <a:rPr lang="en-ZA" sz="1200" dirty="0" smtClean="0"/>
              <a:t>Navarre Kruger</a:t>
            </a:r>
          </a:p>
          <a:p>
            <a:pPr algn="ctr"/>
            <a:r>
              <a:rPr lang="en-ZA" sz="1200" dirty="0" smtClean="0">
                <a:hlinkClick r:id="rId12"/>
              </a:rPr>
              <a:t>Navarre.Kruger@bhpbilliton.com</a:t>
            </a:r>
            <a:r>
              <a:rPr lang="en-ZA" sz="1200" dirty="0" smtClean="0"/>
              <a:t>   </a:t>
            </a:r>
            <a:endParaRPr lang="en-ZA" sz="1200" dirty="0"/>
          </a:p>
        </p:txBody>
      </p:sp>
      <p:sp>
        <p:nvSpPr>
          <p:cNvPr id="40" name="Rectangle 39"/>
          <p:cNvSpPr/>
          <p:nvPr/>
        </p:nvSpPr>
        <p:spPr>
          <a:xfrm>
            <a:off x="3261910" y="3578112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Royal </a:t>
            </a:r>
            <a:r>
              <a:rPr lang="en-ZA" sz="1600" b="1" dirty="0" err="1" smtClean="0"/>
              <a:t>Bafokeng</a:t>
            </a:r>
            <a:r>
              <a:rPr lang="en-ZA" sz="1600" b="1" dirty="0" smtClean="0"/>
              <a:t> Platinum</a:t>
            </a:r>
          </a:p>
          <a:p>
            <a:pPr algn="ctr"/>
            <a:r>
              <a:rPr lang="en-ZA" sz="1200" dirty="0" smtClean="0"/>
              <a:t>Roger </a:t>
            </a:r>
            <a:r>
              <a:rPr lang="en-ZA" sz="1200" dirty="0" err="1" smtClean="0"/>
              <a:t>Barrat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13"/>
              </a:rPr>
              <a:t>rbarratt@Bafokengplatinum.co.za</a:t>
            </a:r>
            <a:r>
              <a:rPr lang="en-ZA" sz="1200" dirty="0" smtClean="0"/>
              <a:t>     </a:t>
            </a:r>
            <a:endParaRPr lang="en-ZA" sz="1200" dirty="0"/>
          </a:p>
        </p:txBody>
      </p:sp>
      <p:sp>
        <p:nvSpPr>
          <p:cNvPr id="41" name="Rectangle 40"/>
          <p:cNvSpPr/>
          <p:nvPr/>
        </p:nvSpPr>
        <p:spPr>
          <a:xfrm>
            <a:off x="3261910" y="4484614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Xstrata</a:t>
            </a:r>
          </a:p>
          <a:p>
            <a:pPr algn="ctr"/>
            <a:r>
              <a:rPr lang="en-ZA" sz="1200" dirty="0" smtClean="0"/>
              <a:t>Richard </a:t>
            </a:r>
            <a:r>
              <a:rPr lang="en-ZA" sz="1200" dirty="0" err="1" smtClean="0"/>
              <a:t>Mondela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14"/>
              </a:rPr>
              <a:t>rmondela@xstrata.co.za</a:t>
            </a:r>
            <a:r>
              <a:rPr lang="en-ZA" sz="1200" dirty="0" smtClean="0"/>
              <a:t>      </a:t>
            </a:r>
            <a:endParaRPr lang="en-ZA" sz="1200" dirty="0"/>
          </a:p>
        </p:txBody>
      </p:sp>
      <p:sp>
        <p:nvSpPr>
          <p:cNvPr id="42" name="Rectangle 41"/>
          <p:cNvSpPr/>
          <p:nvPr/>
        </p:nvSpPr>
        <p:spPr>
          <a:xfrm>
            <a:off x="3261910" y="5357094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De Beers Group</a:t>
            </a:r>
          </a:p>
          <a:p>
            <a:pPr algn="ctr"/>
            <a:r>
              <a:rPr lang="en-ZA" sz="1200" dirty="0" smtClean="0"/>
              <a:t>Steve Blake</a:t>
            </a:r>
          </a:p>
          <a:p>
            <a:pPr algn="ctr"/>
            <a:r>
              <a:rPr lang="en-ZA" sz="1200" dirty="0" smtClean="0">
                <a:hlinkClick r:id="rId15"/>
              </a:rPr>
              <a:t>steve.blake@debeersgroup.com</a:t>
            </a:r>
            <a:r>
              <a:rPr lang="en-ZA" sz="1200" dirty="0" smtClean="0"/>
              <a:t>        </a:t>
            </a:r>
            <a:endParaRPr lang="en-ZA" sz="1200" dirty="0"/>
          </a:p>
        </p:txBody>
      </p:sp>
      <p:sp>
        <p:nvSpPr>
          <p:cNvPr id="43" name="Rectangle 42"/>
          <p:cNvSpPr/>
          <p:nvPr/>
        </p:nvSpPr>
        <p:spPr>
          <a:xfrm>
            <a:off x="6173275" y="983365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Gold1</a:t>
            </a:r>
          </a:p>
          <a:p>
            <a:pPr algn="ctr"/>
            <a:r>
              <a:rPr lang="en-ZA" sz="1200" dirty="0" smtClean="0"/>
              <a:t>Mervin van Rooyen</a:t>
            </a:r>
          </a:p>
          <a:p>
            <a:pPr algn="ctr"/>
            <a:r>
              <a:rPr lang="en-ZA" sz="1200" dirty="0" smtClean="0">
                <a:hlinkClick r:id="rId16"/>
              </a:rPr>
              <a:t>Mervin.VanRooyen@Gold1.co.za</a:t>
            </a:r>
            <a:r>
              <a:rPr lang="en-ZA" sz="1200" dirty="0" smtClean="0"/>
              <a:t>  </a:t>
            </a:r>
            <a:endParaRPr lang="en-ZA" sz="1200" dirty="0"/>
          </a:p>
        </p:txBody>
      </p:sp>
      <p:sp>
        <p:nvSpPr>
          <p:cNvPr id="44" name="Rectangle 43"/>
          <p:cNvSpPr/>
          <p:nvPr/>
        </p:nvSpPr>
        <p:spPr>
          <a:xfrm>
            <a:off x="6200462" y="1844824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RBM</a:t>
            </a:r>
          </a:p>
          <a:p>
            <a:pPr algn="ctr"/>
            <a:r>
              <a:rPr lang="en-ZA" sz="1200" dirty="0" smtClean="0"/>
              <a:t>Johan Jacobs</a:t>
            </a:r>
          </a:p>
          <a:p>
            <a:pPr algn="ctr"/>
            <a:r>
              <a:rPr lang="en-ZA" sz="1200" dirty="0" smtClean="0">
                <a:hlinkClick r:id="rId17"/>
              </a:rPr>
              <a:t>johan.jacobs@rbm.co.za</a:t>
            </a:r>
            <a:r>
              <a:rPr lang="en-ZA" sz="1200" dirty="0" smtClean="0"/>
              <a:t>   </a:t>
            </a:r>
            <a:endParaRPr lang="en-ZA" sz="1200" dirty="0"/>
          </a:p>
        </p:txBody>
      </p:sp>
      <p:sp>
        <p:nvSpPr>
          <p:cNvPr id="45" name="Rectangle 44"/>
          <p:cNvSpPr/>
          <p:nvPr/>
        </p:nvSpPr>
        <p:spPr>
          <a:xfrm>
            <a:off x="6200462" y="2718927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Taulekoa</a:t>
            </a:r>
            <a:endParaRPr lang="en-ZA" sz="1600" b="1" dirty="0" smtClean="0"/>
          </a:p>
          <a:p>
            <a:pPr algn="ctr"/>
            <a:r>
              <a:rPr lang="en-ZA" sz="1200" dirty="0" err="1" smtClean="0"/>
              <a:t>Peet</a:t>
            </a:r>
            <a:r>
              <a:rPr lang="en-ZA" sz="1200" dirty="0" smtClean="0"/>
              <a:t> van der </a:t>
            </a:r>
            <a:r>
              <a:rPr lang="en-ZA" sz="1200" dirty="0" err="1" smtClean="0"/>
              <a:t>Westhuizen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6"/>
              </a:rPr>
              <a:t>peetv@taulekoa.co.za</a:t>
            </a:r>
            <a:r>
              <a:rPr lang="en-ZA" sz="1200" dirty="0" smtClean="0"/>
              <a:t>   </a:t>
            </a:r>
            <a:endParaRPr lang="en-ZA" sz="1200" dirty="0"/>
          </a:p>
        </p:txBody>
      </p:sp>
      <p:sp>
        <p:nvSpPr>
          <p:cNvPr id="51" name="Rectangle 50"/>
          <p:cNvSpPr/>
          <p:nvPr/>
        </p:nvSpPr>
        <p:spPr>
          <a:xfrm>
            <a:off x="285721" y="1844824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ARM</a:t>
            </a:r>
          </a:p>
          <a:p>
            <a:pPr algn="ctr"/>
            <a:r>
              <a:rPr lang="en-ZA" sz="1200" dirty="0" err="1" smtClean="0"/>
              <a:t>Nerine</a:t>
            </a:r>
            <a:r>
              <a:rPr lang="en-ZA" sz="1200" dirty="0" smtClean="0"/>
              <a:t> </a:t>
            </a:r>
            <a:r>
              <a:rPr lang="en-ZA" sz="1200" dirty="0" err="1" smtClean="0"/>
              <a:t>Botes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18"/>
              </a:rPr>
              <a:t>Nerine.Botes@arm.co.za</a:t>
            </a:r>
            <a:r>
              <a:rPr lang="en-ZA" sz="1200" dirty="0" smtClean="0"/>
              <a:t>    </a:t>
            </a:r>
            <a:endParaRPr lang="en-ZA" sz="1200" dirty="0"/>
          </a:p>
        </p:txBody>
      </p:sp>
    </p:spTree>
    <p:extLst>
      <p:ext uri="{BB962C8B-B14F-4D97-AF65-F5344CB8AC3E}">
        <p14:creationId xmlns:p14="http://schemas.microsoft.com/office/powerpoint/2010/main" val="2674200792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MOSHIAT-D Members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5721" y="980728"/>
            <a:ext cx="2750780" cy="20162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AngloGold Ashanti</a:t>
            </a:r>
            <a:endParaRPr lang="en-ZA" sz="1200" b="1" dirty="0"/>
          </a:p>
          <a:p>
            <a:pPr algn="ctr"/>
            <a:r>
              <a:rPr lang="en-ZA" sz="1200" dirty="0" smtClean="0"/>
              <a:t>Andre Marais</a:t>
            </a:r>
            <a:endParaRPr lang="en-ZA" sz="1200" dirty="0"/>
          </a:p>
          <a:p>
            <a:pPr algn="ctr"/>
            <a:r>
              <a:rPr lang="en-ZA" sz="1200" u="sng" dirty="0" smtClean="0">
                <a:hlinkClick r:id="rId5"/>
              </a:rPr>
              <a:t>AMarais@AngloGoldAshanti.com</a:t>
            </a:r>
            <a:endParaRPr lang="en-ZA" sz="1200" u="sng" dirty="0" smtClean="0"/>
          </a:p>
          <a:p>
            <a:pPr algn="ctr"/>
            <a:r>
              <a:rPr lang="en-ZA" sz="1200" dirty="0" smtClean="0"/>
              <a:t>Miranda </a:t>
            </a:r>
            <a:r>
              <a:rPr lang="en-ZA" sz="1200" dirty="0" err="1" smtClean="0"/>
              <a:t>Melk</a:t>
            </a:r>
            <a:endParaRPr lang="en-ZA" sz="1200" dirty="0"/>
          </a:p>
          <a:p>
            <a:pPr algn="ctr"/>
            <a:r>
              <a:rPr lang="en-ZA" sz="1200" u="sng" dirty="0" smtClean="0">
                <a:hlinkClick r:id="rId6"/>
              </a:rPr>
              <a:t>MMelk@AngloGoldAshanti.com</a:t>
            </a:r>
            <a:endParaRPr lang="en-ZA" sz="1200" u="sng" dirty="0" smtClean="0"/>
          </a:p>
          <a:p>
            <a:pPr algn="ctr"/>
            <a:r>
              <a:rPr lang="en-ZA" sz="1200" dirty="0" smtClean="0"/>
              <a:t>Glenda Peens</a:t>
            </a:r>
          </a:p>
          <a:p>
            <a:pPr algn="ctr"/>
            <a:r>
              <a:rPr lang="en-ZA" sz="1200" dirty="0" smtClean="0">
                <a:hlinkClick r:id="rId7"/>
              </a:rPr>
              <a:t>GPeens@AngloGoldAshanti.com</a:t>
            </a:r>
            <a:endParaRPr lang="en-ZA" sz="1200" dirty="0" smtClean="0"/>
          </a:p>
          <a:p>
            <a:pPr algn="ctr"/>
            <a:r>
              <a:rPr lang="en-ZA" sz="1200" dirty="0" smtClean="0"/>
              <a:t> </a:t>
            </a:r>
            <a:r>
              <a:rPr lang="en-ZA" sz="1200" dirty="0" err="1" smtClean="0"/>
              <a:t>Morne</a:t>
            </a:r>
            <a:r>
              <a:rPr lang="en-ZA" sz="1200" dirty="0" smtClean="0"/>
              <a:t> </a:t>
            </a:r>
            <a:r>
              <a:rPr lang="en-ZA" sz="1200" dirty="0" err="1" smtClean="0"/>
              <a:t>Beukes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8"/>
              </a:rPr>
              <a:t>MBeukes@AngloGoldAshanti.com</a:t>
            </a:r>
            <a:r>
              <a:rPr lang="en-ZA" sz="1200" dirty="0" smtClean="0"/>
              <a:t> </a:t>
            </a:r>
            <a:endParaRPr lang="en-ZA" sz="1200" dirty="0"/>
          </a:p>
          <a:p>
            <a:pPr algn="ctr"/>
            <a:r>
              <a:rPr lang="en-ZA" sz="1200" u="sng" dirty="0" smtClean="0"/>
              <a:t>   </a:t>
            </a:r>
            <a:endParaRPr lang="en-ZA" sz="1200" dirty="0"/>
          </a:p>
        </p:txBody>
      </p:sp>
      <p:sp>
        <p:nvSpPr>
          <p:cNvPr id="23" name="Rectangle 22"/>
          <p:cNvSpPr/>
          <p:nvPr/>
        </p:nvSpPr>
        <p:spPr>
          <a:xfrm>
            <a:off x="3215210" y="980728"/>
            <a:ext cx="2763491" cy="15221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Amplats</a:t>
            </a:r>
            <a:endParaRPr lang="en-ZA" sz="1600" b="1" dirty="0" smtClean="0"/>
          </a:p>
          <a:p>
            <a:pPr algn="ctr"/>
            <a:r>
              <a:rPr lang="en-ZA" sz="1200" dirty="0" smtClean="0"/>
              <a:t>Bruce Doyle</a:t>
            </a:r>
          </a:p>
          <a:p>
            <a:pPr algn="ctr"/>
            <a:r>
              <a:rPr lang="en-ZA" sz="1200" u="sng" dirty="0" smtClean="0">
                <a:hlinkClick r:id="rId9"/>
              </a:rPr>
              <a:t>bruce.doyle@angloamerican.com</a:t>
            </a:r>
            <a:endParaRPr lang="en-ZA" sz="1200" u="sng" dirty="0" smtClean="0"/>
          </a:p>
          <a:p>
            <a:pPr algn="ctr"/>
            <a:r>
              <a:rPr lang="en-ZA" sz="1200" dirty="0" smtClean="0"/>
              <a:t>JJ van </a:t>
            </a:r>
            <a:r>
              <a:rPr lang="en-ZA" sz="1200" dirty="0" err="1" smtClean="0"/>
              <a:t>Staden</a:t>
            </a:r>
            <a:endParaRPr lang="en-ZA" sz="1200" u="sng" dirty="0" smtClean="0"/>
          </a:p>
          <a:p>
            <a:pPr algn="ctr"/>
            <a:r>
              <a:rPr lang="en-ZA" sz="1100" u="sng" dirty="0" smtClean="0">
                <a:hlinkClick r:id="rId10"/>
              </a:rPr>
              <a:t>johannes.vanstaden@angloamerican.com</a:t>
            </a:r>
            <a:endParaRPr lang="en-ZA" sz="1100" u="sng" dirty="0" smtClean="0"/>
          </a:p>
          <a:p>
            <a:pPr algn="ctr"/>
            <a:r>
              <a:rPr lang="en-ZA" sz="1200" dirty="0" smtClean="0"/>
              <a:t>Ronald </a:t>
            </a:r>
            <a:r>
              <a:rPr lang="en-ZA" sz="1200" dirty="0" err="1" smtClean="0"/>
              <a:t>Mothlamme</a:t>
            </a:r>
            <a:endParaRPr lang="en-ZA" sz="1200" u="sng" dirty="0" smtClean="0">
              <a:hlinkClick r:id="rId11"/>
            </a:endParaRPr>
          </a:p>
          <a:p>
            <a:pPr algn="ctr"/>
            <a:r>
              <a:rPr lang="en-ZA" sz="1200" u="sng" dirty="0" smtClean="0">
                <a:hlinkClick r:id="rId11"/>
              </a:rPr>
              <a:t>ronald.motlhamme@angloamerican.com</a:t>
            </a:r>
            <a:r>
              <a:rPr lang="en-ZA" sz="1100" u="sng" dirty="0" smtClean="0"/>
              <a:t>  </a:t>
            </a:r>
            <a:endParaRPr lang="en-ZA" sz="1100" dirty="0"/>
          </a:p>
        </p:txBody>
      </p:sp>
      <p:sp>
        <p:nvSpPr>
          <p:cNvPr id="26" name="Rectangle 25"/>
          <p:cNvSpPr/>
          <p:nvPr/>
        </p:nvSpPr>
        <p:spPr>
          <a:xfrm>
            <a:off x="6190841" y="3848152"/>
            <a:ext cx="2763491" cy="12341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Harmony</a:t>
            </a:r>
            <a:endParaRPr lang="en-ZA" sz="1200" b="1" dirty="0" smtClean="0"/>
          </a:p>
          <a:p>
            <a:pPr algn="ctr"/>
            <a:r>
              <a:rPr lang="en-ZA" sz="1200" dirty="0" err="1" smtClean="0"/>
              <a:t>Alwyn</a:t>
            </a:r>
            <a:r>
              <a:rPr lang="en-ZA" sz="1200" dirty="0" smtClean="0"/>
              <a:t> </a:t>
            </a:r>
            <a:r>
              <a:rPr lang="en-ZA" sz="1200" dirty="0" err="1" smtClean="0"/>
              <a:t>Jordaan</a:t>
            </a:r>
            <a:endParaRPr lang="en-ZA" sz="1200" dirty="0" smtClean="0"/>
          </a:p>
          <a:p>
            <a:pPr algn="ctr"/>
            <a:r>
              <a:rPr lang="en-ZA" sz="1200" u="sng" dirty="0" smtClean="0">
                <a:hlinkClick r:id="rId12"/>
              </a:rPr>
              <a:t>Alwyn.Jordaan@Harmony.co.za</a:t>
            </a:r>
            <a:endParaRPr lang="en-ZA" sz="1200" u="sng" dirty="0" smtClean="0"/>
          </a:p>
          <a:p>
            <a:pPr algn="ctr"/>
            <a:r>
              <a:rPr lang="en-ZA" sz="1200" u="sng" dirty="0" smtClean="0"/>
              <a:t>Mike van Deventer</a:t>
            </a:r>
          </a:p>
          <a:p>
            <a:pPr algn="ctr"/>
            <a:r>
              <a:rPr lang="en-ZA" sz="1200" u="sng" dirty="0" smtClean="0">
                <a:hlinkClick r:id="rId13"/>
              </a:rPr>
              <a:t>Mike.vDeventer@Harmony.co.za</a:t>
            </a:r>
            <a:r>
              <a:rPr lang="en-ZA" sz="1200" u="sng" dirty="0" smtClean="0"/>
              <a:t>  </a:t>
            </a:r>
            <a:endParaRPr lang="en-ZA" sz="1200" dirty="0"/>
          </a:p>
        </p:txBody>
      </p:sp>
      <p:sp>
        <p:nvSpPr>
          <p:cNvPr id="27" name="Rectangle 26"/>
          <p:cNvSpPr/>
          <p:nvPr/>
        </p:nvSpPr>
        <p:spPr>
          <a:xfrm>
            <a:off x="6190841" y="980728"/>
            <a:ext cx="2750780" cy="10647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LONMIN</a:t>
            </a:r>
          </a:p>
          <a:p>
            <a:pPr algn="ctr"/>
            <a:r>
              <a:rPr lang="en-ZA" sz="1200" dirty="0" smtClean="0"/>
              <a:t>Leon Kinnear</a:t>
            </a:r>
          </a:p>
          <a:p>
            <a:pPr algn="ctr"/>
            <a:r>
              <a:rPr lang="en-ZA" sz="1200" u="sng" dirty="0" smtClean="0">
                <a:hlinkClick r:id="rId14"/>
              </a:rPr>
              <a:t>Leon.Kinnear@lonmin.com</a:t>
            </a:r>
            <a:endParaRPr lang="en-ZA" sz="1200" u="sng" dirty="0" smtClean="0"/>
          </a:p>
          <a:p>
            <a:pPr algn="ctr"/>
            <a:r>
              <a:rPr lang="en-ZA" sz="1200" dirty="0" smtClean="0"/>
              <a:t>Braam Minnaar</a:t>
            </a:r>
          </a:p>
          <a:p>
            <a:pPr algn="ctr"/>
            <a:r>
              <a:rPr lang="en-ZA" sz="1200" dirty="0" smtClean="0">
                <a:hlinkClick r:id="rId15"/>
              </a:rPr>
              <a:t>braam.minnaar@lonmin.com</a:t>
            </a:r>
            <a:r>
              <a:rPr lang="en-ZA" sz="1200" dirty="0" smtClean="0"/>
              <a:t> </a:t>
            </a:r>
            <a:endParaRPr lang="en-ZA" sz="1200" dirty="0"/>
          </a:p>
        </p:txBody>
      </p:sp>
      <p:sp>
        <p:nvSpPr>
          <p:cNvPr id="28" name="Rectangle 27"/>
          <p:cNvSpPr/>
          <p:nvPr/>
        </p:nvSpPr>
        <p:spPr>
          <a:xfrm>
            <a:off x="3228046" y="2751697"/>
            <a:ext cx="2750780" cy="15221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Anglo American</a:t>
            </a:r>
            <a:endParaRPr lang="en-ZA" sz="1200" b="1" dirty="0"/>
          </a:p>
          <a:p>
            <a:pPr algn="ctr"/>
            <a:r>
              <a:rPr lang="en-ZA" sz="1200" dirty="0" err="1" smtClean="0"/>
              <a:t>Poupienah</a:t>
            </a:r>
            <a:r>
              <a:rPr lang="en-ZA" sz="1200" dirty="0" smtClean="0"/>
              <a:t> </a:t>
            </a:r>
            <a:r>
              <a:rPr lang="en-ZA" sz="1200" dirty="0" err="1" smtClean="0"/>
              <a:t>Makgatho</a:t>
            </a:r>
            <a:endParaRPr lang="en-ZA" sz="1200" dirty="0"/>
          </a:p>
          <a:p>
            <a:pPr algn="ctr"/>
            <a:r>
              <a:rPr lang="en-ZA" sz="1100" u="sng" dirty="0" smtClean="0">
                <a:hlinkClick r:id="rId16"/>
              </a:rPr>
              <a:t>poupienah.makgatho@angloamerican.com</a:t>
            </a:r>
            <a:r>
              <a:rPr lang="en-ZA" sz="1200" u="sng" dirty="0" smtClean="0"/>
              <a:t> </a:t>
            </a:r>
            <a:endParaRPr lang="en-ZA" sz="1200" dirty="0"/>
          </a:p>
          <a:p>
            <a:pPr algn="ctr"/>
            <a:r>
              <a:rPr lang="en-ZA" sz="1200" dirty="0" smtClean="0"/>
              <a:t>Harry Barnard</a:t>
            </a:r>
            <a:endParaRPr lang="en-ZA" sz="1200" dirty="0"/>
          </a:p>
          <a:p>
            <a:pPr algn="ctr"/>
            <a:r>
              <a:rPr lang="en-ZA" sz="1200" u="sng" dirty="0" smtClean="0">
                <a:hlinkClick r:id="rId17"/>
              </a:rPr>
              <a:t>harry.barnard@angloamerican.com</a:t>
            </a:r>
            <a:endParaRPr lang="en-ZA" sz="1200" u="sng" dirty="0" smtClean="0"/>
          </a:p>
          <a:p>
            <a:pPr algn="ctr"/>
            <a:r>
              <a:rPr lang="en-ZA" sz="1200" dirty="0" smtClean="0"/>
              <a:t>Pieter van </a:t>
            </a:r>
            <a:r>
              <a:rPr lang="en-ZA" sz="1200" dirty="0" err="1" smtClean="0"/>
              <a:t>Coller</a:t>
            </a:r>
            <a:endParaRPr lang="en-ZA" sz="1200" dirty="0" smtClean="0"/>
          </a:p>
          <a:p>
            <a:pPr algn="ctr"/>
            <a:r>
              <a:rPr lang="en-ZA" sz="1200" dirty="0" smtClean="0">
                <a:hlinkClick r:id="rId18"/>
              </a:rPr>
              <a:t>pieter.vancoller@angloamerican.com</a:t>
            </a:r>
            <a:endParaRPr lang="en-ZA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395536" y="5074955"/>
            <a:ext cx="2265364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ZA" dirty="0" smtClean="0"/>
              <a:t>Total groups:	21</a:t>
            </a:r>
          </a:p>
          <a:p>
            <a:r>
              <a:rPr lang="en-ZA" dirty="0" smtClean="0"/>
              <a:t>Total members:	31</a:t>
            </a:r>
            <a:endParaRPr lang="en-ZA" dirty="0"/>
          </a:p>
        </p:txBody>
      </p:sp>
      <p:sp>
        <p:nvSpPr>
          <p:cNvPr id="2" name="TextBox 1"/>
          <p:cNvSpPr txBox="1"/>
          <p:nvPr/>
        </p:nvSpPr>
        <p:spPr>
          <a:xfrm>
            <a:off x="3328613" y="5437945"/>
            <a:ext cx="23876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dirty="0" smtClean="0"/>
              <a:t>Some alternate members not listed</a:t>
            </a:r>
            <a:endParaRPr lang="en-ZA" sz="1200" dirty="0"/>
          </a:p>
        </p:txBody>
      </p:sp>
      <p:cxnSp>
        <p:nvCxnSpPr>
          <p:cNvPr id="4" name="Straight Connector 3"/>
          <p:cNvCxnSpPr>
            <a:endCxn id="2" idx="1"/>
          </p:cNvCxnSpPr>
          <p:nvPr/>
        </p:nvCxnSpPr>
        <p:spPr>
          <a:xfrm>
            <a:off x="2752338" y="5576444"/>
            <a:ext cx="576275" cy="1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190841" y="2425384"/>
            <a:ext cx="2763491" cy="1087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Implats</a:t>
            </a:r>
            <a:endParaRPr lang="en-ZA" sz="1600" b="1" dirty="0" smtClean="0"/>
          </a:p>
          <a:p>
            <a:pPr algn="ctr"/>
            <a:r>
              <a:rPr lang="en-ZA" sz="1200" dirty="0" smtClean="0"/>
              <a:t>Anton Botha</a:t>
            </a:r>
          </a:p>
          <a:p>
            <a:pPr algn="ctr"/>
            <a:r>
              <a:rPr lang="en-ZA" sz="1200" dirty="0" smtClean="0">
                <a:hlinkClick r:id="rId19"/>
              </a:rPr>
              <a:t>Anton.Botha@implats.co.za</a:t>
            </a:r>
            <a:endParaRPr lang="en-ZA" sz="1200" dirty="0" smtClean="0"/>
          </a:p>
          <a:p>
            <a:pPr algn="ctr"/>
            <a:r>
              <a:rPr lang="en-ZA" sz="1200" dirty="0" smtClean="0"/>
              <a:t>James van Rensburg  </a:t>
            </a:r>
          </a:p>
          <a:p>
            <a:pPr algn="ctr"/>
            <a:r>
              <a:rPr lang="en-ZA" sz="1200" dirty="0" smtClean="0">
                <a:hlinkClick r:id="rId20"/>
              </a:rPr>
              <a:t>james.vanrensburg@implats.co.za</a:t>
            </a:r>
            <a:r>
              <a:rPr lang="en-ZA" sz="1200" dirty="0" smtClean="0"/>
              <a:t> </a:t>
            </a:r>
            <a:endParaRPr lang="en-ZA" sz="1200" dirty="0"/>
          </a:p>
        </p:txBody>
      </p:sp>
    </p:spTree>
    <p:extLst>
      <p:ext uri="{BB962C8B-B14F-4D97-AF65-F5344CB8AC3E}">
        <p14:creationId xmlns:p14="http://schemas.microsoft.com/office/powerpoint/2010/main" val="1797674453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MOSHIAT-D Coal Members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28988" y="2912367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Avengmining</a:t>
            </a:r>
            <a:endParaRPr lang="en-ZA" sz="1600" b="1" dirty="0" smtClean="0"/>
          </a:p>
          <a:p>
            <a:pPr algn="ctr"/>
            <a:r>
              <a:rPr lang="en-ZA" sz="1200" dirty="0" smtClean="0"/>
              <a:t>Pieter </a:t>
            </a:r>
            <a:r>
              <a:rPr lang="en-ZA" sz="1200" dirty="0" err="1" smtClean="0"/>
              <a:t>Ferriera</a:t>
            </a:r>
            <a:endParaRPr lang="en-ZA" sz="1200" dirty="0" smtClean="0"/>
          </a:p>
          <a:p>
            <a:pPr algn="ctr"/>
            <a:r>
              <a:rPr lang="en-ZA" sz="1200" u="sng" dirty="0">
                <a:hlinkClick r:id="rId5"/>
              </a:rPr>
              <a:t>pieter.ferreira@avengmining.com</a:t>
            </a:r>
            <a:endParaRPr lang="en-ZA" sz="1200" dirty="0"/>
          </a:p>
        </p:txBody>
      </p:sp>
      <p:sp>
        <p:nvSpPr>
          <p:cNvPr id="20" name="Rectangle 19"/>
          <p:cNvSpPr/>
          <p:nvPr/>
        </p:nvSpPr>
        <p:spPr>
          <a:xfrm>
            <a:off x="3193534" y="980728"/>
            <a:ext cx="2750780" cy="12241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TOTAL Coal</a:t>
            </a:r>
          </a:p>
          <a:p>
            <a:pPr algn="ctr"/>
            <a:r>
              <a:rPr lang="en-ZA" sz="1200" dirty="0" smtClean="0"/>
              <a:t>Andre </a:t>
            </a:r>
            <a:r>
              <a:rPr lang="en-ZA" sz="1200" dirty="0" err="1" smtClean="0"/>
              <a:t>Krog</a:t>
            </a:r>
            <a:endParaRPr lang="en-ZA" sz="1200" dirty="0" smtClean="0"/>
          </a:p>
          <a:p>
            <a:pPr algn="ctr"/>
            <a:r>
              <a:rPr lang="en-ZA" sz="1200" u="sng" dirty="0" smtClean="0">
                <a:hlinkClick r:id="rId6"/>
              </a:rPr>
              <a:t>Andre.KROG@coal.total.co.za</a:t>
            </a:r>
            <a:endParaRPr lang="en-ZA" sz="1200" u="sng" dirty="0" smtClean="0"/>
          </a:p>
          <a:p>
            <a:pPr algn="ctr"/>
            <a:r>
              <a:rPr lang="en-ZA" sz="1200" dirty="0" smtClean="0"/>
              <a:t>Arnold </a:t>
            </a:r>
            <a:r>
              <a:rPr lang="en-ZA" sz="1200" dirty="0" err="1" smtClean="0"/>
              <a:t>Theron</a:t>
            </a:r>
            <a:endParaRPr lang="en-ZA" sz="1200" dirty="0" smtClean="0"/>
          </a:p>
          <a:p>
            <a:pPr algn="ctr"/>
            <a:r>
              <a:rPr lang="en-ZA" sz="1200" u="sng" dirty="0" smtClean="0">
                <a:hlinkClick r:id="rId7"/>
              </a:rPr>
              <a:t>Arnold.THERON@coal.total.co.za</a:t>
            </a:r>
            <a:endParaRPr lang="en-ZA" sz="1200" dirty="0"/>
          </a:p>
        </p:txBody>
      </p:sp>
      <p:sp>
        <p:nvSpPr>
          <p:cNvPr id="21" name="Rectangle 20"/>
          <p:cNvSpPr/>
          <p:nvPr/>
        </p:nvSpPr>
        <p:spPr>
          <a:xfrm>
            <a:off x="237044" y="980728"/>
            <a:ext cx="2750780" cy="26642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bhpbilliton</a:t>
            </a:r>
            <a:endParaRPr lang="en-ZA" sz="1600" b="1" dirty="0" smtClean="0"/>
          </a:p>
          <a:p>
            <a:pPr algn="ctr"/>
            <a:r>
              <a:rPr lang="en-ZA" sz="1200" dirty="0" err="1" smtClean="0"/>
              <a:t>Hansie</a:t>
            </a:r>
            <a:r>
              <a:rPr lang="en-ZA" sz="1200" dirty="0" smtClean="0"/>
              <a:t> van der </a:t>
            </a:r>
            <a:r>
              <a:rPr lang="en-ZA" sz="1200" dirty="0" err="1" smtClean="0"/>
              <a:t>Merwe</a:t>
            </a:r>
            <a:endParaRPr lang="en-ZA" sz="1200" dirty="0" smtClean="0"/>
          </a:p>
          <a:p>
            <a:pPr algn="ctr"/>
            <a:r>
              <a:rPr lang="en-ZA" sz="1200" u="sng" dirty="0" smtClean="0">
                <a:hlinkClick r:id="rId8"/>
              </a:rPr>
              <a:t>Hansie.vanderMerwe@bhpbilliton.com</a:t>
            </a:r>
            <a:endParaRPr lang="en-ZA" sz="1200" u="sng" dirty="0" smtClean="0"/>
          </a:p>
          <a:p>
            <a:pPr algn="ctr"/>
            <a:r>
              <a:rPr lang="en-ZA" sz="1200" dirty="0" err="1" smtClean="0"/>
              <a:t>Mpho</a:t>
            </a:r>
            <a:r>
              <a:rPr lang="en-ZA" sz="1200" dirty="0" smtClean="0"/>
              <a:t> </a:t>
            </a:r>
            <a:r>
              <a:rPr lang="en-ZA" sz="1200" dirty="0" err="1" smtClean="0"/>
              <a:t>Hlaka</a:t>
            </a:r>
            <a:endParaRPr lang="en-ZA" sz="1200" u="sng" dirty="0" smtClean="0">
              <a:hlinkClick r:id="rId9"/>
            </a:endParaRPr>
          </a:p>
          <a:p>
            <a:pPr algn="ctr"/>
            <a:r>
              <a:rPr lang="en-ZA" sz="1200" u="sng" dirty="0" smtClean="0">
                <a:hlinkClick r:id="rId9"/>
              </a:rPr>
              <a:t>mpho.hlaka@bhpbilliton.com</a:t>
            </a:r>
            <a:endParaRPr lang="en-ZA" sz="1200" u="sng" dirty="0" smtClean="0"/>
          </a:p>
          <a:p>
            <a:pPr algn="ctr"/>
            <a:r>
              <a:rPr lang="en-ZA" sz="1200" dirty="0" err="1" smtClean="0"/>
              <a:t>Hulile</a:t>
            </a:r>
            <a:r>
              <a:rPr lang="en-ZA" sz="1200" dirty="0" smtClean="0"/>
              <a:t> </a:t>
            </a:r>
            <a:r>
              <a:rPr lang="en-ZA" sz="1200" dirty="0" err="1" smtClean="0"/>
              <a:t>Ndlovu</a:t>
            </a:r>
            <a:endParaRPr lang="en-ZA" sz="1200" u="sng" dirty="0" smtClean="0">
              <a:hlinkClick r:id="rId10"/>
            </a:endParaRPr>
          </a:p>
          <a:p>
            <a:pPr algn="ctr"/>
            <a:r>
              <a:rPr lang="en-ZA" sz="1200" u="sng" dirty="0" smtClean="0">
                <a:hlinkClick r:id="rId10"/>
              </a:rPr>
              <a:t>hulile.ndlovu@bhpbilliton.com</a:t>
            </a:r>
            <a:endParaRPr lang="en-ZA" sz="1200" u="sng" dirty="0" smtClean="0"/>
          </a:p>
          <a:p>
            <a:pPr algn="ctr"/>
            <a:r>
              <a:rPr lang="en-ZA" sz="1200" dirty="0" err="1" smtClean="0"/>
              <a:t>Tokkie</a:t>
            </a:r>
            <a:r>
              <a:rPr lang="en-ZA" sz="1200" dirty="0" smtClean="0"/>
              <a:t> </a:t>
            </a:r>
            <a:r>
              <a:rPr lang="en-ZA" sz="1200" dirty="0" err="1" smtClean="0"/>
              <a:t>Roets</a:t>
            </a:r>
            <a:endParaRPr lang="en-ZA" sz="1200" u="sng" dirty="0" smtClean="0">
              <a:hlinkClick r:id="rId11"/>
            </a:endParaRPr>
          </a:p>
          <a:p>
            <a:pPr algn="ctr"/>
            <a:r>
              <a:rPr lang="en-ZA" sz="1200" u="sng" dirty="0" smtClean="0">
                <a:hlinkClick r:id="rId11"/>
              </a:rPr>
              <a:t>tokkie.roets@bhpbilliton.com</a:t>
            </a:r>
            <a:endParaRPr lang="en-ZA" sz="1200" u="sng" dirty="0" smtClean="0"/>
          </a:p>
          <a:p>
            <a:pPr algn="ctr"/>
            <a:r>
              <a:rPr lang="en-ZA" sz="1200" dirty="0" smtClean="0"/>
              <a:t>Willie </a:t>
            </a:r>
            <a:r>
              <a:rPr lang="en-ZA" sz="1200" dirty="0" err="1" smtClean="0"/>
              <a:t>Zuki</a:t>
            </a:r>
            <a:endParaRPr lang="en-ZA" sz="1200" u="sng" dirty="0" smtClean="0">
              <a:hlinkClick r:id="rId12"/>
            </a:endParaRPr>
          </a:p>
          <a:p>
            <a:pPr algn="ctr"/>
            <a:r>
              <a:rPr lang="en-ZA" sz="1200" u="sng" dirty="0" smtClean="0">
                <a:hlinkClick r:id="rId12"/>
              </a:rPr>
              <a:t>Zuki.Willie@bhpbilliton.com</a:t>
            </a:r>
            <a:endParaRPr lang="en-ZA" sz="1200" u="sng" dirty="0" smtClean="0"/>
          </a:p>
          <a:p>
            <a:pPr algn="ctr"/>
            <a:r>
              <a:rPr lang="en-ZA" sz="1200" dirty="0" err="1" smtClean="0"/>
              <a:t>Jama</a:t>
            </a:r>
            <a:r>
              <a:rPr lang="en-ZA" sz="1200" dirty="0" smtClean="0"/>
              <a:t> </a:t>
            </a:r>
            <a:r>
              <a:rPr lang="en-ZA" sz="1200" dirty="0" err="1" smtClean="0"/>
              <a:t>Mhlophe</a:t>
            </a:r>
            <a:endParaRPr lang="en-ZA" sz="1200" u="sng" dirty="0" smtClean="0">
              <a:hlinkClick r:id="rId13"/>
            </a:endParaRPr>
          </a:p>
          <a:p>
            <a:pPr algn="ctr"/>
            <a:r>
              <a:rPr lang="en-ZA" sz="1200" u="sng" dirty="0" smtClean="0">
                <a:hlinkClick r:id="rId13"/>
              </a:rPr>
              <a:t>Jama.Mhlophe@bhpbilliton.com</a:t>
            </a:r>
            <a:endParaRPr lang="en-ZA" sz="1200" dirty="0"/>
          </a:p>
        </p:txBody>
      </p:sp>
      <p:sp>
        <p:nvSpPr>
          <p:cNvPr id="22" name="Rectangle 21"/>
          <p:cNvSpPr/>
          <p:nvPr/>
        </p:nvSpPr>
        <p:spPr>
          <a:xfrm>
            <a:off x="237044" y="3848066"/>
            <a:ext cx="2750780" cy="15396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Anglo American</a:t>
            </a:r>
          </a:p>
          <a:p>
            <a:pPr algn="ctr"/>
            <a:r>
              <a:rPr lang="en-ZA" sz="1200" dirty="0" smtClean="0"/>
              <a:t>Andrew Thomson</a:t>
            </a:r>
          </a:p>
          <a:p>
            <a:pPr algn="ctr"/>
            <a:r>
              <a:rPr lang="en-ZA" sz="1200" u="sng" dirty="0" smtClean="0">
                <a:hlinkClick r:id="rId14"/>
              </a:rPr>
              <a:t>andrew.thomson@angloamerican.com</a:t>
            </a:r>
            <a:endParaRPr lang="en-ZA" sz="1200" u="sng" dirty="0" smtClean="0"/>
          </a:p>
          <a:p>
            <a:pPr algn="ctr"/>
            <a:r>
              <a:rPr lang="en-ZA" sz="1200" dirty="0" err="1" smtClean="0"/>
              <a:t>Julize</a:t>
            </a:r>
            <a:r>
              <a:rPr lang="en-ZA" sz="1200" dirty="0" smtClean="0"/>
              <a:t> van </a:t>
            </a:r>
            <a:r>
              <a:rPr lang="en-ZA" sz="1200" dirty="0" err="1" smtClean="0"/>
              <a:t>Niekerk</a:t>
            </a:r>
            <a:endParaRPr lang="en-ZA" sz="1200" u="sng" dirty="0"/>
          </a:p>
          <a:p>
            <a:pPr algn="ctr"/>
            <a:r>
              <a:rPr lang="en-ZA" sz="1200" u="sng" dirty="0" smtClean="0">
                <a:hlinkClick r:id="rId15"/>
              </a:rPr>
              <a:t>julize.vanniekerk@angloamerican.com</a:t>
            </a:r>
            <a:endParaRPr lang="en-ZA" sz="1200" u="sng" dirty="0" smtClean="0"/>
          </a:p>
          <a:p>
            <a:pPr algn="ctr"/>
            <a:r>
              <a:rPr lang="en-ZA" sz="1200" dirty="0" err="1" smtClean="0"/>
              <a:t>Sello</a:t>
            </a:r>
            <a:r>
              <a:rPr lang="en-ZA" sz="1200" dirty="0" smtClean="0"/>
              <a:t> </a:t>
            </a:r>
            <a:r>
              <a:rPr lang="en-ZA" sz="1200" dirty="0" err="1" smtClean="0"/>
              <a:t>Khopa</a:t>
            </a:r>
            <a:endParaRPr lang="en-ZA" sz="1200" u="sng" dirty="0"/>
          </a:p>
          <a:p>
            <a:pPr algn="ctr"/>
            <a:r>
              <a:rPr lang="en-ZA" sz="1200" u="sng" dirty="0">
                <a:hlinkClick r:id="rId16"/>
              </a:rPr>
              <a:t>sello.khopa@angloamerican.com</a:t>
            </a:r>
            <a:endParaRPr lang="en-ZA" sz="1200" dirty="0"/>
          </a:p>
        </p:txBody>
      </p:sp>
      <p:sp>
        <p:nvSpPr>
          <p:cNvPr id="23" name="Rectangle 22"/>
          <p:cNvSpPr/>
          <p:nvPr/>
        </p:nvSpPr>
        <p:spPr>
          <a:xfrm>
            <a:off x="6128989" y="1952836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Forbes Coal</a:t>
            </a:r>
          </a:p>
          <a:p>
            <a:pPr algn="ctr"/>
            <a:r>
              <a:rPr lang="en-ZA" sz="1200" dirty="0" smtClean="0"/>
              <a:t>Peter </a:t>
            </a:r>
            <a:r>
              <a:rPr lang="en-ZA" sz="1200" dirty="0" err="1" smtClean="0"/>
              <a:t>Nkosi</a:t>
            </a:r>
            <a:endParaRPr lang="en-ZA" sz="1200" dirty="0" smtClean="0"/>
          </a:p>
          <a:p>
            <a:pPr algn="ctr"/>
            <a:r>
              <a:rPr lang="en-ZA" sz="1200" u="sng" dirty="0">
                <a:hlinkClick r:id="rId17"/>
              </a:rPr>
              <a:t>pnkosi@forbescoal.co.za</a:t>
            </a:r>
            <a:endParaRPr lang="en-ZA" sz="1200" dirty="0"/>
          </a:p>
        </p:txBody>
      </p:sp>
      <p:sp>
        <p:nvSpPr>
          <p:cNvPr id="24" name="Rectangle 23"/>
          <p:cNvSpPr/>
          <p:nvPr/>
        </p:nvSpPr>
        <p:spPr>
          <a:xfrm>
            <a:off x="3193534" y="2410881"/>
            <a:ext cx="2763491" cy="12341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exxaro</a:t>
            </a:r>
            <a:endParaRPr lang="en-ZA" sz="1600" b="1" dirty="0" smtClean="0"/>
          </a:p>
          <a:p>
            <a:pPr algn="ctr"/>
            <a:r>
              <a:rPr lang="en-ZA" sz="1200" dirty="0" smtClean="0"/>
              <a:t>Stoffel Allers</a:t>
            </a:r>
          </a:p>
          <a:p>
            <a:pPr algn="ctr"/>
            <a:r>
              <a:rPr lang="en-ZA" sz="1200" u="sng" dirty="0" smtClean="0">
                <a:hlinkClick r:id="rId18"/>
              </a:rPr>
              <a:t>Stoffel.Allers@exxaro.com</a:t>
            </a:r>
            <a:endParaRPr lang="en-ZA" sz="1200" u="sng" dirty="0" smtClean="0"/>
          </a:p>
          <a:p>
            <a:pPr algn="ctr"/>
            <a:r>
              <a:rPr lang="en-ZA" sz="1200" dirty="0" err="1" smtClean="0"/>
              <a:t>Meshack</a:t>
            </a:r>
            <a:r>
              <a:rPr lang="en-ZA" sz="1200" dirty="0" smtClean="0"/>
              <a:t> </a:t>
            </a:r>
            <a:r>
              <a:rPr lang="en-ZA" sz="1200" dirty="0" err="1" smtClean="0"/>
              <a:t>Dikana</a:t>
            </a:r>
            <a:endParaRPr lang="en-ZA" sz="1200" u="sng" dirty="0" smtClean="0"/>
          </a:p>
          <a:p>
            <a:pPr algn="ctr"/>
            <a:r>
              <a:rPr lang="en-ZA" sz="1200" u="sng" dirty="0" smtClean="0">
                <a:hlinkClick r:id="rId19"/>
              </a:rPr>
              <a:t>Meshack.Dikana@exxaro.com</a:t>
            </a:r>
            <a:endParaRPr lang="en-ZA" sz="1200" dirty="0"/>
          </a:p>
        </p:txBody>
      </p:sp>
      <p:sp>
        <p:nvSpPr>
          <p:cNvPr id="25" name="Rectangle 24"/>
          <p:cNvSpPr/>
          <p:nvPr/>
        </p:nvSpPr>
        <p:spPr>
          <a:xfrm>
            <a:off x="6128989" y="983365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err="1" smtClean="0"/>
              <a:t>Kangra</a:t>
            </a:r>
            <a:r>
              <a:rPr lang="en-ZA" sz="1600" b="1" dirty="0" smtClean="0"/>
              <a:t> Coal</a:t>
            </a:r>
          </a:p>
          <a:p>
            <a:pPr algn="ctr"/>
            <a:r>
              <a:rPr lang="en-ZA" sz="1200" dirty="0" smtClean="0"/>
              <a:t>Burt van Rensburg</a:t>
            </a:r>
          </a:p>
          <a:p>
            <a:pPr algn="ctr"/>
            <a:r>
              <a:rPr lang="en-ZA" sz="1200" u="sng" dirty="0">
                <a:hlinkClick r:id="rId20"/>
              </a:rPr>
              <a:t>burt@kangracoal.co.za</a:t>
            </a:r>
            <a:endParaRPr lang="en-ZA" sz="1200" dirty="0"/>
          </a:p>
        </p:txBody>
      </p:sp>
      <p:sp>
        <p:nvSpPr>
          <p:cNvPr id="26" name="Rectangle 25"/>
          <p:cNvSpPr/>
          <p:nvPr/>
        </p:nvSpPr>
        <p:spPr>
          <a:xfrm>
            <a:off x="6128989" y="3848066"/>
            <a:ext cx="2763491" cy="7200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b="1" dirty="0" smtClean="0"/>
              <a:t>XSTRATA Coal</a:t>
            </a:r>
          </a:p>
          <a:p>
            <a:pPr algn="ctr"/>
            <a:r>
              <a:rPr lang="en-ZA" sz="1200" dirty="0" smtClean="0"/>
              <a:t>Errol Harvey</a:t>
            </a:r>
          </a:p>
          <a:p>
            <a:pPr algn="ctr"/>
            <a:r>
              <a:rPr lang="en-ZA" sz="1200" u="sng" dirty="0">
                <a:hlinkClick r:id="rId21"/>
              </a:rPr>
              <a:t>eharvey@xstratacoal.co.za</a:t>
            </a:r>
            <a:r>
              <a:rPr lang="en-ZA" sz="1200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78052" y="5074956"/>
            <a:ext cx="2265364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ZA" dirty="0" smtClean="0"/>
              <a:t>Total groups:	8</a:t>
            </a:r>
          </a:p>
          <a:p>
            <a:r>
              <a:rPr lang="en-ZA" dirty="0" smtClean="0"/>
              <a:t>Total members:	17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99372092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Progress update – key indicators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Highlights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Key lessons learnt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Industry Team Members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Connector 19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 Dust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practices through a people oriented process to significantly improve occupational health and safety in the minerals industry with specific focus on </a:t>
            </a:r>
            <a:r>
              <a:rPr lang="en-ZA" sz="1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ELIMINATION OF SILICOSIS AND DUST RELATED DISEASES</a:t>
            </a:r>
            <a:endParaRPr lang="en-ZA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94351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76176"/>
            <a:ext cx="8848756" cy="646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from Team Scorecard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100" b="1" dirty="0" smtClean="0">
                <a:latin typeface="Arial" pitchFamily="34" charset="0"/>
                <a:ea typeface="+mj-ea"/>
                <a:cs typeface="Arial" pitchFamily="34" charset="0"/>
              </a:rPr>
              <a:t>Covering identification, documenting, facilitating and impacts for the practices in question</a:t>
            </a:r>
            <a:endParaRPr kumimoji="0" lang="en-ZA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549763"/>
              </p:ext>
            </p:extLst>
          </p:nvPr>
        </p:nvGraphicFramePr>
        <p:xfrm>
          <a:off x="228599" y="836712"/>
          <a:ext cx="8763000" cy="5264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A1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participants in selection of leading practice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Credible team membership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17-01-13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14-02-13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discipline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group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Approved participants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plans for planning workshop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Competent Facilitator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Planning agenda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Detailed expert model of risk story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Stakeholder consultation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Prepared questions for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cont.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208290"/>
              </p:ext>
            </p:extLst>
          </p:nvPr>
        </p:nvGraphicFramePr>
        <p:xfrm>
          <a:off x="228599" y="914400"/>
          <a:ext cx="8763000" cy="2179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Consultation draft expert model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expert models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Major risks and improvement possibilities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Aug 2012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Oct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4861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Progress update - key indicators cont.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768666"/>
              </p:ext>
            </p:extLst>
          </p:nvPr>
        </p:nvGraphicFramePr>
        <p:xfrm>
          <a:off x="228599" y="914400"/>
          <a:ext cx="8763000" cy="497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Leading practice with greatest potential OHS impact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Review of R&amp;D outcomes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Industry identified practices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Feb’12 (5)</a:t>
                      </a: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Feb’12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Exploratory visits to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Leading Practice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 (T16 </a:t>
                      </a:r>
                      <a:r>
                        <a:rPr lang="en-ZA" sz="800" dirty="0" err="1" smtClean="0">
                          <a:latin typeface="Arial" pitchFamily="34" charset="0"/>
                          <a:cs typeface="Arial" pitchFamily="34" charset="0"/>
                        </a:rPr>
                        <a:t>vs</a:t>
                      </a: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 T18)?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and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Up-dated quarterly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Credibility of selected Leading Practice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Jun’12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Workshop quality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gridSpan="5"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Cannot assess the quality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8996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928340"/>
              </p:ext>
            </p:extLst>
          </p:nvPr>
        </p:nvGraphicFramePr>
        <p:xfrm>
          <a:off x="228599" y="914400"/>
          <a:ext cx="8763000" cy="5105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961"/>
                <a:gridCol w="1296144"/>
                <a:gridCol w="432048"/>
                <a:gridCol w="2160240"/>
                <a:gridCol w="720080"/>
                <a:gridCol w="792088"/>
                <a:gridCol w="792088"/>
                <a:gridCol w="936104"/>
                <a:gridCol w="1251247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Suppression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78507">
                <a:tc gridSpan="9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IDENTIFY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1200" b="0" dirty="0" smtClean="0">
                          <a:latin typeface="Arial" pitchFamily="34" charset="0"/>
                          <a:cs typeface="Arial" pitchFamily="34" charset="0"/>
                        </a:rPr>
                        <a:t>A23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200" b="0" dirty="0" smtClean="0">
                          <a:latin typeface="Arial" pitchFamily="34" charset="0"/>
                          <a:cs typeface="Arial" pitchFamily="34" charset="0"/>
                        </a:rPr>
                        <a:t>SLP adoption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Identified potential SLP adoption mines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Full Adoption Team assessment of SLP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Contact manager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of source mine to arrange access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Identify key contact person at source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122119">
                <a:tc gridSpan="9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Conduct investigations at source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(20%)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documents for formal SLP assessment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(50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Confirm accuracy of prepared documents with source mine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Final review of documents against SLP criteria by adoption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team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17-10-13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25-10-13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Submit motivation of SLP to Head of Hub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24-10-13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31-10-13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87614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SLP - Key Indicators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896413"/>
              </p:ext>
            </p:extLst>
          </p:nvPr>
        </p:nvGraphicFramePr>
        <p:xfrm>
          <a:off x="228599" y="914400"/>
          <a:ext cx="8763000" cy="3968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961"/>
                <a:gridCol w="1152128"/>
                <a:gridCol w="648072"/>
                <a:gridCol w="2016224"/>
                <a:gridCol w="864096"/>
                <a:gridCol w="936104"/>
                <a:gridCol w="864096"/>
                <a:gridCol w="936104"/>
                <a:gridCol w="963215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Water</a:t>
                      </a:r>
                      <a:r>
                        <a:rPr lang="en-ZA" sz="10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Suppression Systems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Spray Configuration at Transfer Points</a:t>
                      </a:r>
                      <a:endParaRPr lang="en-ZA" sz="1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84795">
                <a:tc gridSpan="9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 (cont.)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Convene SLP review panel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Formal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review of SLP by review panel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Conduct any necessary follow-up investigations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Not required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customised</a:t>
                      </a:r>
                      <a:r>
                        <a:rPr lang="en-ZA" sz="1100" b="0" baseline="0" dirty="0" smtClean="0">
                          <a:latin typeface="Arial" pitchFamily="34" charset="0"/>
                          <a:cs typeface="Arial" pitchFamily="34" charset="0"/>
                        </a:rPr>
                        <a:t> SLP behaviour plans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Develop guidance notes for SLP adoption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Prepare SLP Adoption Brief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Critical review of SLP Adoption Brief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09173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1487</TotalTime>
  <Words>1551</Words>
  <Application>Microsoft Office PowerPoint</Application>
  <PresentationFormat>On-screen Show (4:3)</PresentationFormat>
  <Paragraphs>657</Paragraphs>
  <Slides>16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Theme3</vt:lpstr>
      <vt:lpstr> DUST TEAM u p  -  d a t e September 2013 to date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user</cp:lastModifiedBy>
  <cp:revision>190</cp:revision>
  <cp:lastPrinted>2013-02-19T08:59:32Z</cp:lastPrinted>
  <dcterms:created xsi:type="dcterms:W3CDTF">2012-08-02T11:34:04Z</dcterms:created>
  <dcterms:modified xsi:type="dcterms:W3CDTF">2013-10-16T16:23:40Z</dcterms:modified>
</cp:coreProperties>
</file>